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64" r:id="rId8"/>
    <p:sldId id="265" r:id="rId9"/>
    <p:sldId id="266" r:id="rId10"/>
    <p:sldId id="267" r:id="rId11"/>
    <p:sldId id="270" r:id="rId12"/>
    <p:sldId id="271" r:id="rId13"/>
    <p:sldId id="272" r:id="rId14"/>
    <p:sldId id="273" r:id="rId15"/>
    <p:sldId id="274" r:id="rId16"/>
    <p:sldId id="275" r:id="rId17"/>
    <p:sldId id="268" r:id="rId18"/>
    <p:sldId id="269" r:id="rId19"/>
    <p:sldId id="277" r:id="rId20"/>
    <p:sldId id="289"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023" autoAdjust="0"/>
  </p:normalViewPr>
  <p:slideViewPr>
    <p:cSldViewPr>
      <p:cViewPr varScale="1">
        <p:scale>
          <a:sx n="108" d="100"/>
          <a:sy n="108" d="100"/>
        </p:scale>
        <p:origin x="17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9FC2A4-B21D-41BF-B507-E4EBABF159B6}" type="datetimeFigureOut">
              <a:rPr lang="it-IT" smtClean="0"/>
              <a:pPr/>
              <a:t>09/08/2024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FC2A4-B21D-41BF-B507-E4EBABF159B6}" type="datetimeFigureOut">
              <a:rPr lang="it-IT" smtClean="0"/>
              <a:pPr/>
              <a:t>09/08/2024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74831-B1DC-41BB-B8E2-69AABD36084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pst.giustizia.it/"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28184" y="5733256"/>
            <a:ext cx="2304256" cy="288032"/>
          </a:xfrm>
        </p:spPr>
        <p:txBody>
          <a:bodyPr>
            <a:noAutofit/>
          </a:bodyPr>
          <a:lstStyle/>
          <a:p>
            <a:pPr algn="r"/>
            <a:r>
              <a:rPr lang="it-IT" sz="1800" dirty="0">
                <a:solidFill>
                  <a:srgbClr val="0070C0"/>
                </a:solidFill>
              </a:rPr>
              <a:t>Dott. ing. Cinzia Desi</a:t>
            </a:r>
          </a:p>
        </p:txBody>
      </p:sp>
      <p:sp>
        <p:nvSpPr>
          <p:cNvPr id="1025" name="Rectangle 1"/>
          <p:cNvSpPr>
            <a:spLocks noChangeArrowheads="1"/>
          </p:cNvSpPr>
          <p:nvPr/>
        </p:nvSpPr>
        <p:spPr bwMode="auto">
          <a:xfrm>
            <a:off x="251520" y="350245"/>
            <a:ext cx="85689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err="1">
                <a:ln>
                  <a:noFill/>
                </a:ln>
                <a:solidFill>
                  <a:srgbClr val="FFFFFF"/>
                </a:solidFill>
                <a:effectLst/>
                <a:latin typeface="+mj-lt"/>
                <a:ea typeface="Times New Roman" pitchFamily="18" charset="0"/>
                <a:cs typeface="Times New Roman" pitchFamily="18" charset="0"/>
              </a:rPr>
              <a:t>Partimen</a:t>
            </a:r>
            <a:r>
              <a:rPr kumimoji="0" lang="it-IT" sz="2400" b="1" u="none" strike="noStrike" cap="small" dirty="0">
                <a:ln>
                  <a:noFill/>
                </a:ln>
                <a:solidFill>
                  <a:srgbClr val="FFFFFF"/>
                </a:solidFill>
                <a:effectLst/>
                <a:latin typeface="+mj-lt"/>
                <a:ea typeface="Times New Roman" pitchFamily="18" charset="0"/>
                <a:cs typeface="Times New Roman" pitchFamily="18" charset="0"/>
              </a:rPr>
              <a:t>  </a:t>
            </a:r>
            <a:r>
              <a:rPr lang="it-IT" sz="24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400" b="1" cap="small" dirty="0">
              <a:ln w="12700">
                <a:solidFill>
                  <a:srgbClr val="0070C0"/>
                </a:solidFill>
                <a:prstDash val="solid"/>
              </a:ln>
              <a:solidFill>
                <a:srgbClr val="0070C0"/>
              </a:solidFill>
              <a:latin typeface="+mj-lt"/>
            </a:endParaRPr>
          </a:p>
        </p:txBody>
      </p:sp>
      <p:sp>
        <p:nvSpPr>
          <p:cNvPr id="2" name="Titolo 1"/>
          <p:cNvSpPr>
            <a:spLocks noGrp="1"/>
          </p:cNvSpPr>
          <p:nvPr>
            <p:ph type="ctrTitle"/>
          </p:nvPr>
        </p:nvSpPr>
        <p:spPr>
          <a:xfrm>
            <a:off x="1259632" y="980729"/>
            <a:ext cx="7416824" cy="504056"/>
          </a:xfrm>
          <a:solidFill>
            <a:srgbClr val="0070C0"/>
          </a:solidFill>
          <a:ln>
            <a:solidFill>
              <a:srgbClr val="002060"/>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9" name="Rettangolo 8"/>
          <p:cNvSpPr/>
          <p:nvPr/>
        </p:nvSpPr>
        <p:spPr>
          <a:xfrm>
            <a:off x="611560" y="3068960"/>
            <a:ext cx="7992888"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it-IT" sz="2000" cap="small" dirty="0">
                <a:ln>
                  <a:solidFill>
                    <a:srgbClr val="0070C0"/>
                  </a:solidFill>
                </a:ln>
                <a:solidFill>
                  <a:srgbClr val="0070C0"/>
                </a:solidFill>
                <a:latin typeface="Perpetua" pitchFamily="18" charset="0"/>
              </a:rPr>
              <a:t>Lezione n. 1</a:t>
            </a:r>
          </a:p>
          <a:p>
            <a:pPr algn="ctr"/>
            <a:r>
              <a:rPr lang="it-IT" sz="2000" cap="small" dirty="0">
                <a:ln>
                  <a:solidFill>
                    <a:srgbClr val="0070C0"/>
                  </a:solidFill>
                </a:ln>
                <a:solidFill>
                  <a:srgbClr val="0070C0"/>
                </a:solidFill>
                <a:latin typeface="Perpetua" pitchFamily="18" charset="0"/>
              </a:rPr>
              <a:t>Parte 2 - L'incarico, il giuramento e le funzioni del CTU</a:t>
            </a:r>
          </a:p>
          <a:p>
            <a:pPr algn="ctr"/>
            <a:endParaRPr lang="it-IT" sz="2000" cap="small" dirty="0">
              <a:ln>
                <a:solidFill>
                  <a:srgbClr val="0070C0"/>
                </a:solidFill>
              </a:ln>
              <a:solidFill>
                <a:srgbClr val="0070C0"/>
              </a:solidFill>
              <a:latin typeface="Perpetua" pitchFamily="18" charset="0"/>
            </a:endParaRPr>
          </a:p>
        </p:txBody>
      </p:sp>
      <p:sp>
        <p:nvSpPr>
          <p:cNvPr id="10" name="Rettangolo 9"/>
          <p:cNvSpPr/>
          <p:nvPr/>
        </p:nvSpPr>
        <p:spPr>
          <a:xfrm>
            <a:off x="323528" y="5733256"/>
            <a:ext cx="2160240" cy="369332"/>
          </a:xfrm>
          <a:prstGeom prst="rect">
            <a:avLst/>
          </a:prstGeom>
        </p:spPr>
        <p:txBody>
          <a:bodyPr wrap="square">
            <a:spAutoFit/>
          </a:bodyPr>
          <a:lstStyle/>
          <a:p>
            <a:r>
              <a:rPr lang="it-IT" dirty="0">
                <a:solidFill>
                  <a:srgbClr val="0070C0"/>
                </a:solidFill>
              </a:rPr>
              <a:t>Palermo, 19.05.2020</a:t>
            </a:r>
          </a:p>
        </p:txBody>
      </p:sp>
      <p:pic>
        <p:nvPicPr>
          <p:cNvPr id="1026" name="Picture 2"/>
          <p:cNvPicPr>
            <a:picLocks noChangeAspect="1" noChangeArrowheads="1"/>
          </p:cNvPicPr>
          <p:nvPr/>
        </p:nvPicPr>
        <p:blipFill>
          <a:blip r:embed="rId2" cstate="print"/>
          <a:srcRect/>
          <a:stretch>
            <a:fillRect/>
          </a:stretch>
        </p:blipFill>
        <p:spPr bwMode="auto">
          <a:xfrm>
            <a:off x="539553" y="980729"/>
            <a:ext cx="648072" cy="514500"/>
          </a:xfrm>
          <a:prstGeom prst="rect">
            <a:avLst/>
          </a:prstGeom>
          <a:noFill/>
          <a:ln w="9525">
            <a:noFill/>
            <a:miter lim="800000"/>
            <a:headEnd/>
            <a:tailEnd/>
          </a:ln>
        </p:spPr>
      </p:pic>
      <p:sp>
        <p:nvSpPr>
          <p:cNvPr id="13" name="Rettangolo 12"/>
          <p:cNvSpPr/>
          <p:nvPr/>
        </p:nvSpPr>
        <p:spPr>
          <a:xfrm>
            <a:off x="467544" y="1700808"/>
            <a:ext cx="8208912" cy="1631216"/>
          </a:xfrm>
          <a:prstGeom prst="rect">
            <a:avLst/>
          </a:prstGeom>
        </p:spPr>
        <p:txBody>
          <a:bodyPr wrap="square">
            <a:spAutoFit/>
          </a:bodyPr>
          <a:lstStyle/>
          <a:p>
            <a:pPr algn="ctr"/>
            <a:r>
              <a:rPr lang="it-IT" sz="2000" cap="small" dirty="0">
                <a:ln>
                  <a:solidFill>
                    <a:srgbClr val="0070C0"/>
                  </a:solidFill>
                </a:ln>
                <a:solidFill>
                  <a:srgbClr val="0070C0"/>
                </a:solidFill>
                <a:latin typeface="Perpetua" pitchFamily="18" charset="0"/>
              </a:rPr>
              <a:t>Corso universitario</a:t>
            </a:r>
          </a:p>
          <a:p>
            <a:pPr algn="ctr"/>
            <a:r>
              <a:rPr lang="it-IT" sz="2000" cap="small" dirty="0">
                <a:ln>
                  <a:solidFill>
                    <a:srgbClr val="0070C0"/>
                  </a:solidFill>
                </a:ln>
                <a:solidFill>
                  <a:srgbClr val="0070C0"/>
                </a:solidFill>
                <a:latin typeface="Perpetua" pitchFamily="18" charset="0"/>
              </a:rPr>
              <a:t>“La professione di ingegnere” e “Le consulenze tecniche per l’autorità”</a:t>
            </a:r>
          </a:p>
          <a:p>
            <a:pPr algn="ctr"/>
            <a:r>
              <a:rPr lang="it-IT" sz="2000" cap="small" dirty="0">
                <a:ln>
                  <a:solidFill>
                    <a:srgbClr val="0070C0"/>
                  </a:solidFill>
                </a:ln>
                <a:solidFill>
                  <a:srgbClr val="0070C0"/>
                </a:solidFill>
                <a:latin typeface="Perpetua" pitchFamily="18" charset="0"/>
              </a:rPr>
              <a:t>II modulo: Le consulenze tecniche per l’autorità giudiziaria</a:t>
            </a:r>
          </a:p>
          <a:p>
            <a:endParaRPr lang="it-IT" sz="2000" dirty="0"/>
          </a:p>
          <a:p>
            <a:pPr algn="ctr"/>
            <a:endParaRPr lang="it-IT" sz="2000" cap="small" dirty="0">
              <a:ln>
                <a:solidFill>
                  <a:srgbClr val="0070C0"/>
                </a:solidFill>
              </a:ln>
              <a:solidFill>
                <a:srgbClr val="0070C0"/>
              </a:solidFill>
              <a:latin typeface="Perpetua" pitchFamily="18" charset="0"/>
            </a:endParaRPr>
          </a:p>
        </p:txBody>
      </p:sp>
      <p:pic>
        <p:nvPicPr>
          <p:cNvPr id="11" name="Immagine 10" descr="Dipartimento-di-Ingegneria-logotipo.png"/>
          <p:cNvPicPr>
            <a:picLocks noChangeAspect="1"/>
          </p:cNvPicPr>
          <p:nvPr/>
        </p:nvPicPr>
        <p:blipFill>
          <a:blip r:embed="rId3" cstate="print"/>
          <a:stretch>
            <a:fillRect/>
          </a:stretch>
        </p:blipFill>
        <p:spPr>
          <a:xfrm>
            <a:off x="395536" y="332656"/>
            <a:ext cx="1224136" cy="5079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7" name="Sottotitolo 13"/>
          <p:cNvSpPr txBox="1">
            <a:spLocks/>
          </p:cNvSpPr>
          <p:nvPr/>
        </p:nvSpPr>
        <p:spPr>
          <a:xfrm>
            <a:off x="971600" y="1268760"/>
            <a:ext cx="7272808" cy="36004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Iscrizione al </a:t>
            </a:r>
            <a:r>
              <a:rPr lang="it-IT" sz="2400" b="1" dirty="0" err="1">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RegInde</a:t>
            </a:r>
            <a:endPar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8" name="Rettangolo 17"/>
          <p:cNvSpPr/>
          <p:nvPr/>
        </p:nvSpPr>
        <p:spPr>
          <a:xfrm>
            <a:off x="611560" y="1700808"/>
            <a:ext cx="7992888" cy="3693319"/>
          </a:xfrm>
          <a:prstGeom prst="rect">
            <a:avLst/>
          </a:prstGeom>
        </p:spPr>
        <p:txBody>
          <a:bodyPr wrap="square">
            <a:spAutoFit/>
          </a:bodyPr>
          <a:lstStyle/>
          <a:p>
            <a:pPr algn="just"/>
            <a:r>
              <a:rPr lang="it-IT" dirty="0"/>
              <a:t>Il </a:t>
            </a:r>
            <a:r>
              <a:rPr lang="it-IT" dirty="0" err="1"/>
              <a:t>RegInde</a:t>
            </a:r>
            <a:r>
              <a:rPr lang="it-IT" dirty="0"/>
              <a:t> è un registro gestito dal Ministero della Giustizia, nel quale sono raccolti tutti i dati necessari per identificare i soggetti  abilitati esterni ed in particolare i loro indirizzi di posta elettronica certificata. </a:t>
            </a:r>
          </a:p>
          <a:p>
            <a:pPr algn="just"/>
            <a:endParaRPr lang="it-IT" dirty="0"/>
          </a:p>
          <a:p>
            <a:pPr algn="just"/>
            <a:r>
              <a:rPr lang="it-IT" dirty="0"/>
              <a:t>Per tutti coloro che risultano essere iscritti ad un Albo o, in alternativa, ad un elenco regolarmente istituito per gli enti pubblici, l’iscrizione al </a:t>
            </a:r>
            <a:r>
              <a:rPr lang="it-IT" dirty="0" err="1"/>
              <a:t>ReGIndE</a:t>
            </a:r>
            <a:r>
              <a:rPr lang="it-IT" dirty="0"/>
              <a:t> secondo quanto stabilito del D.M. 44/2011, è un onere a carico dell’Ordine o all’Ente, che deve inviare la richiesta per il censimento formale.</a:t>
            </a:r>
          </a:p>
          <a:p>
            <a:pPr algn="just"/>
            <a:endParaRPr lang="it-IT" dirty="0"/>
          </a:p>
          <a:p>
            <a:pPr algn="just"/>
            <a:r>
              <a:rPr lang="it-IT" dirty="0"/>
              <a:t>Nel caso in cui l’Ordine professionale non attivi in tempi brevi le procedure previste di comunicazione dei nuovi consulenti, il CTU è tenuto a procedere all’iscrizione personalmente.</a:t>
            </a:r>
          </a:p>
          <a:p>
            <a:pPr algn="just"/>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8" name="Rettangolo 17"/>
          <p:cNvSpPr/>
          <p:nvPr/>
        </p:nvSpPr>
        <p:spPr>
          <a:xfrm>
            <a:off x="683568" y="1124744"/>
            <a:ext cx="7848872" cy="4924425"/>
          </a:xfrm>
          <a:prstGeom prst="rect">
            <a:avLst/>
          </a:prstGeom>
        </p:spPr>
        <p:txBody>
          <a:bodyPr wrap="square">
            <a:spAutoFit/>
          </a:bodyPr>
          <a:lstStyle/>
          <a:p>
            <a:pPr algn="just"/>
            <a:r>
              <a:rPr lang="it-IT" dirty="0"/>
              <a:t>Per poter accedere al </a:t>
            </a:r>
            <a:r>
              <a:rPr lang="it-IT" dirty="0" err="1"/>
              <a:t>RegInde</a:t>
            </a:r>
            <a:r>
              <a:rPr lang="it-IT" dirty="0"/>
              <a:t> occorre preliminarmente munirsi di firma digitale e della comunicazione di iscrizione all’Albo dei Consulenti Tecnici d’Ufficio.</a:t>
            </a:r>
          </a:p>
          <a:p>
            <a:pPr algn="just"/>
            <a:endParaRPr lang="it-IT" dirty="0"/>
          </a:p>
          <a:p>
            <a:pPr algn="just"/>
            <a:r>
              <a:rPr lang="it-IT" dirty="0"/>
              <a:t>Quindi si può procedere all’attivazione, nel seguente modo:</a:t>
            </a:r>
          </a:p>
          <a:p>
            <a:pPr algn="just"/>
            <a:endParaRPr lang="it-IT" dirty="0"/>
          </a:p>
          <a:p>
            <a:pPr marL="800100" lvl="1" indent="-342900" algn="just">
              <a:buFont typeface="+mj-lt"/>
              <a:buAutoNum type="arabicPeriod"/>
            </a:pPr>
            <a:r>
              <a:rPr lang="it-IT" sz="1600" dirty="0"/>
              <a:t>accedere al portale del Ministero dedicato ai servizi telematici digitando l’indirizzo </a:t>
            </a:r>
            <a:r>
              <a:rPr lang="it-IT" sz="1600" dirty="0" err="1">
                <a:hlinkClick r:id="rId4"/>
              </a:rPr>
              <a:t>pst.giustizia.it</a:t>
            </a:r>
            <a:endParaRPr lang="it-IT" sz="1600" dirty="0"/>
          </a:p>
          <a:p>
            <a:pPr marL="800100" lvl="1" indent="-342900" algn="just">
              <a:buFont typeface="+mj-lt"/>
              <a:buAutoNum type="arabicPeriod"/>
            </a:pPr>
            <a:r>
              <a:rPr lang="it-IT" sz="1600" dirty="0"/>
              <a:t>Cliccare pulsante LOGIN : ignorando i vari messaggi di sicurezza sull’attendibilità del sito, cliccare "Aggiungi eccezione“ e, dopo la conferma, cliccare su "Acquisisci certificato“</a:t>
            </a:r>
          </a:p>
          <a:p>
            <a:pPr marL="800100" lvl="1" indent="-342900" algn="just">
              <a:buFont typeface="+mj-lt"/>
              <a:buAutoNum type="arabicPeriod"/>
            </a:pPr>
            <a:r>
              <a:rPr lang="it-IT" sz="1600" dirty="0"/>
              <a:t>Procedere cliccando nelle successive schermate “Salva eccezione in modo permanente" e poi "Conferma eccezione di sicurezza“</a:t>
            </a:r>
          </a:p>
          <a:p>
            <a:pPr marL="800100" lvl="1" indent="-342900" algn="just">
              <a:buFont typeface="+mj-lt"/>
              <a:buAutoNum type="arabicPeriod"/>
            </a:pPr>
            <a:r>
              <a:rPr lang="it-IT" sz="1600" dirty="0"/>
              <a:t>Viene richiesto l’accesso con la </a:t>
            </a:r>
            <a:r>
              <a:rPr lang="it-IT" sz="1600" dirty="0" err="1"/>
              <a:t>smart</a:t>
            </a:r>
            <a:r>
              <a:rPr lang="it-IT" sz="1600" dirty="0"/>
              <a:t> card: inserito il PIN della firma digitale, la procedura di autenticazione è completata</a:t>
            </a:r>
          </a:p>
          <a:p>
            <a:pPr marL="800100" lvl="1" indent="-342900" algn="just">
              <a:buFont typeface="+mj-lt"/>
              <a:buAutoNum type="arabicPeriod"/>
            </a:pPr>
            <a:r>
              <a:rPr lang="it-IT" sz="1600" dirty="0"/>
              <a:t>Procedere con la registrazione al </a:t>
            </a:r>
            <a:r>
              <a:rPr lang="it-IT" sz="1600" dirty="0" err="1"/>
              <a:t>RegInde</a:t>
            </a:r>
            <a:r>
              <a:rPr lang="it-IT" sz="1600" dirty="0"/>
              <a:t> inserendo tutti i dati personali ed allegando la comunicazione di iscrizione all’Albo dei Consulenti Tecnici d’Ufficio, firmata digitalmente</a:t>
            </a:r>
          </a:p>
          <a:p>
            <a:pPr marL="800100" lvl="1" indent="-342900" algn="just">
              <a:buFont typeface="+mj-lt"/>
              <a:buAutoNum type="arabicPeriod"/>
            </a:pPr>
            <a:r>
              <a:rPr lang="it-IT" sz="1600" dirty="0"/>
              <a:t>La procedura di registrazione è completata: il buon esito sarà confermato da una mail.</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1259632" y="1124744"/>
            <a:ext cx="6912768" cy="461665"/>
          </a:xfrm>
          <a:prstGeom prst="rect">
            <a:avLst/>
          </a:prstGeom>
        </p:spPr>
        <p:txBody>
          <a:bodyPr wrap="square">
            <a:spAutoFit/>
          </a:bodyPr>
          <a:lstStyle/>
          <a:p>
            <a:pPr lvl="0" algn="ctr">
              <a:spcBef>
                <a:spcPct val="20000"/>
              </a:spcBef>
              <a:defRPr/>
            </a:pPr>
            <a:r>
              <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Nomina del consulente tecnico d’ufficio ed incarico</a:t>
            </a:r>
          </a:p>
        </p:txBody>
      </p:sp>
      <p:sp>
        <p:nvSpPr>
          <p:cNvPr id="16" name="Rettangolo 15"/>
          <p:cNvSpPr/>
          <p:nvPr/>
        </p:nvSpPr>
        <p:spPr>
          <a:xfrm>
            <a:off x="683568" y="1700808"/>
            <a:ext cx="7488832" cy="1754326"/>
          </a:xfrm>
          <a:prstGeom prst="rect">
            <a:avLst/>
          </a:prstGeom>
        </p:spPr>
        <p:txBody>
          <a:bodyPr wrap="square">
            <a:spAutoFit/>
          </a:bodyPr>
          <a:lstStyle/>
          <a:p>
            <a:pPr algn="just"/>
            <a:r>
              <a:rPr lang="it-IT" dirty="0"/>
              <a:t>Ai sensi dell'articolo 61 del codice di procedura civile, quando per la risoluzione della controversia sono necessarie cognizioni in materie specifiche che il Giudice non possiede e non è tenuto a possedere e quando i fatti da accertare siano riscontrabili solo attraverso specifiche cognizioni od esperienze tecniche, l'organo giudicante può farsi assistere da uno o più consulenti tecnici.</a:t>
            </a:r>
          </a:p>
        </p:txBody>
      </p:sp>
      <p:sp>
        <p:nvSpPr>
          <p:cNvPr id="17" name="Rettangolo 16"/>
          <p:cNvSpPr/>
          <p:nvPr/>
        </p:nvSpPr>
        <p:spPr>
          <a:xfrm>
            <a:off x="683568" y="4797152"/>
            <a:ext cx="7488832" cy="1200329"/>
          </a:xfrm>
          <a:prstGeom prst="rect">
            <a:avLst/>
          </a:prstGeom>
        </p:spPr>
        <p:txBody>
          <a:bodyPr wrap="square">
            <a:spAutoFit/>
          </a:bodyPr>
          <a:lstStyle/>
          <a:p>
            <a:pPr algn="just"/>
            <a:r>
              <a:rPr lang="it-IT" dirty="0"/>
              <a:t>Il consulente tecnico d'ufficio è un professionista che assume il ruolo di ausiliario del Giudice: grazie alle sue specifiche competenze, il consulente tecnico è in grado di portare nel processo civile una valutazione puramente tecnica dei fatti della causa.</a:t>
            </a:r>
          </a:p>
        </p:txBody>
      </p:sp>
      <p:sp>
        <p:nvSpPr>
          <p:cNvPr id="18" name="Rettangolo 17"/>
          <p:cNvSpPr/>
          <p:nvPr/>
        </p:nvSpPr>
        <p:spPr>
          <a:xfrm>
            <a:off x="683568" y="3501008"/>
            <a:ext cx="7560840" cy="1200329"/>
          </a:xfrm>
          <a:prstGeom prst="rect">
            <a:avLst/>
          </a:prstGeom>
        </p:spPr>
        <p:txBody>
          <a:bodyPr wrap="square">
            <a:spAutoFit/>
          </a:bodyPr>
          <a:lstStyle/>
          <a:p>
            <a:pPr algn="just"/>
            <a:r>
              <a:rPr lang="it-IT" dirty="0"/>
              <a:t>Quando la decisione della controversia dipende dalla risoluzione di una questione tecnica, il Giudice dispone la consulenza tecnica e procede alla nomina di un consulente tecnico d’ufficio, scegliendolo tra quelli iscritti nell‘Albo del Tribunale di appartenenza.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899592" y="1484784"/>
            <a:ext cx="7128792" cy="1200329"/>
          </a:xfrm>
          <a:prstGeom prst="rect">
            <a:avLst/>
          </a:prstGeom>
        </p:spPr>
        <p:txBody>
          <a:bodyPr wrap="square">
            <a:spAutoFit/>
          </a:bodyPr>
          <a:lstStyle/>
          <a:p>
            <a:pPr algn="just"/>
            <a:r>
              <a:rPr lang="it-IT" dirty="0"/>
              <a:t>Il Giudice emette l'ordinanza di nomina nella quale indica, oltre al numero di ruolo della causa, il nominativo del consulente di ufficio e fissa l'udienza nella quale il professionista deve comparire per prestare il giuramento ed il conferimento dell'incarico.</a:t>
            </a:r>
          </a:p>
        </p:txBody>
      </p:sp>
      <p:sp>
        <p:nvSpPr>
          <p:cNvPr id="16" name="Rettangolo 15"/>
          <p:cNvSpPr/>
          <p:nvPr/>
        </p:nvSpPr>
        <p:spPr>
          <a:xfrm>
            <a:off x="827584" y="3068960"/>
            <a:ext cx="7200800" cy="923330"/>
          </a:xfrm>
          <a:prstGeom prst="rect">
            <a:avLst/>
          </a:prstGeom>
        </p:spPr>
        <p:txBody>
          <a:bodyPr wrap="square">
            <a:spAutoFit/>
          </a:bodyPr>
          <a:lstStyle/>
          <a:p>
            <a:pPr algn="just"/>
            <a:r>
              <a:rPr lang="it-IT" dirty="0"/>
              <a:t>Nell’ordinanza di nomina il Giudice riporta anche l’incarico da conferire al consulente nominato, come disposto dall’articolo 191 </a:t>
            </a:r>
            <a:r>
              <a:rPr lang="it-IT" dirty="0" err="1"/>
              <a:t>c.p.c</a:t>
            </a:r>
            <a:r>
              <a:rPr lang="it-IT" dirty="0"/>
              <a:t>..</a:t>
            </a:r>
          </a:p>
          <a:p>
            <a:pPr algn="just"/>
            <a:r>
              <a:rPr lang="it-IT" dirty="0"/>
              <a:t>Solo in pochi casi, l’incarico verrà formulato all’udienza di giuramento.</a:t>
            </a:r>
          </a:p>
        </p:txBody>
      </p:sp>
      <p:sp>
        <p:nvSpPr>
          <p:cNvPr id="17" name="Rettangolo 16"/>
          <p:cNvSpPr/>
          <p:nvPr/>
        </p:nvSpPr>
        <p:spPr>
          <a:xfrm>
            <a:off x="827584" y="4293096"/>
            <a:ext cx="7128792" cy="923330"/>
          </a:xfrm>
          <a:prstGeom prst="rect">
            <a:avLst/>
          </a:prstGeom>
        </p:spPr>
        <p:txBody>
          <a:bodyPr wrap="square">
            <a:spAutoFit/>
          </a:bodyPr>
          <a:lstStyle/>
          <a:p>
            <a:pPr algn="just"/>
            <a:r>
              <a:rPr lang="it-IT" dirty="0"/>
              <a:t>L’ordinanza di nomina del consulente tecnico d’ufficio viene notificata dalla Cancelleria del Tribunale, oltre che alle parti, al consulente nominato tramite posta elettronica certificata.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pic>
        <p:nvPicPr>
          <p:cNvPr id="16" name="Immagine 15" descr="attoACQ_001.jpg"/>
          <p:cNvPicPr>
            <a:picLocks noChangeAspect="1"/>
          </p:cNvPicPr>
          <p:nvPr/>
        </p:nvPicPr>
        <p:blipFill>
          <a:blip r:embed="rId4" cstate="print"/>
          <a:stretch>
            <a:fillRect/>
          </a:stretch>
        </p:blipFill>
        <p:spPr>
          <a:xfrm>
            <a:off x="2339752" y="980728"/>
            <a:ext cx="4149294" cy="506650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7" name="Rettangolo 16"/>
          <p:cNvSpPr/>
          <p:nvPr/>
        </p:nvSpPr>
        <p:spPr>
          <a:xfrm>
            <a:off x="971600" y="1340768"/>
            <a:ext cx="7344816" cy="2862322"/>
          </a:xfrm>
          <a:prstGeom prst="rect">
            <a:avLst/>
          </a:prstGeom>
        </p:spPr>
        <p:txBody>
          <a:bodyPr wrap="square">
            <a:spAutoFit/>
          </a:bodyPr>
          <a:lstStyle/>
          <a:p>
            <a:pPr algn="just"/>
            <a:r>
              <a:rPr lang="it-IT" dirty="0"/>
              <a:t>Il consulente tecnico d’ufficio, che ha chiesto l’iscrizione all’Albo specifico,  è  obbligato a prestare il proprio ufficio, laddove non sussistano particolari motivi di astensione. </a:t>
            </a:r>
          </a:p>
          <a:p>
            <a:pPr algn="just"/>
            <a:endParaRPr lang="it-IT" dirty="0"/>
          </a:p>
          <a:p>
            <a:pPr algn="just"/>
            <a:r>
              <a:rPr lang="it-IT" dirty="0"/>
              <a:t>Il consulente tecnico, infatti, in assenza di impedimenti stabiliti dalla norma, non può rifiutarsi di adempiere al mandato assegnato: con  la  presentazione  della  domanda ha  preventivamente  manifestato  il  proprio  consenso  a  esercitare  tali  funzioni. Diversamente, nel caso di esperto nominato dal Giudice non compreso nell'Albo del Tribunale, questo non è obbligato ad accettare l'incarico e può rinunciarvi anche in assenza di particolari motivi.</a:t>
            </a:r>
          </a:p>
        </p:txBody>
      </p:sp>
      <p:sp>
        <p:nvSpPr>
          <p:cNvPr id="11" name="Rettangolo 10"/>
          <p:cNvSpPr/>
          <p:nvPr/>
        </p:nvSpPr>
        <p:spPr>
          <a:xfrm>
            <a:off x="1043608" y="4365104"/>
            <a:ext cx="7272808" cy="1477328"/>
          </a:xfrm>
          <a:prstGeom prst="rect">
            <a:avLst/>
          </a:prstGeom>
        </p:spPr>
        <p:txBody>
          <a:bodyPr wrap="square">
            <a:spAutoFit/>
          </a:bodyPr>
          <a:lstStyle/>
          <a:p>
            <a:pPr algn="just"/>
            <a:r>
              <a:rPr lang="it-IT" dirty="0"/>
              <a:t>Prima di accettare l’incarico prestando il giuramento di rito all’udienza all’uopo fissata, però, il consulente tecnico d’ufficio deve verificare se non vi siano ragioni di incompatibilità ed accertare la natura dell’accertamento a lui demandato al fine di valutare se è in possesso delle specifiche competenze tecniche per assolverlo in maniera compiuta ed esaustiva.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899592" y="1340768"/>
            <a:ext cx="7200800" cy="646331"/>
          </a:xfrm>
          <a:prstGeom prst="rect">
            <a:avLst/>
          </a:prstGeom>
        </p:spPr>
        <p:txBody>
          <a:bodyPr wrap="square">
            <a:spAutoFit/>
          </a:bodyPr>
          <a:lstStyle/>
          <a:p>
            <a:pPr algn="just"/>
            <a:r>
              <a:rPr lang="it-IT" dirty="0"/>
              <a:t>Motivi di incompatibilità  stabiliti dall’articolo 51 </a:t>
            </a:r>
            <a:r>
              <a:rPr lang="it-IT" dirty="0" err="1"/>
              <a:t>c.p.c.</a:t>
            </a:r>
            <a:r>
              <a:rPr lang="it-IT" dirty="0"/>
              <a:t> sono:</a:t>
            </a:r>
          </a:p>
          <a:p>
            <a:pPr algn="just"/>
            <a:endParaRPr lang="it-IT" dirty="0"/>
          </a:p>
        </p:txBody>
      </p:sp>
      <p:sp>
        <p:nvSpPr>
          <p:cNvPr id="16" name="Rettangolo 15"/>
          <p:cNvSpPr/>
          <p:nvPr/>
        </p:nvSpPr>
        <p:spPr>
          <a:xfrm>
            <a:off x="1259632" y="1916832"/>
            <a:ext cx="7200800" cy="3693319"/>
          </a:xfrm>
          <a:prstGeom prst="rect">
            <a:avLst/>
          </a:prstGeom>
        </p:spPr>
        <p:txBody>
          <a:bodyPr wrap="square">
            <a:spAutoFit/>
          </a:bodyPr>
          <a:lstStyle/>
          <a:p>
            <a:pPr marL="541338" indent="-271463" algn="just">
              <a:buFont typeface="Wingdings" pitchFamily="2" charset="2"/>
              <a:buChar char="ü"/>
            </a:pPr>
            <a:r>
              <a:rPr lang="it-IT" dirty="0"/>
              <a:t>se ha interesse nella causa o in altra vertente su identica questione di diritto;</a:t>
            </a:r>
          </a:p>
          <a:p>
            <a:pPr marL="541338" indent="-271463" algn="just">
              <a:buFont typeface="Wingdings" pitchFamily="2" charset="2"/>
              <a:buChar char="ü"/>
            </a:pPr>
            <a:r>
              <a:rPr lang="it-IT" dirty="0"/>
              <a:t>se  egli  stesso, o  il  coniuge,  è  parente  fino  al  quarto  grado  o  legato  da  vincoli  di  affiliato o commensale abituale di una delle parti o di alcuno dei difensori;</a:t>
            </a:r>
          </a:p>
          <a:p>
            <a:pPr marL="541338" indent="-271463" algn="just">
              <a:buFont typeface="Wingdings" pitchFamily="2" charset="2"/>
              <a:buChar char="ü"/>
            </a:pPr>
            <a:r>
              <a:rPr lang="it-IT" dirty="0"/>
              <a:t>se egli stesso, o il coniuge, ha causa pendente o grave inimicizia o rapporti di credito o de alcuno dei suoi difensori;</a:t>
            </a:r>
          </a:p>
          <a:p>
            <a:pPr marL="541338" indent="-271463" algn="just">
              <a:buFont typeface="Wingdings" pitchFamily="2" charset="2"/>
              <a:buChar char="ü"/>
            </a:pPr>
            <a:r>
              <a:rPr lang="it-IT" dirty="0"/>
              <a:t>se  ha  dato  consiglio  o  prestato  patrocinio  nella  causa  o  ha  deposto  in  essa  come  testimone,  oppure vi ha prestato assistenza come consulente;</a:t>
            </a:r>
          </a:p>
          <a:p>
            <a:pPr marL="541338" indent="-271463" algn="just">
              <a:buFont typeface="Wingdings" pitchFamily="2" charset="2"/>
              <a:buChar char="ü"/>
            </a:pPr>
            <a:r>
              <a:rPr lang="it-IT" dirty="0"/>
              <a:t>se è tutore, curatore, procuratore, agente o datore di lavoro di una delle parti;</a:t>
            </a:r>
          </a:p>
          <a:p>
            <a:pPr marL="541338" indent="-271463" algn="just">
              <a:buFont typeface="Wingdings" pitchFamily="2" charset="2"/>
              <a:buChar char="ü"/>
            </a:pPr>
            <a:r>
              <a:rPr lang="it-IT" dirty="0"/>
              <a:t>in ogni altro caso in cui esistono gravi ragioni di convenienza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1" name="Rettangolo 10"/>
          <p:cNvSpPr/>
          <p:nvPr/>
        </p:nvSpPr>
        <p:spPr>
          <a:xfrm>
            <a:off x="1043608" y="1997839"/>
            <a:ext cx="7344816" cy="2308324"/>
          </a:xfrm>
          <a:prstGeom prst="rect">
            <a:avLst/>
          </a:prstGeom>
        </p:spPr>
        <p:txBody>
          <a:bodyPr wrap="square">
            <a:spAutoFit/>
          </a:bodyPr>
          <a:lstStyle/>
          <a:p>
            <a:pPr algn="just"/>
            <a:r>
              <a:rPr lang="it-IT" dirty="0"/>
              <a:t>Ai sensi dell’articolo 192 del </a:t>
            </a:r>
            <a:r>
              <a:rPr lang="it-IT" dirty="0" err="1"/>
              <a:t>c.p.c.</a:t>
            </a:r>
            <a:r>
              <a:rPr lang="it-IT" dirty="0"/>
              <a:t>, il consulente tecnico d’ufficio che rientra nei casi in cui deve rifiutare l’incarico per le motivazioni anzi descritte, deve depositare apposita istanza al Giudice almeno tre giorni prima dell’udienza nel quale è stato convocato per il giuramento di rito.</a:t>
            </a:r>
          </a:p>
          <a:p>
            <a:pPr algn="just"/>
            <a:endParaRPr lang="it-IT" dirty="0"/>
          </a:p>
          <a:p>
            <a:pPr algn="just"/>
            <a:r>
              <a:rPr lang="it-IT" dirty="0"/>
              <a:t>Le parti hanno facoltà di presentare un’eventuale ricusazione del consulente tecnico nominato dal giudice nello stesso termine di almeno tre giorni prima dell’udienza fissata per il conferimento dell’incarico al consulente.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827584" y="1196752"/>
            <a:ext cx="7488832" cy="461665"/>
          </a:xfrm>
          <a:prstGeom prst="rect">
            <a:avLst/>
          </a:prstGeom>
        </p:spPr>
        <p:txBody>
          <a:bodyPr wrap="square">
            <a:spAutoFit/>
          </a:bodyPr>
          <a:lstStyle/>
          <a:p>
            <a:pPr lvl="0" algn="ctr">
              <a:spcBef>
                <a:spcPct val="20000"/>
              </a:spcBef>
              <a:defRPr/>
            </a:pPr>
            <a:r>
              <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Responsabilità del consulente tecnico d’ufficio</a:t>
            </a:r>
          </a:p>
        </p:txBody>
      </p:sp>
      <p:sp>
        <p:nvSpPr>
          <p:cNvPr id="16" name="Rettangolo 15"/>
          <p:cNvSpPr/>
          <p:nvPr/>
        </p:nvSpPr>
        <p:spPr>
          <a:xfrm>
            <a:off x="827584" y="2204864"/>
            <a:ext cx="7632848" cy="2585323"/>
          </a:xfrm>
          <a:prstGeom prst="rect">
            <a:avLst/>
          </a:prstGeom>
        </p:spPr>
        <p:txBody>
          <a:bodyPr wrap="square">
            <a:spAutoFit/>
          </a:bodyPr>
          <a:lstStyle/>
          <a:p>
            <a:pPr marL="2241550" indent="-2241550" algn="just"/>
            <a:r>
              <a:rPr lang="it-IT" dirty="0"/>
              <a:t>1. </a:t>
            </a:r>
            <a:r>
              <a:rPr lang="it-IT" u="sng" dirty="0"/>
              <a:t>Responsabilità civile</a:t>
            </a:r>
            <a:r>
              <a:rPr lang="it-IT" dirty="0"/>
              <a:t>: il consulente tecnico è tenuto a risarcire gli eventuali danni arrecati alle parti a causa della propria condotta, sancita dall’articolo 64 </a:t>
            </a:r>
            <a:r>
              <a:rPr lang="it-IT" dirty="0" err="1"/>
              <a:t>c.p.c</a:t>
            </a:r>
            <a:r>
              <a:rPr lang="it-IT" dirty="0"/>
              <a:t>.. Ad esempio il ritardo del deposito della relazione senza giustificato motivo, la richiesta di </a:t>
            </a:r>
            <a:r>
              <a:rPr lang="it-IT" dirty="0" err="1"/>
              <a:t>rimoborso</a:t>
            </a:r>
            <a:r>
              <a:rPr lang="it-IT" dirty="0"/>
              <a:t> per eccessive spese di consulenze tecniche di parte per dimostrare l’erroneità delle conclusioni della relazione peritale, l’omissione di accertamenti irripetibili;</a:t>
            </a:r>
          </a:p>
          <a:p>
            <a:pPr marL="2241550" indent="-2241550" algn="just"/>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755576" y="1268760"/>
            <a:ext cx="7704856" cy="4524315"/>
          </a:xfrm>
          <a:prstGeom prst="rect">
            <a:avLst/>
          </a:prstGeom>
        </p:spPr>
        <p:txBody>
          <a:bodyPr wrap="square">
            <a:spAutoFit/>
          </a:bodyPr>
          <a:lstStyle/>
          <a:p>
            <a:pPr marL="2330450" indent="-2330450" algn="just"/>
            <a:r>
              <a:rPr lang="it-IT" dirty="0"/>
              <a:t>2. </a:t>
            </a:r>
            <a:r>
              <a:rPr lang="it-IT" u="sng" dirty="0"/>
              <a:t>Responsabilità penale</a:t>
            </a:r>
            <a:r>
              <a:rPr lang="it-IT" dirty="0"/>
              <a:t>: il Consulente Tecnico d’Ufficio, in quanto ausiliario del giudice, riveste la qualifica di pubblico ufficiale, conforme alla definizione data dall’articolo 357 del codice penale. Sono, quindi, applicate le fattispecie di reato collegate a questa qualifica come peculato, concussione, corruzione, abuso d’ufficio. Ad esempio la produzione di false giustificazioni per essere sostituito è punibile in base all’articolo 366 del codice penale (Rifiuto di uffici legalmente dovuti) con la reclusione fino a sei mesi oppure con una multa da € 30 a € 516; oppure fornire un parere falso o affermare l’esistenza di fatti non veri è punibile in base all’articolo 373 del codice penale (Falsa perizia o interpretazione) con la reclusione da sei mesi a tre anni. Inoltre la sussistenza di “colpa grave” comporta come pena accessoria la sospensione dall’esercizio della professione;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Sottotitolo 10"/>
          <p:cNvSpPr>
            <a:spLocks noGrp="1"/>
          </p:cNvSpPr>
          <p:nvPr>
            <p:ph type="subTitle" idx="1"/>
          </p:nvPr>
        </p:nvSpPr>
        <p:spPr>
          <a:xfrm>
            <a:off x="755576" y="2060848"/>
            <a:ext cx="7632848" cy="3816424"/>
          </a:xfrm>
        </p:spPr>
        <p:txBody>
          <a:bodyPr>
            <a:noAutofit/>
          </a:bodyPr>
          <a:lstStyle/>
          <a:p>
            <a:pPr algn="just">
              <a:lnSpc>
                <a:spcPct val="120000"/>
              </a:lnSpc>
            </a:pPr>
            <a:r>
              <a:rPr lang="it-IT" sz="1800" dirty="0">
                <a:solidFill>
                  <a:schemeClr val="tx1"/>
                </a:solidFill>
              </a:rPr>
              <a:t>Per potere svolgere il ruolo di consulente tecnico di ufficio è necessario essere iscritti all’Albo dei Consulenti Tecnici d’Ufficio del Tribunale, dove si esercita la propria attività professionale o si ha la residenza. </a:t>
            </a:r>
          </a:p>
          <a:p>
            <a:pPr algn="just">
              <a:lnSpc>
                <a:spcPct val="120000"/>
              </a:lnSpc>
            </a:pPr>
            <a:endParaRPr lang="it-IT" sz="1800" dirty="0">
              <a:solidFill>
                <a:schemeClr val="tx1"/>
              </a:solidFill>
            </a:endParaRPr>
          </a:p>
          <a:p>
            <a:pPr algn="just">
              <a:lnSpc>
                <a:spcPct val="120000"/>
              </a:lnSpc>
            </a:pPr>
            <a:r>
              <a:rPr lang="it-IT" sz="1800" dirty="0">
                <a:solidFill>
                  <a:schemeClr val="tx1"/>
                </a:solidFill>
              </a:rPr>
              <a:t>L’Albo è un registro nel quale sono iscritti i nomi delle persone fornite di particolari competenze professionali e tecniche, alle quali il Giudice può affidare l'incarico di effettuare consulenze, stime e valutazioni utili ai fini del giudizio.</a:t>
            </a:r>
          </a:p>
          <a:p>
            <a:pPr algn="just">
              <a:lnSpc>
                <a:spcPct val="120000"/>
              </a:lnSpc>
            </a:pPr>
            <a:endParaRPr lang="it-IT" sz="1800" dirty="0">
              <a:solidFill>
                <a:schemeClr val="tx1"/>
              </a:solidFill>
            </a:endParaRPr>
          </a:p>
          <a:p>
            <a:pPr algn="just">
              <a:lnSpc>
                <a:spcPct val="120000"/>
              </a:lnSpc>
            </a:pPr>
            <a:endParaRPr lang="it-IT" sz="1600" dirty="0">
              <a:solidFill>
                <a:schemeClr val="tx1"/>
              </a:solidFill>
            </a:endParaRPr>
          </a:p>
        </p:txBody>
      </p: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1331640" y="1340768"/>
            <a:ext cx="6840760" cy="461665"/>
          </a:xfrm>
          <a:prstGeom prst="rect">
            <a:avLst/>
          </a:prstGeom>
        </p:spPr>
        <p:txBody>
          <a:bodyPr wrap="square">
            <a:spAutoFit/>
          </a:bodyPr>
          <a:lstStyle/>
          <a:p>
            <a:pPr algn="ctr"/>
            <a:r>
              <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Albo dei Consulenti Tecnici d’Ufficio del Tribunale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611560" y="1628800"/>
            <a:ext cx="7848872" cy="3693319"/>
          </a:xfrm>
          <a:prstGeom prst="rect">
            <a:avLst/>
          </a:prstGeom>
        </p:spPr>
        <p:txBody>
          <a:bodyPr wrap="square">
            <a:spAutoFit/>
          </a:bodyPr>
          <a:lstStyle/>
          <a:p>
            <a:pPr marL="2957513" indent="-2957513" algn="just"/>
            <a:r>
              <a:rPr lang="it-IT" dirty="0"/>
              <a:t>3. </a:t>
            </a:r>
            <a:r>
              <a:rPr lang="it-IT" u="sng" dirty="0"/>
              <a:t>Responsabilità disciplinare</a:t>
            </a:r>
            <a:r>
              <a:rPr lang="it-IT" dirty="0"/>
              <a:t>: l’attività del consulente tecnico è soggetta al controllo del Presidente del Tribunale, il quale d’ufficio o su istanza del procuratore della Repubblica o del presidente dell’ordine o collegio professionale può promuovere procedimento disciplinare (avvertimento, sospensione dall’albo per un tempo non superiore ad un anno, cancellazione dall’albo) nel caso in cui non venga svolta in base a precise regole, ovvero non aver tenuto una condotta morale specchiata o non aver ottemperato agli obblighi derivanti dagli incarichi ricevuti. </a:t>
            </a:r>
          </a:p>
          <a:p>
            <a:pPr marL="2687638" indent="-2687638" algn="just"/>
            <a:r>
              <a:rPr lang="it-IT"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1" name="Rettangolo 10"/>
          <p:cNvSpPr/>
          <p:nvPr/>
        </p:nvSpPr>
        <p:spPr>
          <a:xfrm>
            <a:off x="827584" y="1196752"/>
            <a:ext cx="7488832" cy="461665"/>
          </a:xfrm>
          <a:prstGeom prst="rect">
            <a:avLst/>
          </a:prstGeom>
        </p:spPr>
        <p:txBody>
          <a:bodyPr wrap="square">
            <a:spAutoFit/>
          </a:bodyPr>
          <a:lstStyle/>
          <a:p>
            <a:pPr lvl="0" algn="ctr">
              <a:spcBef>
                <a:spcPct val="20000"/>
              </a:spcBef>
              <a:defRPr/>
            </a:pPr>
            <a:r>
              <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Giuramento del consulente tecnico d’ufficio</a:t>
            </a:r>
          </a:p>
        </p:txBody>
      </p:sp>
      <p:sp>
        <p:nvSpPr>
          <p:cNvPr id="16" name="Rettangolo 15"/>
          <p:cNvSpPr/>
          <p:nvPr/>
        </p:nvSpPr>
        <p:spPr>
          <a:xfrm>
            <a:off x="827584" y="1844824"/>
            <a:ext cx="7632848" cy="1477328"/>
          </a:xfrm>
          <a:prstGeom prst="rect">
            <a:avLst/>
          </a:prstGeom>
        </p:spPr>
        <p:txBody>
          <a:bodyPr wrap="square">
            <a:spAutoFit/>
          </a:bodyPr>
          <a:lstStyle/>
          <a:p>
            <a:pPr algn="just"/>
            <a:r>
              <a:rPr lang="it-IT" dirty="0"/>
              <a:t>All’udienza di conferimento dell’incarico, indicata nel decreto di nomina, il consulente tecnico d’ufficio presta giuramento davanti al giudice pronunciando la frase di rito « </a:t>
            </a:r>
            <a:r>
              <a:rPr lang="it-IT" i="1" dirty="0"/>
              <a:t>Giuro di bene e fedelmente adempiere alle funzioni affidatemi al solo scopo di far conoscere al giudice la verità</a:t>
            </a:r>
            <a:r>
              <a:rPr lang="it-IT" dirty="0"/>
              <a:t>», ai sensi dell’articolo 193 del </a:t>
            </a:r>
            <a:r>
              <a:rPr lang="it-IT" dirty="0" err="1"/>
              <a:t>c.p.c</a:t>
            </a:r>
            <a:r>
              <a:rPr lang="it-IT" dirty="0"/>
              <a:t>..</a:t>
            </a:r>
          </a:p>
        </p:txBody>
      </p:sp>
      <p:sp>
        <p:nvSpPr>
          <p:cNvPr id="17" name="Rettangolo 16"/>
          <p:cNvSpPr/>
          <p:nvPr/>
        </p:nvSpPr>
        <p:spPr>
          <a:xfrm>
            <a:off x="899592" y="3429000"/>
            <a:ext cx="7416824" cy="2585323"/>
          </a:xfrm>
          <a:prstGeom prst="rect">
            <a:avLst/>
          </a:prstGeom>
        </p:spPr>
        <p:txBody>
          <a:bodyPr wrap="square">
            <a:spAutoFit/>
          </a:bodyPr>
          <a:lstStyle/>
          <a:p>
            <a:pPr algn="just"/>
            <a:r>
              <a:rPr lang="it-IT" dirty="0"/>
              <a:t>Nell’udienza di giuramento e conferimento dell’incarico, il consulente:</a:t>
            </a:r>
          </a:p>
          <a:p>
            <a:pPr marL="1169988" indent="-342900" algn="just">
              <a:buFont typeface="Wingdings" pitchFamily="2" charset="2"/>
              <a:buChar char="ü"/>
            </a:pPr>
            <a:r>
              <a:rPr lang="it-IT" dirty="0"/>
              <a:t>da comunicazione formale dell’inizio delle operazioni peritali;</a:t>
            </a:r>
          </a:p>
          <a:p>
            <a:pPr marL="1169988" indent="-342900" algn="just">
              <a:buFont typeface="Wingdings" pitchFamily="2" charset="2"/>
              <a:buChar char="ü"/>
            </a:pPr>
            <a:r>
              <a:rPr lang="it-IT" dirty="0"/>
              <a:t>chiede al Giudice l’eventuale autorizzazione all’accesso di uffici pubblici e/o luoghi particolari;</a:t>
            </a:r>
          </a:p>
          <a:p>
            <a:pPr marL="1169988" indent="-342900" algn="just">
              <a:buFont typeface="Wingdings" pitchFamily="2" charset="2"/>
              <a:buChar char="ü"/>
            </a:pPr>
            <a:r>
              <a:rPr lang="it-IT" dirty="0"/>
              <a:t>chiede al Giudice l’autorizzazione al ritiro dei fascicoli delle parti;</a:t>
            </a:r>
          </a:p>
          <a:p>
            <a:pPr marL="1169988" indent="-342900" algn="just">
              <a:buFont typeface="Wingdings" pitchFamily="2" charset="2"/>
              <a:buChar char="ü"/>
            </a:pPr>
            <a:r>
              <a:rPr lang="it-IT" dirty="0"/>
              <a:t>chiede al Giudice autorizzazione ad avvalersi di eventuali esperti ausiliari;</a:t>
            </a:r>
          </a:p>
          <a:p>
            <a:pPr marL="1169988" indent="-342900" algn="just">
              <a:buFont typeface="Wingdings" pitchFamily="2" charset="2"/>
              <a:buChar char="ü"/>
            </a:pPr>
            <a:r>
              <a:rPr lang="it-IT" dirty="0"/>
              <a:t>chiede al Giudice l’autorizzazione all’uso del mezzo proprio e/o altri tipi di mezzi;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9" name="Rettangolo 8"/>
          <p:cNvSpPr/>
          <p:nvPr/>
        </p:nvSpPr>
        <p:spPr>
          <a:xfrm>
            <a:off x="1259632" y="1484784"/>
            <a:ext cx="7128792" cy="3139321"/>
          </a:xfrm>
          <a:prstGeom prst="rect">
            <a:avLst/>
          </a:prstGeom>
        </p:spPr>
        <p:txBody>
          <a:bodyPr wrap="square">
            <a:spAutoFit/>
          </a:bodyPr>
          <a:lstStyle/>
          <a:p>
            <a:pPr algn="just"/>
            <a:r>
              <a:rPr lang="it-IT" dirty="0"/>
              <a:t>Il Giudice, oltre ad esprimersi sulle richieste di autorizzazione avanzate dal consulente tecnico d’ufficio:</a:t>
            </a:r>
          </a:p>
          <a:p>
            <a:pPr marL="803275" indent="-803275" algn="just">
              <a:buFont typeface="Wingdings" pitchFamily="2" charset="2"/>
              <a:buChar char="ü"/>
            </a:pPr>
            <a:r>
              <a:rPr lang="it-IT" dirty="0"/>
              <a:t>assegna un termine al consulente tecnico d’ufficio per l’invio della relazione alle parti;</a:t>
            </a:r>
          </a:p>
          <a:p>
            <a:pPr marL="803275" indent="-803275" algn="just">
              <a:buFont typeface="Wingdings" pitchFamily="2" charset="2"/>
              <a:buChar char="ü"/>
            </a:pPr>
            <a:r>
              <a:rPr lang="it-IT" dirty="0"/>
              <a:t>assegna un termine al termine alle parti per proporre le loro osservazioni alla relazione del consulente tecnico d’ufficio;</a:t>
            </a:r>
          </a:p>
          <a:p>
            <a:pPr marL="803275" indent="-803275" algn="just">
              <a:buFont typeface="Wingdings" pitchFamily="2" charset="2"/>
              <a:buChar char="ü"/>
            </a:pPr>
            <a:r>
              <a:rPr lang="it-IT" dirty="0"/>
              <a:t>assegna un termine al termine al consulente tecnico d’ufficio del deposito della relazione con le eventuali osservazioni delle parti e risposte del consulente tecnico d’ufficio;</a:t>
            </a:r>
          </a:p>
          <a:p>
            <a:pPr marL="803275" indent="-803275" algn="just">
              <a:buFont typeface="Wingdings" pitchFamily="2" charset="2"/>
              <a:buChar char="ü"/>
            </a:pPr>
            <a:r>
              <a:rPr lang="it-IT" dirty="0"/>
              <a:t>dispone la corresponsione al consulente tecnico d’ufficio di un fondo spese in acconto delle proprie spettanze;</a:t>
            </a:r>
          </a:p>
        </p:txBody>
      </p:sp>
      <p:sp>
        <p:nvSpPr>
          <p:cNvPr id="11" name="Rettangolo 10"/>
          <p:cNvSpPr/>
          <p:nvPr/>
        </p:nvSpPr>
        <p:spPr>
          <a:xfrm>
            <a:off x="1331640" y="4869160"/>
            <a:ext cx="7200800" cy="646331"/>
          </a:xfrm>
          <a:prstGeom prst="rect">
            <a:avLst/>
          </a:prstGeom>
        </p:spPr>
        <p:txBody>
          <a:bodyPr wrap="square">
            <a:spAutoFit/>
          </a:bodyPr>
          <a:lstStyle/>
          <a:p>
            <a:pPr algn="just"/>
            <a:r>
              <a:rPr lang="it-IT" dirty="0"/>
              <a:t>In tale udienza le parti possono nominare eventuali consulenti tecnici di parte.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1" name="Rettangolo 10"/>
          <p:cNvSpPr/>
          <p:nvPr/>
        </p:nvSpPr>
        <p:spPr>
          <a:xfrm>
            <a:off x="827584" y="1196752"/>
            <a:ext cx="7488832" cy="461665"/>
          </a:xfrm>
          <a:prstGeom prst="rect">
            <a:avLst/>
          </a:prstGeom>
        </p:spPr>
        <p:txBody>
          <a:bodyPr wrap="square">
            <a:spAutoFit/>
          </a:bodyPr>
          <a:lstStyle/>
          <a:p>
            <a:pPr lvl="0" algn="ctr">
              <a:spcBef>
                <a:spcPct val="20000"/>
              </a:spcBef>
              <a:defRPr/>
            </a:pPr>
            <a:r>
              <a:rPr lang="it-IT" sz="2400" b="1" dirty="0">
                <a:ln w="12700">
                  <a:solidFill>
                    <a:srgbClr val="4194F9"/>
                  </a:solidFill>
                  <a:prstDash val="solid"/>
                </a:ln>
                <a:solidFill>
                  <a:schemeClr val="bg2">
                    <a:tint val="85000"/>
                    <a:satMod val="155000"/>
                  </a:schemeClr>
                </a:solidFill>
                <a:effectLst>
                  <a:outerShdw blurRad="41275" dist="20320" dir="1800000" algn="tl" rotWithShape="0">
                    <a:srgbClr val="000000">
                      <a:alpha val="40000"/>
                    </a:srgbClr>
                  </a:outerShdw>
                </a:effectLst>
              </a:rPr>
              <a:t>Funzioni del consulente tecnico d’ufficio</a:t>
            </a:r>
          </a:p>
        </p:txBody>
      </p:sp>
      <p:sp>
        <p:nvSpPr>
          <p:cNvPr id="14" name="Rettangolo 13"/>
          <p:cNvSpPr/>
          <p:nvPr/>
        </p:nvSpPr>
        <p:spPr>
          <a:xfrm>
            <a:off x="755576" y="1772816"/>
            <a:ext cx="7632848" cy="1200329"/>
          </a:xfrm>
          <a:prstGeom prst="rect">
            <a:avLst/>
          </a:prstGeom>
        </p:spPr>
        <p:txBody>
          <a:bodyPr wrap="square">
            <a:spAutoFit/>
          </a:bodyPr>
          <a:lstStyle/>
          <a:p>
            <a:pPr algn="just"/>
            <a:r>
              <a:rPr lang="it-IT" dirty="0"/>
              <a:t>Il consulente tecnico d’ufficio è un professionista dotato di specifiche conoscenze tecniche, incaricato dal magistrato ad assisterlo per svolgere tutte quelle attività idonee ad accertare, rilevare ed analizzare fatti inerenti alla nascente controversia.</a:t>
            </a:r>
          </a:p>
        </p:txBody>
      </p:sp>
      <p:sp>
        <p:nvSpPr>
          <p:cNvPr id="16" name="Rettangolo 15"/>
          <p:cNvSpPr/>
          <p:nvPr/>
        </p:nvSpPr>
        <p:spPr>
          <a:xfrm>
            <a:off x="755576" y="3140968"/>
            <a:ext cx="7560840" cy="2862322"/>
          </a:xfrm>
          <a:prstGeom prst="rect">
            <a:avLst/>
          </a:prstGeom>
        </p:spPr>
        <p:txBody>
          <a:bodyPr wrap="square">
            <a:spAutoFit/>
          </a:bodyPr>
          <a:lstStyle/>
          <a:p>
            <a:pPr algn="just"/>
            <a:r>
              <a:rPr lang="it-IT" dirty="0"/>
              <a:t>Il consulente tecnico d’ufficio, inoltre, deve avere una buona conoscenza delle regole processuali e di procedura civile che condizionano in maniera essenziale la qualità e soprattutto la regolarità del lavoro peritale.</a:t>
            </a:r>
          </a:p>
          <a:p>
            <a:pPr algn="just"/>
            <a:endParaRPr lang="it-IT" dirty="0"/>
          </a:p>
          <a:p>
            <a:pPr algn="just"/>
            <a:endParaRPr lang="it-IT" dirty="0"/>
          </a:p>
          <a:p>
            <a:pPr algn="just"/>
            <a:r>
              <a:rPr lang="it-IT" dirty="0"/>
              <a:t>Non è obbligatorio un percorso formativo specifico per tutti i tecnici chiamati a svolgere il ruolo di consulente tecnico del giudice, anche se in materie specifiche gli stessi Tribunali locali organizzano da pochi anni corsi di formazione in modo da selezionare tra i consulenti tecnici d’ufficio, regolarmente iscritti all’Albo, quelli dotati di idonea preparazione.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9" name="Rettangolo 8"/>
          <p:cNvSpPr/>
          <p:nvPr/>
        </p:nvSpPr>
        <p:spPr>
          <a:xfrm>
            <a:off x="827584" y="1340768"/>
            <a:ext cx="7416824" cy="3416320"/>
          </a:xfrm>
          <a:prstGeom prst="rect">
            <a:avLst/>
          </a:prstGeom>
        </p:spPr>
        <p:txBody>
          <a:bodyPr wrap="square">
            <a:spAutoFit/>
          </a:bodyPr>
          <a:lstStyle/>
          <a:p>
            <a:pPr algn="just"/>
            <a:r>
              <a:rPr lang="it-IT" dirty="0"/>
              <a:t>Spesso l’elaborato peritale del consulente tecnico d’ufficio ha un ruolo fondamentale nella decisione che prenderà il Giudice.</a:t>
            </a:r>
          </a:p>
          <a:p>
            <a:pPr algn="just"/>
            <a:r>
              <a:rPr lang="it-IT" dirty="0"/>
              <a:t>Di conseguenza le dichiarazioni tecniche del consulente finiscono sono decisive ai fini dell’esito della controversia. </a:t>
            </a:r>
          </a:p>
          <a:p>
            <a:pPr algn="just"/>
            <a:endParaRPr lang="it-IT" dirty="0"/>
          </a:p>
          <a:p>
            <a:pPr algn="just"/>
            <a:r>
              <a:rPr lang="it-IT" dirty="0"/>
              <a:t>Compito primario di un buon consulente tecnico d’ufficio è:</a:t>
            </a:r>
          </a:p>
          <a:p>
            <a:pPr marL="541338" indent="-271463" algn="just">
              <a:buFont typeface="Wingdings" pitchFamily="2" charset="2"/>
              <a:buChar char="ü"/>
            </a:pPr>
            <a:r>
              <a:rPr lang="it-IT" dirty="0"/>
              <a:t>fornire risposte chiare, puntuali e sintetiche ai quesiti posti dal Giudice;</a:t>
            </a:r>
          </a:p>
          <a:p>
            <a:pPr marL="541338" indent="-271463" algn="just">
              <a:buFont typeface="Wingdings" pitchFamily="2" charset="2"/>
              <a:buChar char="ü"/>
            </a:pPr>
            <a:r>
              <a:rPr lang="it-IT" dirty="0"/>
              <a:t>non esprimere pareri, ma soltanto valutazioni di natura squisitamente tecnica, debitamente accompagnate da documentazione di riscontro;</a:t>
            </a:r>
          </a:p>
          <a:p>
            <a:pPr marL="541338" indent="-271463" algn="just">
              <a:buFont typeface="Wingdings" pitchFamily="2" charset="2"/>
              <a:buChar char="ü"/>
            </a:pPr>
            <a:r>
              <a:rPr lang="it-IT" dirty="0"/>
              <a:t>utilizzare soltanto documenti depositati agli atti (può essere utilizzata documentazione non agli atti, esclusivamente se si ha il consenso delle parti e l’autorizzazione del Giudice); </a:t>
            </a:r>
          </a:p>
        </p:txBody>
      </p:sp>
      <p:sp>
        <p:nvSpPr>
          <p:cNvPr id="11" name="Rettangolo 10"/>
          <p:cNvSpPr/>
          <p:nvPr/>
        </p:nvSpPr>
        <p:spPr>
          <a:xfrm>
            <a:off x="611560" y="4797152"/>
            <a:ext cx="7632848" cy="1200329"/>
          </a:xfrm>
          <a:prstGeom prst="rect">
            <a:avLst/>
          </a:prstGeom>
        </p:spPr>
        <p:txBody>
          <a:bodyPr wrap="square">
            <a:spAutoFit/>
          </a:bodyPr>
          <a:lstStyle/>
          <a:p>
            <a:pPr algn="just"/>
            <a:r>
              <a:rPr lang="it-IT" dirty="0"/>
              <a:t>L’esecuzione dell’incarico è personale e non può essere delegata a terzi. Il consulente può avvalersi di collaboratori per l’espletamento di operazioni materiali, accessorie e strumentali, ma assumendone la responsabilità verso le parti e verso il Giudice.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9" name="Rettangolo 8"/>
          <p:cNvSpPr/>
          <p:nvPr/>
        </p:nvSpPr>
        <p:spPr>
          <a:xfrm>
            <a:off x="683568" y="1340768"/>
            <a:ext cx="7632848" cy="4801314"/>
          </a:xfrm>
          <a:prstGeom prst="rect">
            <a:avLst/>
          </a:prstGeom>
        </p:spPr>
        <p:txBody>
          <a:bodyPr wrap="square">
            <a:spAutoFit/>
          </a:bodyPr>
          <a:lstStyle/>
          <a:p>
            <a:r>
              <a:rPr lang="it-IT" dirty="0"/>
              <a:t>La consulenza tecnica d’ufficio si articola nelle seguenti fasi:</a:t>
            </a:r>
          </a:p>
          <a:p>
            <a:endParaRPr lang="it-IT" dirty="0"/>
          </a:p>
          <a:p>
            <a:pPr marL="1073150" indent="-1073150" algn="just">
              <a:buFont typeface="Wingdings" pitchFamily="2" charset="2"/>
              <a:buChar char="ü"/>
            </a:pPr>
            <a:r>
              <a:rPr lang="it-IT" dirty="0"/>
              <a:t>studio preliminare degli atti di causa;</a:t>
            </a:r>
          </a:p>
          <a:p>
            <a:pPr marL="1073150" indent="-1073150" algn="just">
              <a:buFont typeface="Wingdings" pitchFamily="2" charset="2"/>
              <a:buChar char="ü"/>
            </a:pPr>
            <a:r>
              <a:rPr lang="it-IT" dirty="0"/>
              <a:t>sopralluogo presso i luoghi oggetto di causa con rilievo dello stato dei luoghi, grafico e fotografico;</a:t>
            </a:r>
          </a:p>
          <a:p>
            <a:pPr marL="1073150" indent="-1073150" algn="just">
              <a:buFont typeface="Wingdings" pitchFamily="2" charset="2"/>
              <a:buChar char="ü"/>
            </a:pPr>
            <a:r>
              <a:rPr lang="it-IT" dirty="0"/>
              <a:t>redazione della bozza di </a:t>
            </a:r>
            <a:r>
              <a:rPr lang="it-IT" dirty="0" err="1"/>
              <a:t>c.t.u.</a:t>
            </a:r>
            <a:r>
              <a:rPr lang="it-IT" dirty="0"/>
              <a:t>, completa di tutti gli allegati, ed invio a mezzo pec alle parti nel termine indicato nel verbale di giuramento;</a:t>
            </a:r>
          </a:p>
          <a:p>
            <a:pPr marL="1073150" indent="-1073150" algn="just">
              <a:buFont typeface="Wingdings" pitchFamily="2" charset="2"/>
              <a:buChar char="ü"/>
            </a:pPr>
            <a:r>
              <a:rPr lang="it-IT" dirty="0"/>
              <a:t>nel termine fissato dal giudice nell’udienza di affidamento dell’incarico, trasmissione al consulente di eventuali osservazioni sulla relazione peritale delle parti;</a:t>
            </a:r>
          </a:p>
          <a:p>
            <a:pPr marL="1073150" indent="-1073150" algn="just">
              <a:buFont typeface="Wingdings" pitchFamily="2" charset="2"/>
              <a:buChar char="ü"/>
            </a:pPr>
            <a:r>
              <a:rPr lang="it-IT" dirty="0"/>
              <a:t>nell’ulteriore termine per il definitivo deposito della relazione, stesura definitiva della relazione di </a:t>
            </a:r>
            <a:r>
              <a:rPr lang="it-IT" dirty="0" err="1"/>
              <a:t>c.t.u.</a:t>
            </a:r>
            <a:r>
              <a:rPr lang="it-IT" dirty="0"/>
              <a:t> tenendo conto delle osservazioni proposte dalle parti , accogliendole o respingendole con  motivazione oppure con risposte e/o chiarimenti, e deposito telematico della stessa con allegate le osservazioni ricevute dalle parti.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827584" y="1412776"/>
            <a:ext cx="7416824" cy="3693319"/>
          </a:xfrm>
          <a:prstGeom prst="rect">
            <a:avLst/>
          </a:prstGeom>
        </p:spPr>
        <p:txBody>
          <a:bodyPr wrap="square">
            <a:spAutoFit/>
          </a:bodyPr>
          <a:lstStyle/>
          <a:p>
            <a:pPr algn="just"/>
            <a:r>
              <a:rPr lang="it-IT" dirty="0"/>
              <a:t>L’Albo è tenuto dal Presidente del Tribunale di Palermo, il quale presiede un Comitato, di cui all’art 14 del R.D. 18.12.1941 n. 1368, composto dal Procuratore della Repubblica e da un professionista, iscritto all’Albo professionale, designato dal consiglio dell’Ordine o dal collegio della categoria a cui appartiene il richiedente l’iscrizione nell’albo.</a:t>
            </a:r>
          </a:p>
          <a:p>
            <a:pPr algn="just"/>
            <a:endParaRPr lang="it-IT" dirty="0"/>
          </a:p>
          <a:p>
            <a:pPr algn="just"/>
            <a:endParaRPr lang="it-IT" dirty="0"/>
          </a:p>
          <a:p>
            <a:pPr algn="just"/>
            <a:r>
              <a:rPr lang="it-IT" dirty="0"/>
              <a:t>Il Presidente del Tribunale esercita l'attività di vigilanza e può promuovere procedimenti disciplinari (avvertimento, sospensione dall'Albo per un tempo non superiore ad un anno e, nei casi più gravi, cancellazione dall'Albo) qualora il Consulente non abbia adempiuto agli obblighi derivanti dagli incarichi assunti o non abbia mantenuto una determinata condotta morale e professionale.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Sottotitolo 13"/>
          <p:cNvSpPr txBox="1">
            <a:spLocks/>
          </p:cNvSpPr>
          <p:nvPr/>
        </p:nvSpPr>
        <p:spPr>
          <a:xfrm>
            <a:off x="395536" y="1196752"/>
            <a:ext cx="8208912" cy="504056"/>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20000"/>
              </a:lnSpc>
              <a:spcBef>
                <a:spcPct val="20000"/>
              </a:spcBef>
              <a:spcAft>
                <a:spcPts val="0"/>
              </a:spcAft>
              <a:buClrTx/>
              <a:buSzTx/>
              <a:buFont typeface="Arial" pitchFamily="34" charset="0"/>
              <a:buNone/>
              <a:tabLst/>
              <a:defRPr/>
            </a:pPr>
            <a:r>
              <a:rPr kumimoji="0" lang="it-IT" sz="1800" b="0" i="0" u="none" strike="noStrike" kern="1200" cap="none" spc="0" normalizeH="0" baseline="0" noProof="0">
                <a:ln>
                  <a:noFill/>
                </a:ln>
                <a:solidFill>
                  <a:schemeClr val="tx1"/>
                </a:solidFill>
                <a:effectLst/>
                <a:uLnTx/>
                <a:uFillTx/>
                <a:latin typeface="+mn-lt"/>
                <a:ea typeface="+mn-ea"/>
                <a:cs typeface="+mn-cs"/>
              </a:rPr>
              <a:t>I requisiti per l’iscrizione all’Albo dei Consulenti Tecnici d’Ufficio sono:</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6" name="Rettangolo 15"/>
          <p:cNvSpPr/>
          <p:nvPr/>
        </p:nvSpPr>
        <p:spPr>
          <a:xfrm>
            <a:off x="1691680" y="1772816"/>
            <a:ext cx="6462464" cy="369332"/>
          </a:xfrm>
          <a:prstGeom prst="rect">
            <a:avLst/>
          </a:prstGeom>
        </p:spPr>
        <p:txBody>
          <a:bodyPr wrap="square">
            <a:spAutoFit/>
          </a:bodyPr>
          <a:lstStyle/>
          <a:p>
            <a:pPr algn="just">
              <a:buFont typeface="Wingdings" pitchFamily="2" charset="2"/>
              <a:buChar char="Ø"/>
            </a:pPr>
            <a:r>
              <a:rPr lang="it-IT" dirty="0"/>
              <a:t>   Iscrizione all’Ordine professionale di propria competenza</a:t>
            </a:r>
          </a:p>
        </p:txBody>
      </p:sp>
      <p:sp>
        <p:nvSpPr>
          <p:cNvPr id="17" name="Rettangolo 16"/>
          <p:cNvSpPr/>
          <p:nvPr/>
        </p:nvSpPr>
        <p:spPr>
          <a:xfrm>
            <a:off x="1691680" y="2348880"/>
            <a:ext cx="6912768" cy="646331"/>
          </a:xfrm>
          <a:prstGeom prst="rect">
            <a:avLst/>
          </a:prstGeom>
        </p:spPr>
        <p:txBody>
          <a:bodyPr wrap="square">
            <a:spAutoFit/>
          </a:bodyPr>
          <a:lstStyle/>
          <a:p>
            <a:pPr marL="358775" indent="-358775" algn="just">
              <a:buFont typeface="Wingdings" pitchFamily="2" charset="2"/>
              <a:buChar char="Ø"/>
            </a:pPr>
            <a:r>
              <a:rPr lang="it-IT" dirty="0"/>
              <a:t>Residenza o domicilio professionale (verificato dall’Ordine Professionale) nel circondario del Tribunale</a:t>
            </a:r>
          </a:p>
        </p:txBody>
      </p:sp>
      <p:sp>
        <p:nvSpPr>
          <p:cNvPr id="18" name="Rettangolo 17"/>
          <p:cNvSpPr/>
          <p:nvPr/>
        </p:nvSpPr>
        <p:spPr>
          <a:xfrm>
            <a:off x="1691680" y="4437112"/>
            <a:ext cx="6912768" cy="1200329"/>
          </a:xfrm>
          <a:prstGeom prst="rect">
            <a:avLst/>
          </a:prstGeom>
        </p:spPr>
        <p:txBody>
          <a:bodyPr wrap="square">
            <a:spAutoFit/>
          </a:bodyPr>
          <a:lstStyle/>
          <a:p>
            <a:pPr marL="358775" indent="-358775" algn="just">
              <a:buFont typeface="Wingdings" pitchFamily="2" charset="2"/>
              <a:buChar char="Ø"/>
            </a:pPr>
            <a:r>
              <a:rPr lang="it-IT" dirty="0"/>
              <a:t>Non avere riportato condanne penali e non essere destinatario di provvedimenti che riguardano l’applicazione di misure di prevenzione, di decisioni civili e di provvedimenti amministrativi iscritti nel casellario giudiziale</a:t>
            </a:r>
          </a:p>
        </p:txBody>
      </p:sp>
      <p:sp>
        <p:nvSpPr>
          <p:cNvPr id="19" name="Rettangolo 18"/>
          <p:cNvSpPr/>
          <p:nvPr/>
        </p:nvSpPr>
        <p:spPr>
          <a:xfrm>
            <a:off x="1691680" y="3212976"/>
            <a:ext cx="6912768" cy="923330"/>
          </a:xfrm>
          <a:prstGeom prst="rect">
            <a:avLst/>
          </a:prstGeom>
        </p:spPr>
        <p:txBody>
          <a:bodyPr wrap="square">
            <a:spAutoFit/>
          </a:bodyPr>
          <a:lstStyle/>
          <a:p>
            <a:pPr marL="358775" indent="-358775" algn="just">
              <a:buFont typeface="Wingdings" pitchFamily="2" charset="2"/>
              <a:buChar char="Ø"/>
            </a:pPr>
            <a:r>
              <a:rPr lang="it-IT" dirty="0"/>
              <a:t>Competenza tecnica specifica ed approfondita della materia, ottenuta con titoli di studio o maturata con l’esperienza professionale, oltre che con aggiornamenti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1979712" y="1340768"/>
            <a:ext cx="6624736" cy="646331"/>
          </a:xfrm>
          <a:prstGeom prst="rect">
            <a:avLst/>
          </a:prstGeom>
        </p:spPr>
        <p:txBody>
          <a:bodyPr wrap="square">
            <a:spAutoFit/>
          </a:bodyPr>
          <a:lstStyle/>
          <a:p>
            <a:pPr marL="269875" indent="-269875" algn="just">
              <a:buFont typeface="Wingdings" pitchFamily="2" charset="2"/>
              <a:buChar char="Ø"/>
            </a:pPr>
            <a:r>
              <a:rPr lang="it-IT" dirty="0"/>
              <a:t>Non trovarsi in stato di liquidazione o di fallimento e di non avere presentato domanda di concordato </a:t>
            </a:r>
          </a:p>
        </p:txBody>
      </p:sp>
      <p:sp>
        <p:nvSpPr>
          <p:cNvPr id="16" name="Rettangolo 15"/>
          <p:cNvSpPr/>
          <p:nvPr/>
        </p:nvSpPr>
        <p:spPr>
          <a:xfrm>
            <a:off x="1979712" y="2204864"/>
            <a:ext cx="6624736" cy="369332"/>
          </a:xfrm>
          <a:prstGeom prst="rect">
            <a:avLst/>
          </a:prstGeom>
        </p:spPr>
        <p:txBody>
          <a:bodyPr wrap="square">
            <a:spAutoFit/>
          </a:bodyPr>
          <a:lstStyle/>
          <a:p>
            <a:pPr>
              <a:buFont typeface="Wingdings" pitchFamily="2" charset="2"/>
              <a:buChar char="Ø"/>
            </a:pPr>
            <a:r>
              <a:rPr lang="it-IT" dirty="0"/>
              <a:t>   Essere in possesso di indirizzo di posta elettronica certificata</a:t>
            </a:r>
          </a:p>
        </p:txBody>
      </p:sp>
      <p:sp>
        <p:nvSpPr>
          <p:cNvPr id="17" name="Rettangolo 16"/>
          <p:cNvSpPr/>
          <p:nvPr/>
        </p:nvSpPr>
        <p:spPr>
          <a:xfrm>
            <a:off x="1979712" y="2780928"/>
            <a:ext cx="6408712" cy="369332"/>
          </a:xfrm>
          <a:prstGeom prst="rect">
            <a:avLst/>
          </a:prstGeom>
        </p:spPr>
        <p:txBody>
          <a:bodyPr wrap="square">
            <a:spAutoFit/>
          </a:bodyPr>
          <a:lstStyle/>
          <a:p>
            <a:pPr marL="342900" indent="-342900">
              <a:buFont typeface="Wingdings" pitchFamily="2" charset="2"/>
              <a:buChar char="Ø"/>
            </a:pPr>
            <a:r>
              <a:rPr lang="it-IT" dirty="0"/>
              <a:t>Non essere iscritto in altri Albi   </a:t>
            </a:r>
          </a:p>
        </p:txBody>
      </p:sp>
      <p:sp>
        <p:nvSpPr>
          <p:cNvPr id="18" name="Rettangolo 17"/>
          <p:cNvSpPr/>
          <p:nvPr/>
        </p:nvSpPr>
        <p:spPr>
          <a:xfrm>
            <a:off x="611560" y="3573016"/>
            <a:ext cx="7992888" cy="923330"/>
          </a:xfrm>
          <a:prstGeom prst="rect">
            <a:avLst/>
          </a:prstGeom>
        </p:spPr>
        <p:txBody>
          <a:bodyPr wrap="square">
            <a:spAutoFit/>
          </a:bodyPr>
          <a:lstStyle/>
          <a:p>
            <a:pPr algn="just"/>
            <a:r>
              <a:rPr lang="it-IT" dirty="0"/>
              <a:t>Per iscriversi all’Albo dei Consulenti Tecnici d’Ufficio occorre presentare apposita istanza in marca da bollo da 16,00 euro alla segreteria della Presidenza del Tribunale, secondo il facsimile pubblicato nel sito del Tribunale.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pic>
        <p:nvPicPr>
          <p:cNvPr id="14" name="Immagine 13" descr="1_001.tif"/>
          <p:cNvPicPr>
            <a:picLocks noChangeAspect="1"/>
          </p:cNvPicPr>
          <p:nvPr/>
        </p:nvPicPr>
        <p:blipFill>
          <a:blip r:embed="rId4" cstate="print"/>
          <a:stretch>
            <a:fillRect/>
          </a:stretch>
        </p:blipFill>
        <p:spPr>
          <a:xfrm>
            <a:off x="2759220" y="980729"/>
            <a:ext cx="3612979" cy="50405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pic>
        <p:nvPicPr>
          <p:cNvPr id="16" name="Immagine 15" descr="2_001.tif"/>
          <p:cNvPicPr>
            <a:picLocks noChangeAspect="1"/>
          </p:cNvPicPr>
          <p:nvPr/>
        </p:nvPicPr>
        <p:blipFill>
          <a:blip r:embed="rId4" cstate="print"/>
          <a:stretch>
            <a:fillRect/>
          </a:stretch>
        </p:blipFill>
        <p:spPr>
          <a:xfrm>
            <a:off x="2915816" y="1052736"/>
            <a:ext cx="3528392" cy="49931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611560" y="1556792"/>
            <a:ext cx="7776864" cy="1477328"/>
          </a:xfrm>
          <a:prstGeom prst="rect">
            <a:avLst/>
          </a:prstGeom>
        </p:spPr>
        <p:txBody>
          <a:bodyPr wrap="square">
            <a:spAutoFit/>
          </a:bodyPr>
          <a:lstStyle/>
          <a:p>
            <a:pPr algn="just"/>
            <a:r>
              <a:rPr lang="it-IT" dirty="0"/>
              <a:t>Nell’istanza, laddove è previsto di indicare la categoria dell’Albo alla quale si richiede l’iscrizione, occorre indicare “Ingegneri”, ma si possono specificare ambiti specifici di competenza (per esempio estimo, appalti, infortunistica stradale, ecologia ed ambiente, informatica,…), allegando anche il curriculum vitae.</a:t>
            </a:r>
          </a:p>
        </p:txBody>
      </p:sp>
      <p:sp>
        <p:nvSpPr>
          <p:cNvPr id="17" name="Sottotitolo 13"/>
          <p:cNvSpPr>
            <a:spLocks noGrp="1"/>
          </p:cNvSpPr>
          <p:nvPr>
            <p:ph type="subTitle" idx="1"/>
          </p:nvPr>
        </p:nvSpPr>
        <p:spPr>
          <a:xfrm>
            <a:off x="683568" y="3140968"/>
            <a:ext cx="7632848" cy="2448272"/>
          </a:xfrm>
        </p:spPr>
        <p:txBody>
          <a:bodyPr>
            <a:normAutofit fontScale="47500" lnSpcReduction="20000"/>
          </a:bodyPr>
          <a:lstStyle/>
          <a:p>
            <a:pPr algn="just">
              <a:lnSpc>
                <a:spcPct val="120000"/>
              </a:lnSpc>
            </a:pPr>
            <a:r>
              <a:rPr lang="it-IT" sz="3300" dirty="0">
                <a:solidFill>
                  <a:schemeClr val="tx1"/>
                </a:solidFill>
              </a:rPr>
              <a:t>Una volta accolta l’istanza da parte del Comitato, ne viene data apposita comunicazione al richiedente.</a:t>
            </a:r>
          </a:p>
          <a:p>
            <a:pPr algn="just">
              <a:lnSpc>
                <a:spcPct val="120000"/>
              </a:lnSpc>
            </a:pPr>
            <a:r>
              <a:rPr lang="it-IT" sz="3300" dirty="0">
                <a:solidFill>
                  <a:schemeClr val="tx1"/>
                </a:solidFill>
              </a:rPr>
              <a:t>Qualora l’istanza non venisse accolta, il richiedente può presentare reclamo al Comitato entro 15 giorni dalla notifica del provvedimento. </a:t>
            </a:r>
            <a:r>
              <a:rPr lang="it-IT" sz="2900" dirty="0">
                <a:solidFill>
                  <a:schemeClr val="tx1"/>
                </a:solidFill>
              </a:rPr>
              <a:t> </a:t>
            </a:r>
          </a:p>
          <a:p>
            <a:pPr algn="just">
              <a:lnSpc>
                <a:spcPct val="120000"/>
              </a:lnSpc>
            </a:pPr>
            <a:endParaRPr lang="it-IT" sz="2900" dirty="0">
              <a:solidFill>
                <a:schemeClr val="tx1"/>
              </a:solidFill>
            </a:endParaRPr>
          </a:p>
          <a:p>
            <a:pPr algn="just">
              <a:lnSpc>
                <a:spcPct val="120000"/>
              </a:lnSpc>
            </a:pPr>
            <a:r>
              <a:rPr lang="it-IT" sz="3300" dirty="0">
                <a:solidFill>
                  <a:schemeClr val="tx1"/>
                </a:solidFill>
              </a:rPr>
              <a:t>Per perfezionare l’iscrizione, occorre produrre un versamento per tassa di concessione governativa di importo pari a 168,00 euro sul conto corrente postale n. 8904 intestato a: “Agenzia delle Entrate Centro 	Operativo di Pescara Tasse e Concessioni Governative per la Sicilia ” (cod. tariffa 8617).</a:t>
            </a:r>
          </a:p>
          <a:p>
            <a:pPr algn="just"/>
            <a:endParaRPr lang="it-IT" sz="1800" dirty="0">
              <a:solidFill>
                <a:schemeClr val="tx1"/>
              </a:solidFill>
            </a:endParaRPr>
          </a:p>
          <a:p>
            <a:pPr algn="just"/>
            <a:endParaRPr lang="it-IT" sz="1800" dirty="0">
              <a:solidFill>
                <a:schemeClr val="tx1"/>
              </a:solidFill>
            </a:endParaRPr>
          </a:p>
          <a:p>
            <a:pPr algn="just"/>
            <a:endParaRPr lang="it-IT" sz="1800" dirty="0">
              <a:solidFill>
                <a:schemeClr val="tx1"/>
              </a:solidFill>
            </a:endParaRPr>
          </a:p>
          <a:p>
            <a:pPr algn="just"/>
            <a:endParaRPr lang="it-IT" sz="18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331640" y="620688"/>
            <a:ext cx="6912768" cy="36004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287016" y="6093296"/>
            <a:ext cx="8856984" cy="995144"/>
          </a:xfrm>
          <a:prstGeom prst="rect">
            <a:avLst/>
          </a:prstGeom>
        </p:spPr>
        <p:txBody>
          <a:bodyPr wrap="square">
            <a:spAutoFit/>
          </a:bodyPr>
          <a:lstStyle/>
          <a:p>
            <a:pPr algn="ctr">
              <a:lnSpc>
                <a:spcPts val="1600"/>
              </a:lnSpc>
            </a:pPr>
            <a:r>
              <a:rPr lang="it-IT" sz="1600" dirty="0">
                <a:ln>
                  <a:solidFill>
                    <a:srgbClr val="0070C0"/>
                  </a:solidFill>
                </a:ln>
                <a:solidFill>
                  <a:srgbClr val="002060"/>
                </a:solidFill>
                <a:latin typeface="Perpetua" pitchFamily="18" charset="0"/>
              </a:rPr>
              <a:t>Corso universitario “La professione di ingegnere” e “Le consulenze tecniche per l’autorità”</a:t>
            </a:r>
          </a:p>
          <a:p>
            <a:pPr algn="ctr">
              <a:lnSpc>
                <a:spcPts val="1600"/>
              </a:lnSpc>
            </a:pPr>
            <a:r>
              <a:rPr lang="it-IT" sz="1600" dirty="0">
                <a:ln>
                  <a:solidFill>
                    <a:srgbClr val="0070C0"/>
                  </a:solidFill>
                </a:ln>
                <a:solidFill>
                  <a:srgbClr val="002060"/>
                </a:solidFill>
                <a:latin typeface="Perpetua" pitchFamily="18" charset="0"/>
              </a:rPr>
              <a:t>II modulo Lezione n. 2 Parte 2 - L'incarico, il giuramento e le funzioni del CTU</a:t>
            </a:r>
          </a:p>
          <a:p>
            <a:pPr algn="ctr"/>
            <a:endParaRPr lang="it-IT" sz="1600" cap="small" dirty="0">
              <a:ln>
                <a:solidFill>
                  <a:srgbClr val="0070C0"/>
                </a:solidFill>
              </a:ln>
              <a:solidFill>
                <a:srgbClr val="0070C0"/>
              </a:solidFill>
              <a:latin typeface="Perpetua" pitchFamily="18" charset="0"/>
            </a:endParaRPr>
          </a:p>
          <a:p>
            <a:pPr algn="ctr"/>
            <a:endParaRPr lang="it-IT" sz="1600" dirty="0">
              <a:ln>
                <a:solidFill>
                  <a:srgbClr val="0070C0"/>
                </a:solidFill>
              </a:ln>
              <a:solidFill>
                <a:srgbClr val="0070C0"/>
              </a:solidFill>
              <a:latin typeface="Perpetua"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827584" y="620688"/>
            <a:ext cx="432048" cy="360040"/>
          </a:xfrm>
          <a:prstGeom prst="rect">
            <a:avLst/>
          </a:prstGeom>
          <a:noFill/>
          <a:ln w="9525">
            <a:noFill/>
            <a:miter lim="800000"/>
            <a:headEnd/>
            <a:tailEnd/>
          </a:ln>
        </p:spPr>
      </p:pic>
      <p:cxnSp>
        <p:nvCxnSpPr>
          <p:cNvPr id="12" name="Connettore 1 11"/>
          <p:cNvCxnSpPr/>
          <p:nvPr/>
        </p:nvCxnSpPr>
        <p:spPr>
          <a:xfrm>
            <a:off x="395536" y="6093296"/>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
          <p:cNvSpPr>
            <a:spLocks noChangeArrowheads="1"/>
          </p:cNvSpPr>
          <p:nvPr/>
        </p:nvSpPr>
        <p:spPr bwMode="auto">
          <a:xfrm>
            <a:off x="827584" y="116632"/>
            <a:ext cx="78488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it-IT" sz="2400" b="1" u="none" strike="noStrike" cap="small" dirty="0">
                <a:ln>
                  <a:noFill/>
                </a:ln>
                <a:solidFill>
                  <a:srgbClr val="FFFFFF"/>
                </a:solidFill>
                <a:effectLst/>
                <a:latin typeface="+mj-lt"/>
                <a:ea typeface="Times New Roman" pitchFamily="18" charset="0"/>
                <a:cs typeface="Times New Roman" pitchFamily="18" charset="0"/>
              </a:rPr>
              <a:t>Par </a:t>
            </a:r>
            <a:r>
              <a:rPr lang="it-IT" sz="2000" b="1" dirty="0">
                <a:ln w="12700">
                  <a:solidFill>
                    <a:srgbClr val="0070C0"/>
                  </a:solidFill>
                  <a:prstDash val="solid"/>
                </a:ln>
                <a:solidFill>
                  <a:srgbClr val="0070C0"/>
                </a:solidFill>
                <a:effectLst>
                  <a:outerShdw blurRad="41275" dist="20320" dir="1800000" algn="tl" rotWithShape="0">
                    <a:srgbClr val="000000">
                      <a:alpha val="40000"/>
                    </a:srgbClr>
                  </a:outerShdw>
                </a:effectLst>
                <a:latin typeface="+mj-lt"/>
              </a:rPr>
              <a:t>DING Dipartimento d’Ingegneria - Università di Palermo</a:t>
            </a:r>
            <a:endParaRPr lang="it-IT" sz="2000" b="1" cap="small" dirty="0">
              <a:ln w="12700">
                <a:solidFill>
                  <a:srgbClr val="0070C0"/>
                </a:solidFill>
                <a:prstDash val="solid"/>
              </a:ln>
              <a:solidFill>
                <a:srgbClr val="0070C0"/>
              </a:solidFill>
              <a:latin typeface="+mj-lt"/>
            </a:endParaRPr>
          </a:p>
        </p:txBody>
      </p:sp>
      <p:pic>
        <p:nvPicPr>
          <p:cNvPr id="15" name="Immagine 14" descr="Dipartimento-di-Ingegneria-logotipo.png"/>
          <p:cNvPicPr>
            <a:picLocks noChangeAspect="1"/>
          </p:cNvPicPr>
          <p:nvPr/>
        </p:nvPicPr>
        <p:blipFill>
          <a:blip r:embed="rId3" cstate="print"/>
          <a:stretch>
            <a:fillRect/>
          </a:stretch>
        </p:blipFill>
        <p:spPr>
          <a:xfrm>
            <a:off x="827584" y="116632"/>
            <a:ext cx="1008112" cy="418304"/>
          </a:xfrm>
          <a:prstGeom prst="rect">
            <a:avLst/>
          </a:prstGeom>
        </p:spPr>
      </p:pic>
      <p:sp>
        <p:nvSpPr>
          <p:cNvPr id="14" name="Rettangolo 13"/>
          <p:cNvSpPr/>
          <p:nvPr/>
        </p:nvSpPr>
        <p:spPr>
          <a:xfrm>
            <a:off x="683568" y="1340768"/>
            <a:ext cx="7704856" cy="1200329"/>
          </a:xfrm>
          <a:prstGeom prst="rect">
            <a:avLst/>
          </a:prstGeom>
        </p:spPr>
        <p:txBody>
          <a:bodyPr wrap="square">
            <a:spAutoFit/>
          </a:bodyPr>
          <a:lstStyle/>
          <a:p>
            <a:pPr algn="just"/>
            <a:r>
              <a:rPr lang="it-IT" dirty="0"/>
              <a:t>L’iscrizione all’albo decorre dalla data della riunione del Comitato, previo deposito dell’attestazione del versamento della tassa CCGG presso la segreteria di Presidenza,  entro trenta giorni dalla ricezione della comunicazione di accoglimento dell’istanza. </a:t>
            </a:r>
          </a:p>
        </p:txBody>
      </p:sp>
      <p:sp>
        <p:nvSpPr>
          <p:cNvPr id="16" name="Rectangle 1"/>
          <p:cNvSpPr>
            <a:spLocks noChangeArrowheads="1"/>
          </p:cNvSpPr>
          <p:nvPr/>
        </p:nvSpPr>
        <p:spPr bwMode="auto">
          <a:xfrm>
            <a:off x="755576" y="2708920"/>
            <a:ext cx="748883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i="0" u="none" strike="noStrike" cap="none" normalizeH="0" baseline="0" dirty="0">
                <a:ln>
                  <a:noFill/>
                </a:ln>
                <a:effectLst/>
                <a:ea typeface="Times New Roman" pitchFamily="18" charset="0"/>
                <a:cs typeface="Arial" pitchFamily="34" charset="0"/>
              </a:rPr>
              <a:t>Una volta </a:t>
            </a:r>
            <a:r>
              <a:rPr lang="it-IT" dirty="0">
                <a:ea typeface="Times New Roman" pitchFamily="18" charset="0"/>
                <a:cs typeface="Arial" pitchFamily="34" charset="0"/>
              </a:rPr>
              <a:t>perfezionata l’iscrizione, </a:t>
            </a:r>
            <a:r>
              <a:rPr kumimoji="0" lang="it-IT" i="0" u="none" strike="noStrike" cap="none" normalizeH="0" baseline="0" dirty="0">
                <a:ln>
                  <a:noFill/>
                </a:ln>
                <a:effectLst/>
                <a:ea typeface="Times New Roman" pitchFamily="18" charset="0"/>
                <a:cs typeface="Arial" pitchFamily="34" charset="0"/>
              </a:rPr>
              <a:t>il Consulente Tecnico d’Ufficio è tenuto ad iscriversi al Registro Generale degli Indirizzi elettronici (</a:t>
            </a:r>
            <a:r>
              <a:rPr kumimoji="0" lang="it-IT" i="0" u="none" strike="noStrike" cap="none" normalizeH="0" baseline="0" dirty="0" err="1">
                <a:ln>
                  <a:noFill/>
                </a:ln>
                <a:effectLst/>
                <a:ea typeface="Times New Roman" pitchFamily="18" charset="0"/>
                <a:cs typeface="Arial" pitchFamily="34" charset="0"/>
              </a:rPr>
              <a:t>RegInde</a:t>
            </a:r>
            <a:r>
              <a:rPr kumimoji="0" lang="it-IT" i="0" u="none" strike="noStrike" cap="none" normalizeH="0" baseline="0" dirty="0">
                <a:ln>
                  <a:noFill/>
                </a:ln>
                <a:effectLst/>
                <a:ea typeface="Times New Roman" pitchFamily="18" charset="0"/>
                <a:cs typeface="Arial" pitchFamily="34" charset="0"/>
              </a:rPr>
              <a:t>) per poter consultare e depositare in via telematica atti, istanze e relazioni scritte relativi al processo in cui assumerà il ruolo di ausiliario del Giudice.</a:t>
            </a:r>
            <a:endParaRPr kumimoji="0" lang="it-IT" i="0" u="none" strike="noStrike" cap="none" normalizeH="0" baseline="0" dirty="0">
              <a:ln>
                <a:noFill/>
              </a:ln>
              <a:effectLst/>
              <a:cs typeface="Arial" pitchFamily="34"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694F536BF201DE4BACB3018EB6D80A0E" ma:contentTypeVersion="2" ma:contentTypeDescription="Creare un nuovo documento." ma:contentTypeScope="" ma:versionID="439d1e5ae29405dfd677f04e8930855f">
  <xsd:schema xmlns:xsd="http://www.w3.org/2001/XMLSchema" xmlns:xs="http://www.w3.org/2001/XMLSchema" xmlns:p="http://schemas.microsoft.com/office/2006/metadata/properties" xmlns:ns2="7cac6f41-b00b-470d-82e0-94fd63d724e6" targetNamespace="http://schemas.microsoft.com/office/2006/metadata/properties" ma:root="true" ma:fieldsID="a98a03fde3d4ad5794bccce5a09da8e2" ns2:_="">
    <xsd:import namespace="7cac6f41-b00b-470d-82e0-94fd63d724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ac6f41-b00b-470d-82e0-94fd63d724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2D7061-A0B1-4935-8E6E-CB28FDC63590}">
  <ds:schemaRefs>
    <ds:schemaRef ds:uri="http://schemas.microsoft.com/sharepoint/v3/contenttype/forms"/>
  </ds:schemaRefs>
</ds:datastoreItem>
</file>

<file path=customXml/itemProps2.xml><?xml version="1.0" encoding="utf-8"?>
<ds:datastoreItem xmlns:ds="http://schemas.openxmlformats.org/officeDocument/2006/customXml" ds:itemID="{95924246-6A5F-4E2D-ADAB-7F3DA0585F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ac6f41-b00b-470d-82e0-94fd63d724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67319E-82C1-48D0-BA86-D0656E63A19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2739</TotalTime>
  <Words>4035</Words>
  <Application>Microsoft Office PowerPoint</Application>
  <PresentationFormat>Presentazione su schermo (4:3)</PresentationFormat>
  <Paragraphs>257</Paragraphs>
  <Slides>25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25</vt:i4>
      </vt:variant>
    </vt:vector>
  </HeadingPairs>
  <TitlesOfParts>
    <vt:vector size="31" baseType="lpstr">
      <vt:lpstr>Arial</vt:lpstr>
      <vt:lpstr>Calibri</vt:lpstr>
      <vt:lpstr>Perpetua</vt:lpstr>
      <vt:lpstr>Times New Roman</vt:lpstr>
      <vt:lpstr>Wingdings</vt:lpstr>
      <vt:lpstr>Tema di Office</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Università degli studi di Palermo Dipartimento Giurisprudenza LABORATORIO di DIRITTO DELLA CRISI D’IMPRESA Dottorato in PLURALISMI GIURIDICI. PROSPETTIVE ANTICHE E ATTUALI</dc:title>
  <dc:creator>cinzia</dc:creator>
  <cp:lastModifiedBy>Daniela Pace</cp:lastModifiedBy>
  <cp:revision>327</cp:revision>
  <dcterms:created xsi:type="dcterms:W3CDTF">2018-06-18T19:19:00Z</dcterms:created>
  <dcterms:modified xsi:type="dcterms:W3CDTF">2024-08-09T09:49:59Z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0x010100694F536BF201DE4BACB3018EB6D80A0E</vt:lpwstr>
  </property>
</Properties>
</file>