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9" r:id="rId4"/>
    <p:sldId id="261" r:id="rId5"/>
    <p:sldId id="262" r:id="rId6"/>
    <p:sldId id="263" r:id="rId7"/>
    <p:sldId id="264" r:id="rId8"/>
    <p:sldId id="265" r:id="rId9"/>
    <p:sldId id="266" r:id="rId10"/>
    <p:sldId id="268" r:id="rId11"/>
    <p:sldId id="269" r:id="rId12"/>
    <p:sldId id="270" r:id="rId13"/>
    <p:sldId id="271" r:id="rId14"/>
    <p:sldId id="272" r:id="rId15"/>
    <p:sldId id="276" r:id="rId16"/>
    <p:sldId id="273" r:id="rId17"/>
    <p:sldId id="275" r:id="rId18"/>
    <p:sldId id="274" r:id="rId19"/>
    <p:sldId id="277" r:id="rId20"/>
    <p:sldId id="278" r:id="rId21"/>
    <p:sldId id="279" r:id="rId22"/>
    <p:sldId id="280" r:id="rId23"/>
    <p:sldId id="281" r:id="rId24"/>
    <p:sldId id="282"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E69AE0-0055-4F4C-A7E1-89F11C699F11}" type="datetimeFigureOut">
              <a:rPr lang="it-IT" smtClean="0"/>
              <a:t>26/03/2025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23D6B-F577-41D5-B282-76E6D3303844}" type="slidenum">
              <a:rPr lang="it-IT" smtClean="0"/>
              <a:t>‹N›</a:t>
            </a:fld>
            <a:endParaRPr lang="it-IT"/>
          </a:p>
        </p:txBody>
      </p:sp>
    </p:spTree>
    <p:extLst>
      <p:ext uri="{BB962C8B-B14F-4D97-AF65-F5344CB8AC3E}">
        <p14:creationId xmlns:p14="http://schemas.microsoft.com/office/powerpoint/2010/main" val="284974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C023D6B-F577-41D5-B282-76E6D3303844}" type="slidenum">
              <a:rPr lang="it-IT" smtClean="0"/>
              <a:t>7</a:t>
            </a:fld>
            <a:endParaRPr lang="it-IT"/>
          </a:p>
        </p:txBody>
      </p:sp>
    </p:spTree>
    <p:extLst>
      <p:ext uri="{BB962C8B-B14F-4D97-AF65-F5344CB8AC3E}">
        <p14:creationId xmlns:p14="http://schemas.microsoft.com/office/powerpoint/2010/main" val="844678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C023D6B-F577-41D5-B282-76E6D3303844}" type="slidenum">
              <a:rPr lang="it-IT" smtClean="0"/>
              <a:t>9</a:t>
            </a:fld>
            <a:endParaRPr lang="it-IT"/>
          </a:p>
        </p:txBody>
      </p:sp>
    </p:spTree>
    <p:extLst>
      <p:ext uri="{BB962C8B-B14F-4D97-AF65-F5344CB8AC3E}">
        <p14:creationId xmlns:p14="http://schemas.microsoft.com/office/powerpoint/2010/main" val="708954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E6A0AD-35CD-B1C8-5A9B-63B05F9FAA2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27F6D6A-E226-BDF3-AAFD-56D6B8FD56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E3ACEFD-606C-E3D0-9B0E-F9301687251C}"/>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5" name="Segnaposto piè di pagina 4">
            <a:extLst>
              <a:ext uri="{FF2B5EF4-FFF2-40B4-BE49-F238E27FC236}">
                <a16:creationId xmlns:a16="http://schemas.microsoft.com/office/drawing/2014/main" id="{5BDE0140-F58B-845C-EB62-79886012AE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2A4D479-C769-DCEE-1813-B52803DA4626}"/>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761589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BB9E84-E6BA-85AB-5988-0F4C19A7A43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E4885D8-E9BC-260E-D3F3-865E0574870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CB88323-6A10-4708-DC9C-7BA68964BE6E}"/>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5" name="Segnaposto piè di pagina 4">
            <a:extLst>
              <a:ext uri="{FF2B5EF4-FFF2-40B4-BE49-F238E27FC236}">
                <a16:creationId xmlns:a16="http://schemas.microsoft.com/office/drawing/2014/main" id="{1E32B8CC-2CA1-E972-171D-224FA51D444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C0B69F-A7BB-5211-E2DF-5A813096FCAB}"/>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158678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B653CB6-C5DB-966F-E561-E97ABF2AC48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ABDA76D-1831-9FAB-E3CD-B55E86DC185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521FC5-F921-5634-FFA4-681CF6EAD1F3}"/>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5" name="Segnaposto piè di pagina 4">
            <a:extLst>
              <a:ext uri="{FF2B5EF4-FFF2-40B4-BE49-F238E27FC236}">
                <a16:creationId xmlns:a16="http://schemas.microsoft.com/office/drawing/2014/main" id="{72C570A3-A708-34DB-AC6D-E5F38FB44F1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B26C81-1CB6-FD04-548B-04B1CA5F6EBD}"/>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320504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0B5D0B-CFD0-BDE6-5635-D49194C5C0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75A4F8C-A6C5-74C1-D4B6-5FC7F59A40D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C32A946-16E2-054A-4287-00219265561A}"/>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5" name="Segnaposto piè di pagina 4">
            <a:extLst>
              <a:ext uri="{FF2B5EF4-FFF2-40B4-BE49-F238E27FC236}">
                <a16:creationId xmlns:a16="http://schemas.microsoft.com/office/drawing/2014/main" id="{4CDF0927-95A6-AE69-3B90-56CA3DFAC3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8D6C51C-4125-0195-B2B3-AF52B77D9F40}"/>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4237789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7A43F4-2324-A724-6106-E0575EEA5BF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728291F-643E-D6FE-0BFE-358F5A72131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D5A7BB5-C9DA-3D29-1456-F54756F81599}"/>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5" name="Segnaposto piè di pagina 4">
            <a:extLst>
              <a:ext uri="{FF2B5EF4-FFF2-40B4-BE49-F238E27FC236}">
                <a16:creationId xmlns:a16="http://schemas.microsoft.com/office/drawing/2014/main" id="{0715BC1F-1BE8-0CC5-F83D-7D72E8717B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091F253-5CFB-46A8-9840-9841E5D75264}"/>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65196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282A2E-AD63-F55C-C9EB-CFCF085C489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03CF6D1-83E6-BFA2-8BDB-0CF52C05BA8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2E63686-17E9-6737-F578-C272209199B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F9FD19F-2AA6-E1C3-DB71-4642AA133BF3}"/>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6" name="Segnaposto piè di pagina 5">
            <a:extLst>
              <a:ext uri="{FF2B5EF4-FFF2-40B4-BE49-F238E27FC236}">
                <a16:creationId xmlns:a16="http://schemas.microsoft.com/office/drawing/2014/main" id="{5024D817-C2DD-0A32-0C17-5E4F8813CD3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2BE65CE-D3A2-154D-8DFC-F8770683A94C}"/>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3669259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1A18E3-493B-B00C-1E55-F49BF06FD43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1CBB51D-7DEC-A1D7-0A4D-CB6EE3C15A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72D6D08-AEF5-DCB7-DB81-8F42BA5882F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37F589E-046D-9079-E06D-B9819D3283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A0A4A3C-2266-2AE9-1038-6D0B2C4D4D6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F550841-6CF6-9237-7F98-313B38B676B2}"/>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8" name="Segnaposto piè di pagina 7">
            <a:extLst>
              <a:ext uri="{FF2B5EF4-FFF2-40B4-BE49-F238E27FC236}">
                <a16:creationId xmlns:a16="http://schemas.microsoft.com/office/drawing/2014/main" id="{F9699C41-9C8F-CDDB-3A56-88FD4E267B9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4636108-5840-2041-7E01-C08594F863D1}"/>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301523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3B927B-8171-F852-09DF-4056142DD5F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DAE93EC-FD58-23CD-EE7A-2FAA468F7BE3}"/>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4" name="Segnaposto piè di pagina 3">
            <a:extLst>
              <a:ext uri="{FF2B5EF4-FFF2-40B4-BE49-F238E27FC236}">
                <a16:creationId xmlns:a16="http://schemas.microsoft.com/office/drawing/2014/main" id="{5D8BA3E1-1F4E-64B9-EF30-D64280368CF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E797F8F-D0A5-CCCD-A602-6734E56FB799}"/>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3562278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68400C3-45D6-A47A-7E5C-C494E8B00756}"/>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3" name="Segnaposto piè di pagina 2">
            <a:extLst>
              <a:ext uri="{FF2B5EF4-FFF2-40B4-BE49-F238E27FC236}">
                <a16:creationId xmlns:a16="http://schemas.microsoft.com/office/drawing/2014/main" id="{69CA0DB2-5062-B9E0-A759-CF1072FB6BD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1E5783F-4E22-3B1D-685A-CB1DB6C271F1}"/>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387962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CDB68D-9591-D22F-20E2-918FF006DC8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026E4AF-7824-1B7A-B5F0-384D1DA446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5CE0C13-8131-E7B6-D68F-B2CFA5C905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F3DF67C-D769-19C7-FF28-C09DBE223A56}"/>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6" name="Segnaposto piè di pagina 5">
            <a:extLst>
              <a:ext uri="{FF2B5EF4-FFF2-40B4-BE49-F238E27FC236}">
                <a16:creationId xmlns:a16="http://schemas.microsoft.com/office/drawing/2014/main" id="{022C5097-04D4-331B-78EE-6104765617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A380EF3-2C17-4D56-74C3-B53AD9C570B2}"/>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4036703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E1486A-7076-F816-1C48-A59DE2C539E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1312766-8DA2-B15E-8123-D2794ED3B5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10A851E-58CF-1554-B19A-8A16AB098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0CA78BD-EE68-04E5-C5F1-EA71920DA1A9}"/>
              </a:ext>
            </a:extLst>
          </p:cNvPr>
          <p:cNvSpPr>
            <a:spLocks noGrp="1"/>
          </p:cNvSpPr>
          <p:nvPr>
            <p:ph type="dt" sz="half" idx="10"/>
          </p:nvPr>
        </p:nvSpPr>
        <p:spPr/>
        <p:txBody>
          <a:bodyPr/>
          <a:lstStyle/>
          <a:p>
            <a:fld id="{70AAB616-68C6-4AD2-9518-2981F0423D85}" type="datetimeFigureOut">
              <a:rPr lang="it-IT" smtClean="0"/>
              <a:t>26/03/2025</a:t>
            </a:fld>
            <a:endParaRPr lang="it-IT"/>
          </a:p>
        </p:txBody>
      </p:sp>
      <p:sp>
        <p:nvSpPr>
          <p:cNvPr id="6" name="Segnaposto piè di pagina 5">
            <a:extLst>
              <a:ext uri="{FF2B5EF4-FFF2-40B4-BE49-F238E27FC236}">
                <a16:creationId xmlns:a16="http://schemas.microsoft.com/office/drawing/2014/main" id="{F1EBDE83-AC7E-9D6E-146D-01EB6F4722F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5CC0C41-4EF3-C04A-62F5-C0CF9BCF3039}"/>
              </a:ext>
            </a:extLst>
          </p:cNvPr>
          <p:cNvSpPr>
            <a:spLocks noGrp="1"/>
          </p:cNvSpPr>
          <p:nvPr>
            <p:ph type="sldNum" sz="quarter" idx="12"/>
          </p:nvPr>
        </p:nvSpPr>
        <p:spPr/>
        <p:txBody>
          <a:bodyPr/>
          <a:lstStyle/>
          <a:p>
            <a:fld id="{0438DA2F-27C8-459E-A218-975DDA69E7DA}" type="slidenum">
              <a:rPr lang="it-IT" smtClean="0"/>
              <a:t>‹N›</a:t>
            </a:fld>
            <a:endParaRPr lang="it-IT"/>
          </a:p>
        </p:txBody>
      </p:sp>
    </p:spTree>
    <p:extLst>
      <p:ext uri="{BB962C8B-B14F-4D97-AF65-F5344CB8AC3E}">
        <p14:creationId xmlns:p14="http://schemas.microsoft.com/office/powerpoint/2010/main" val="3720980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58061AC-CCB7-68D0-1193-60C53FF072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FB639C3-F0EA-DB3E-914D-CB950A55A2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FD79FF1-88B7-166E-00D8-888096ACCF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0AAB616-68C6-4AD2-9518-2981F0423D85}" type="datetimeFigureOut">
              <a:rPr lang="it-IT" smtClean="0"/>
              <a:t>26/03/2025</a:t>
            </a:fld>
            <a:endParaRPr lang="it-IT"/>
          </a:p>
        </p:txBody>
      </p:sp>
      <p:sp>
        <p:nvSpPr>
          <p:cNvPr id="5" name="Segnaposto piè di pagina 4">
            <a:extLst>
              <a:ext uri="{FF2B5EF4-FFF2-40B4-BE49-F238E27FC236}">
                <a16:creationId xmlns:a16="http://schemas.microsoft.com/office/drawing/2014/main" id="{779DA301-852B-97AA-834B-13150DE1B7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5A0F7C40-822A-81AE-6144-D621B93111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438DA2F-27C8-459E-A218-975DDA69E7DA}" type="slidenum">
              <a:rPr lang="it-IT" smtClean="0"/>
              <a:t>‹N›</a:t>
            </a:fld>
            <a:endParaRPr lang="it-IT"/>
          </a:p>
        </p:txBody>
      </p:sp>
    </p:spTree>
    <p:extLst>
      <p:ext uri="{BB962C8B-B14F-4D97-AF65-F5344CB8AC3E}">
        <p14:creationId xmlns:p14="http://schemas.microsoft.com/office/powerpoint/2010/main" val="229236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DF47E2-6927-9F41-64DF-E3EF4FFF0FC9}"/>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27D06E63-211D-C3C1-0DE2-0B07BC8743EC}"/>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91B65377-E02A-B823-61B5-4C55B93CFC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ottotitolo 2">
            <a:extLst>
              <a:ext uri="{FF2B5EF4-FFF2-40B4-BE49-F238E27FC236}">
                <a16:creationId xmlns:a16="http://schemas.microsoft.com/office/drawing/2014/main" id="{D4D41635-0AA5-CADA-CCE4-5C38D4BE56F6}"/>
              </a:ext>
            </a:extLst>
          </p:cNvPr>
          <p:cNvSpPr txBox="1">
            <a:spLocks noGrp="1" noRot="1" noMove="1" noResize="1" noEditPoints="1" noAdjustHandles="1" noChangeArrowheads="1" noChangeShapeType="1"/>
          </p:cNvSpPr>
          <p:nvPr/>
        </p:nvSpPr>
        <p:spPr>
          <a:xfrm>
            <a:off x="277368" y="6208078"/>
            <a:ext cx="11591544" cy="63163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1200" dirty="0">
                <a:latin typeface="Trebuchet MS" panose="020B0603020202020204" pitchFamily="34" charset="0"/>
                <a:ea typeface="Verdana" panose="020B0604030504040204" pitchFamily="34" charset="0"/>
              </a:rPr>
              <a:t>Seminario n. 1 – </a:t>
            </a:r>
            <a:r>
              <a:rPr lang="it-IT" sz="1200" i="1" dirty="0">
                <a:latin typeface="Trebuchet MS" panose="020B0603020202020204" pitchFamily="34" charset="0"/>
                <a:ea typeface="Verdana" panose="020B0604030504040204" pitchFamily="34" charset="0"/>
              </a:rPr>
              <a:t>"L’Ingegnere Forense"</a:t>
            </a:r>
          </a:p>
          <a:p>
            <a:r>
              <a:rPr lang="it-IT" sz="1000" i="1" dirty="0">
                <a:latin typeface="Trebuchet MS" panose="020B0603020202020204" pitchFamily="34" charset="0"/>
                <a:ea typeface="Verdana" panose="020B0604030504040204" pitchFamily="34" charset="0"/>
              </a:rPr>
              <a:t>02/04/2025 – Aula assemblea dell’Ordine degli Ingegneri della Provincia di Palermo </a:t>
            </a:r>
            <a:endParaRPr lang="it-IT" sz="1000" dirty="0">
              <a:latin typeface="Trebuchet MS" panose="020B0603020202020204" pitchFamily="34" charset="0"/>
              <a:ea typeface="Verdana" panose="020B0604030504040204" pitchFamily="34" charset="0"/>
            </a:endParaRPr>
          </a:p>
        </p:txBody>
      </p:sp>
      <p:sp>
        <p:nvSpPr>
          <p:cNvPr id="9" name="CasellaDiTesto 8">
            <a:extLst>
              <a:ext uri="{FF2B5EF4-FFF2-40B4-BE49-F238E27FC236}">
                <a16:creationId xmlns:a16="http://schemas.microsoft.com/office/drawing/2014/main" id="{01152647-04B3-6554-5BDD-845D75127929}"/>
              </a:ext>
            </a:extLst>
          </p:cNvPr>
          <p:cNvSpPr txBox="1"/>
          <p:nvPr/>
        </p:nvSpPr>
        <p:spPr>
          <a:xfrm>
            <a:off x="600455" y="2695191"/>
            <a:ext cx="10923888" cy="892552"/>
          </a:xfrm>
          <a:prstGeom prst="rect">
            <a:avLst/>
          </a:prstGeom>
          <a:noFill/>
        </p:spPr>
        <p:txBody>
          <a:bodyPr wrap="square">
            <a:spAutoFit/>
          </a:bodyPr>
          <a:lstStyle/>
          <a:p>
            <a:pPr algn="ctr"/>
            <a:r>
              <a:rPr lang="it-IT" sz="2600" b="1" dirty="0">
                <a:solidFill>
                  <a:srgbClr val="FF0000"/>
                </a:solidFill>
              </a:rPr>
              <a:t>Requisiti e modalità di iscrizione all’Albo dei Consulenti Tecnici d’Ufficio, nomina ed accettazione dell’incarico</a:t>
            </a:r>
          </a:p>
        </p:txBody>
      </p:sp>
    </p:spTree>
    <p:extLst>
      <p:ext uri="{BB962C8B-B14F-4D97-AF65-F5344CB8AC3E}">
        <p14:creationId xmlns:p14="http://schemas.microsoft.com/office/powerpoint/2010/main" val="2394623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95FA6-CC97-5355-FFEC-7BDDFD4B087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D8B7E93-63AE-E2A9-26D4-8ABE13131368}"/>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4C4A3C26-C2D2-9CA8-DCEA-323B3A639CC3}"/>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03E6D161-5931-BD9A-2A27-3BBC0751D4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2F4AAEF6-98D1-4C2E-626B-69D3D97E32D4}"/>
              </a:ext>
            </a:extLst>
          </p:cNvPr>
          <p:cNvSpPr txBox="1"/>
          <p:nvPr/>
        </p:nvSpPr>
        <p:spPr>
          <a:xfrm>
            <a:off x="634056" y="2064197"/>
            <a:ext cx="10923888" cy="3939540"/>
          </a:xfrm>
          <a:prstGeom prst="rect">
            <a:avLst/>
          </a:prstGeom>
          <a:noFill/>
        </p:spPr>
        <p:txBody>
          <a:bodyPr wrap="square">
            <a:spAutoFit/>
          </a:bodyPr>
          <a:lstStyle/>
          <a:p>
            <a:pPr algn="ctr"/>
            <a:r>
              <a:rPr lang="it-IT" sz="2600" b="1" dirty="0"/>
              <a:t>Domanda di iscrizione all’albo dei Consulenti Tecnici</a:t>
            </a:r>
          </a:p>
          <a:p>
            <a:pPr algn="ctr"/>
            <a:r>
              <a:rPr lang="it-IT" sz="2400" i="1" dirty="0"/>
              <a:t>D.M. 109/2023, art. 5 – Dispositivo di Attuazione del C.P.C., art. 15, 16 e 17</a:t>
            </a:r>
          </a:p>
          <a:p>
            <a:pPr algn="ctr"/>
            <a:endParaRPr lang="it-IT" sz="2400" i="1" dirty="0"/>
          </a:p>
          <a:p>
            <a:pPr algn="ctr"/>
            <a:r>
              <a:rPr lang="it-IT" sz="2200" i="1" dirty="0"/>
              <a:t>La domanda deve essere corredata </a:t>
            </a:r>
            <a:r>
              <a:rPr lang="it-IT" sz="2200" i="1" u="sng" dirty="0"/>
              <a:t>mediante dichiarazione sostitutiva</a:t>
            </a:r>
            <a:r>
              <a:rPr lang="it-IT" sz="2200" i="1" dirty="0"/>
              <a:t> da:</a:t>
            </a:r>
          </a:p>
          <a:p>
            <a:pPr marL="457200" indent="-457200" algn="just">
              <a:buAutoNum type="arabicParenR"/>
            </a:pPr>
            <a:r>
              <a:rPr lang="it-IT" sz="2200" i="1" dirty="0"/>
              <a:t>Generalità ed indirizzo P.E.C. (iscritto al REGINDE);</a:t>
            </a:r>
          </a:p>
          <a:p>
            <a:pPr marL="457200" indent="-457200" algn="just">
              <a:buAutoNum type="arabicParenR"/>
            </a:pPr>
            <a:r>
              <a:rPr lang="it-IT" sz="2200" i="1" dirty="0"/>
              <a:t>Curriculum scientifico ed iscrizione all’albo dell’Ordine o Collegio di appartenenza;</a:t>
            </a:r>
          </a:p>
          <a:p>
            <a:pPr marL="457200" indent="-457200" algn="just">
              <a:buAutoNum type="arabicParenR"/>
            </a:pPr>
            <a:r>
              <a:rPr lang="it-IT" sz="2200" i="1" dirty="0"/>
              <a:t>Formazione scolastica, universitaria, post-universitaria ed eventuali ed ulteriori percorsi formativi;</a:t>
            </a:r>
          </a:p>
          <a:p>
            <a:pPr marL="457200" indent="-457200" algn="just">
              <a:buAutoNum type="arabicParenR"/>
            </a:pPr>
            <a:r>
              <a:rPr lang="it-IT" sz="2200" i="1" dirty="0"/>
              <a:t>Carichi pendenti – casellario giudiziario;</a:t>
            </a:r>
          </a:p>
          <a:p>
            <a:pPr marL="457200" indent="-457200" algn="just">
              <a:buAutoNum type="arabicParenR"/>
            </a:pPr>
            <a:r>
              <a:rPr lang="it-IT" sz="2200" i="1" dirty="0"/>
              <a:t>Dichiarazioni varie circa conoscenza o meno di procedimenti giudiziari in corso, provvedimenti disciplinari, etc.</a:t>
            </a:r>
          </a:p>
        </p:txBody>
      </p:sp>
    </p:spTree>
    <p:extLst>
      <p:ext uri="{BB962C8B-B14F-4D97-AF65-F5344CB8AC3E}">
        <p14:creationId xmlns:p14="http://schemas.microsoft.com/office/powerpoint/2010/main" val="89532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5DED5-2215-9D24-476C-3D79F7781EC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E8BA7CE-6751-47C5-4ECC-1339040D09AA}"/>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1E5937CE-4F1C-F8EE-0D6C-CB4E4C033F9A}"/>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18C519F0-82FB-6148-7335-68E546D5D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B525A60B-5370-1F26-4160-F9AA247B8894}"/>
              </a:ext>
            </a:extLst>
          </p:cNvPr>
          <p:cNvSpPr txBox="1"/>
          <p:nvPr/>
        </p:nvSpPr>
        <p:spPr>
          <a:xfrm>
            <a:off x="634056" y="2064197"/>
            <a:ext cx="10923888" cy="2923877"/>
          </a:xfrm>
          <a:prstGeom prst="rect">
            <a:avLst/>
          </a:prstGeom>
          <a:noFill/>
        </p:spPr>
        <p:txBody>
          <a:bodyPr wrap="square">
            <a:spAutoFit/>
          </a:bodyPr>
          <a:lstStyle/>
          <a:p>
            <a:pPr algn="ctr"/>
            <a:r>
              <a:rPr lang="it-IT" sz="2600" b="1" dirty="0"/>
              <a:t>Domanda di iscrizione all’albo dei Consulenti Tecnici</a:t>
            </a:r>
          </a:p>
          <a:p>
            <a:pPr algn="ctr"/>
            <a:r>
              <a:rPr lang="it-IT" sz="2400" i="1" dirty="0"/>
              <a:t>D.M. 109/2023, art. 5 – Dispositivo di Attuazione del C.P.C., art. 15, 16 e 17</a:t>
            </a:r>
          </a:p>
          <a:p>
            <a:pPr algn="ctr"/>
            <a:endParaRPr lang="it-IT" sz="2400" i="1" dirty="0"/>
          </a:p>
          <a:p>
            <a:pPr algn="ctr"/>
            <a:r>
              <a:rPr lang="it-IT" sz="2200" i="1" u="sng" dirty="0"/>
              <a:t>Le domande di iscrizione possono essere presentate tra il 01/03 ed il 30/04 (I sessione) e tra il 01/09 ed il 31/10 (II sessione) di ciascun anno</a:t>
            </a:r>
            <a:r>
              <a:rPr lang="it-IT" sz="2200" i="1" dirty="0"/>
              <a:t>.</a:t>
            </a:r>
          </a:p>
          <a:p>
            <a:pPr algn="ctr"/>
            <a:endParaRPr lang="it-IT" sz="2200" i="1" dirty="0"/>
          </a:p>
          <a:p>
            <a:pPr algn="ctr"/>
            <a:r>
              <a:rPr lang="it-IT" sz="2200" i="1" dirty="0"/>
              <a:t>Il Comitato si riunisce almeno due volte l’anno e procede con la valutazione delle domande entro 180 giorni dal ricevimento della domanda.</a:t>
            </a:r>
          </a:p>
        </p:txBody>
      </p:sp>
    </p:spTree>
    <p:extLst>
      <p:ext uri="{BB962C8B-B14F-4D97-AF65-F5344CB8AC3E}">
        <p14:creationId xmlns:p14="http://schemas.microsoft.com/office/powerpoint/2010/main" val="359437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79EC5-14A2-1B9E-FFBF-F116A25A957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0A16048-6C57-B7FB-7D24-149C286989E2}"/>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8049DEDB-6059-A54C-34C3-88B068AF6D3D}"/>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C67F862F-9768-FAC2-34BB-8692EE1FE3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CB4CCD79-241F-909F-1100-C8E15F73E816}"/>
              </a:ext>
            </a:extLst>
          </p:cNvPr>
          <p:cNvSpPr txBox="1"/>
          <p:nvPr/>
        </p:nvSpPr>
        <p:spPr>
          <a:xfrm>
            <a:off x="634056" y="2064197"/>
            <a:ext cx="10923888" cy="3939540"/>
          </a:xfrm>
          <a:prstGeom prst="rect">
            <a:avLst/>
          </a:prstGeom>
          <a:noFill/>
        </p:spPr>
        <p:txBody>
          <a:bodyPr wrap="square">
            <a:spAutoFit/>
          </a:bodyPr>
          <a:lstStyle/>
          <a:p>
            <a:pPr algn="ctr"/>
            <a:r>
              <a:rPr lang="it-IT" sz="2600" b="1" dirty="0"/>
              <a:t>Mantenimento dell’iscrizione all’albo dei Consulenti Tecnici</a:t>
            </a:r>
          </a:p>
          <a:p>
            <a:pPr algn="ctr"/>
            <a:r>
              <a:rPr lang="it-IT" sz="2400" i="1" dirty="0"/>
              <a:t>D.M. 109/2023, art. 6 – Dispositivo di Attuazione del C.P.C., art. 18</a:t>
            </a:r>
          </a:p>
          <a:p>
            <a:pPr algn="ctr"/>
            <a:endParaRPr lang="it-IT" sz="2400" i="1" dirty="0"/>
          </a:p>
          <a:p>
            <a:pPr algn="ctr"/>
            <a:r>
              <a:rPr lang="it-IT" sz="2200" i="1" dirty="0"/>
              <a:t>L’albo è permanente tuttavia ogni due anni il Comitato deve provvedere alla revisione dell’albo per eliminare i Consulenti per i quali è venuto meno alcuno dei requisiti di iscrizione.</a:t>
            </a:r>
          </a:p>
          <a:p>
            <a:pPr algn="ctr"/>
            <a:endParaRPr lang="it-IT" sz="2200" i="1" dirty="0"/>
          </a:p>
          <a:p>
            <a:pPr algn="ctr"/>
            <a:r>
              <a:rPr lang="it-IT" sz="2200" i="1" dirty="0"/>
              <a:t>Per mantenere l’iscrizione occorre:</a:t>
            </a:r>
          </a:p>
          <a:p>
            <a:pPr marL="457200" indent="-457200" algn="ctr">
              <a:buAutoNum type="alphaUcParenR"/>
            </a:pPr>
            <a:r>
              <a:rPr lang="it-IT" sz="2200" i="1" dirty="0"/>
              <a:t>Rispettare i requisiti di iscrizione;</a:t>
            </a:r>
          </a:p>
          <a:p>
            <a:pPr marL="457200" indent="-457200" algn="ctr">
              <a:buAutoNum type="alphaUcParenR"/>
            </a:pPr>
            <a:r>
              <a:rPr lang="it-IT" sz="2200" i="1" dirty="0"/>
              <a:t>Svolgimento continuativo dell’attività professionale ed il rispetto degli obblighi di formazione professionale continua.</a:t>
            </a:r>
          </a:p>
        </p:txBody>
      </p:sp>
    </p:spTree>
    <p:extLst>
      <p:ext uri="{BB962C8B-B14F-4D97-AF65-F5344CB8AC3E}">
        <p14:creationId xmlns:p14="http://schemas.microsoft.com/office/powerpoint/2010/main" val="4764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ECEA8-367B-4BF3-C853-23E5F21F110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D791591-C190-C8B8-9838-6031A27E8237}"/>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5C359F05-A8B5-FFD8-CDFF-1765B5442D19}"/>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59FAA567-3FAC-F95F-299D-CC3F3C66C2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AFE5343F-43A0-F637-DD59-010B370C65E9}"/>
              </a:ext>
            </a:extLst>
          </p:cNvPr>
          <p:cNvSpPr txBox="1"/>
          <p:nvPr/>
        </p:nvSpPr>
        <p:spPr>
          <a:xfrm>
            <a:off x="634056" y="2064197"/>
            <a:ext cx="10923888" cy="3939540"/>
          </a:xfrm>
          <a:prstGeom prst="rect">
            <a:avLst/>
          </a:prstGeom>
          <a:noFill/>
        </p:spPr>
        <p:txBody>
          <a:bodyPr wrap="square">
            <a:spAutoFit/>
          </a:bodyPr>
          <a:lstStyle/>
          <a:p>
            <a:pPr algn="ctr"/>
            <a:r>
              <a:rPr lang="it-IT" sz="2600" b="1" dirty="0"/>
              <a:t>Mantenimento dell’iscrizione all’albo dei Consulenti Tecnici</a:t>
            </a:r>
          </a:p>
          <a:p>
            <a:pPr algn="ctr"/>
            <a:r>
              <a:rPr lang="it-IT" sz="2400" i="1" dirty="0"/>
              <a:t>D.M. 109/2023, art. 6 – Dispositivo di Attuazione del C.P.C., art. 18</a:t>
            </a:r>
          </a:p>
          <a:p>
            <a:pPr algn="ctr"/>
            <a:endParaRPr lang="it-IT" sz="2400" i="1" dirty="0"/>
          </a:p>
          <a:p>
            <a:pPr algn="ctr"/>
            <a:r>
              <a:rPr lang="it-IT" sz="2200" i="1" dirty="0"/>
              <a:t>La norma prevede che il segretario del Comitato inviti il Consulente (per tramite dell’Ordine) a formulare la domanda di conferma di iscrizione all’albo.</a:t>
            </a:r>
          </a:p>
          <a:p>
            <a:pPr algn="ctr"/>
            <a:endParaRPr lang="it-IT" sz="2200" i="1" dirty="0"/>
          </a:p>
          <a:p>
            <a:pPr algn="ctr"/>
            <a:r>
              <a:rPr lang="it-IT" sz="2200" i="1" dirty="0"/>
              <a:t>Il Consulente per il mantenimento dell’iscrizione deve rendere dichiarazione sostitutiva con cui conferma, aggiorna o integra le informazioni previste dalla domanda di iscrizione</a:t>
            </a:r>
          </a:p>
          <a:p>
            <a:pPr algn="ctr"/>
            <a:endParaRPr lang="it-IT" sz="2200" i="1" dirty="0"/>
          </a:p>
          <a:p>
            <a:pPr algn="ctr"/>
            <a:r>
              <a:rPr lang="it-IT" sz="2200" b="1" i="1" u="sng" dirty="0"/>
              <a:t>La mancata presentazione di domanda di conferma comporta la cancellazione dall’Albo</a:t>
            </a:r>
          </a:p>
        </p:txBody>
      </p:sp>
    </p:spTree>
    <p:extLst>
      <p:ext uri="{BB962C8B-B14F-4D97-AF65-F5344CB8AC3E}">
        <p14:creationId xmlns:p14="http://schemas.microsoft.com/office/powerpoint/2010/main" val="3461833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285F-74F9-5288-2880-1D8D02A93B3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B78D455-11D1-A9CA-7777-ED482FCF7C77}"/>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C8DBBDDC-AC3F-8428-8E50-688D3C39C07D}"/>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75745D3A-16BD-1312-DA9F-C7A72DDC7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FD09C535-78AE-A504-B279-24714FF40DD3}"/>
              </a:ext>
            </a:extLst>
          </p:cNvPr>
          <p:cNvSpPr txBox="1"/>
          <p:nvPr/>
        </p:nvSpPr>
        <p:spPr>
          <a:xfrm>
            <a:off x="634056" y="2064197"/>
            <a:ext cx="10923888" cy="3262432"/>
          </a:xfrm>
          <a:prstGeom prst="rect">
            <a:avLst/>
          </a:prstGeom>
          <a:noFill/>
        </p:spPr>
        <p:txBody>
          <a:bodyPr wrap="square">
            <a:spAutoFit/>
          </a:bodyPr>
          <a:lstStyle/>
          <a:p>
            <a:pPr algn="ctr"/>
            <a:r>
              <a:rPr lang="it-IT" sz="2600" b="1" dirty="0"/>
              <a:t>Nomina del Consulente Tecnico</a:t>
            </a:r>
          </a:p>
          <a:p>
            <a:pPr algn="ctr"/>
            <a:r>
              <a:rPr lang="it-IT" sz="2400" i="1" dirty="0"/>
              <a:t>Art. 191 c.p.c.</a:t>
            </a:r>
          </a:p>
          <a:p>
            <a:pPr algn="ctr"/>
            <a:endParaRPr lang="it-IT" sz="2400" i="1" dirty="0"/>
          </a:p>
          <a:p>
            <a:pPr algn="ctr"/>
            <a:r>
              <a:rPr lang="it-IT" sz="2200" i="1" dirty="0"/>
              <a:t>Nei casi previsti dagli articoli 61 e seguenti il giudice istruttore, con ordinanza ai sensi dell’articolo 183, quarto comma, o con altra successiva ordinanza, nomina un consulente, formula i quesiti e fissa l’udienza nella quale il consulente deve comparire. Possono essere nominati più consulenti soltanto in caso di grave necessità o quando la legge espressamente lo dispone.</a:t>
            </a:r>
          </a:p>
          <a:p>
            <a:pPr algn="ctr"/>
            <a:endParaRPr lang="it-IT" sz="2200" b="1" i="1" u="sng" dirty="0"/>
          </a:p>
        </p:txBody>
      </p:sp>
    </p:spTree>
    <p:extLst>
      <p:ext uri="{BB962C8B-B14F-4D97-AF65-F5344CB8AC3E}">
        <p14:creationId xmlns:p14="http://schemas.microsoft.com/office/powerpoint/2010/main" val="2032532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36EDF-D764-6249-915C-FC8446DF1FB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34A7637-8FDB-06E6-2B8B-057C4DE090EC}"/>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E943266F-F47F-480E-40A3-FA393F478116}"/>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F70A4BEE-3001-B336-7327-201E88898B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C669D73F-6C2C-20B6-9A1F-1DC709919F5A}"/>
              </a:ext>
            </a:extLst>
          </p:cNvPr>
          <p:cNvSpPr txBox="1"/>
          <p:nvPr/>
        </p:nvSpPr>
        <p:spPr>
          <a:xfrm>
            <a:off x="634056" y="2064197"/>
            <a:ext cx="10923888" cy="2923877"/>
          </a:xfrm>
          <a:prstGeom prst="rect">
            <a:avLst/>
          </a:prstGeom>
          <a:noFill/>
        </p:spPr>
        <p:txBody>
          <a:bodyPr wrap="square">
            <a:spAutoFit/>
          </a:bodyPr>
          <a:lstStyle/>
          <a:p>
            <a:pPr algn="ctr"/>
            <a:r>
              <a:rPr lang="it-IT" sz="2600" b="1" dirty="0"/>
              <a:t>Nomina del Consulente Tecnico</a:t>
            </a:r>
          </a:p>
          <a:p>
            <a:pPr algn="ctr"/>
            <a:r>
              <a:rPr lang="it-IT" sz="2400" i="1" dirty="0"/>
              <a:t>Art. 191 c.p.c.</a:t>
            </a:r>
          </a:p>
          <a:p>
            <a:pPr algn="ctr"/>
            <a:endParaRPr lang="it-IT" sz="2400" i="1" dirty="0"/>
          </a:p>
          <a:p>
            <a:pPr algn="ctr"/>
            <a:r>
              <a:rPr lang="it-IT" sz="2200" dirty="0"/>
              <a:t>Il consulente tecnico d’ufficio assolve alla funzione di ausiliario del Giudice e pertanto deve garantire l’imparzialità del proprio operato.</a:t>
            </a:r>
          </a:p>
          <a:p>
            <a:pPr algn="ctr"/>
            <a:endParaRPr lang="it-IT" sz="2200" dirty="0"/>
          </a:p>
          <a:p>
            <a:pPr algn="ctr"/>
            <a:r>
              <a:rPr lang="it-IT" sz="2200" dirty="0"/>
              <a:t>Per tale ragione </a:t>
            </a:r>
            <a:r>
              <a:rPr lang="it-IT" sz="2200" b="1" u="sng" dirty="0"/>
              <a:t>il Consulente non può essere legato a nessuna delle parti del processo</a:t>
            </a:r>
            <a:r>
              <a:rPr lang="it-IT" sz="2200" dirty="0"/>
              <a:t>.</a:t>
            </a:r>
          </a:p>
        </p:txBody>
      </p:sp>
    </p:spTree>
    <p:extLst>
      <p:ext uri="{BB962C8B-B14F-4D97-AF65-F5344CB8AC3E}">
        <p14:creationId xmlns:p14="http://schemas.microsoft.com/office/powerpoint/2010/main" val="2954843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A70D2-5A94-253E-1791-2FDF2F138CD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C52EF75-C6F9-AFDF-0D72-8E1483F7869E}"/>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21026CDD-FABF-214F-F36B-519949941F7D}"/>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B1562955-E161-28CA-BA82-6D6E3ACED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294ED58C-67D2-E014-A9C5-EA9E3F0193F2}"/>
              </a:ext>
            </a:extLst>
          </p:cNvPr>
          <p:cNvSpPr txBox="1"/>
          <p:nvPr/>
        </p:nvSpPr>
        <p:spPr>
          <a:xfrm>
            <a:off x="634056" y="2064197"/>
            <a:ext cx="10923888" cy="3447098"/>
          </a:xfrm>
          <a:prstGeom prst="rect">
            <a:avLst/>
          </a:prstGeom>
          <a:noFill/>
        </p:spPr>
        <p:txBody>
          <a:bodyPr wrap="square">
            <a:spAutoFit/>
          </a:bodyPr>
          <a:lstStyle/>
          <a:p>
            <a:pPr algn="ctr"/>
            <a:r>
              <a:rPr lang="it-IT" sz="2600" b="1" dirty="0"/>
              <a:t>Giuramento del Consulente Tecnico</a:t>
            </a:r>
          </a:p>
          <a:p>
            <a:pPr algn="ctr"/>
            <a:r>
              <a:rPr lang="it-IT" sz="2400" i="1" dirty="0"/>
              <a:t>Art. 193, comma 1 c.p.c.</a:t>
            </a:r>
          </a:p>
          <a:p>
            <a:pPr algn="ctr"/>
            <a:endParaRPr lang="it-IT" sz="2400" i="1" dirty="0"/>
          </a:p>
          <a:p>
            <a:pPr algn="ctr"/>
            <a:r>
              <a:rPr lang="it-IT" sz="2200" i="1" dirty="0"/>
              <a:t>All'udienza di comparizione il Giudice Istruttore ricorda al Consulente l'importanza delle funzioni che è chiamato ad adempiere, e ne riceve il giuramento di </a:t>
            </a:r>
          </a:p>
          <a:p>
            <a:pPr algn="ctr"/>
            <a:endParaRPr lang="it-IT" sz="2200" b="1" i="1" u="sng" dirty="0"/>
          </a:p>
          <a:p>
            <a:pPr algn="ctr"/>
            <a:r>
              <a:rPr lang="it-IT" sz="2800" b="1" i="1" dirty="0"/>
              <a:t>BENE E FEDELMENTE ADEMPIERE LE FUNZIONI AFFIDATEGLI AL SOLO SCOPO DI FARE CONOSCERE AL GIUDICE LA VERITÀ</a:t>
            </a:r>
            <a:endParaRPr lang="it-IT" sz="2200" b="1" i="1" dirty="0"/>
          </a:p>
          <a:p>
            <a:pPr algn="ctr"/>
            <a:endParaRPr lang="it-IT" sz="2200" b="1" i="1" dirty="0"/>
          </a:p>
        </p:txBody>
      </p:sp>
    </p:spTree>
    <p:extLst>
      <p:ext uri="{BB962C8B-B14F-4D97-AF65-F5344CB8AC3E}">
        <p14:creationId xmlns:p14="http://schemas.microsoft.com/office/powerpoint/2010/main" val="3947563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6CE82-57AF-3CBB-B791-5A14F4CEBB9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83FA642-9EE2-38F0-C28C-BE02BB739A6B}"/>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BF777A27-5D0D-BCB4-0CEF-9FD6984BDC8F}"/>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DCC0FC97-7F05-727F-28B5-11EAF18A33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EB00A529-4E07-8896-1779-191EFE05EB24}"/>
              </a:ext>
            </a:extLst>
          </p:cNvPr>
          <p:cNvSpPr txBox="1"/>
          <p:nvPr/>
        </p:nvSpPr>
        <p:spPr>
          <a:xfrm>
            <a:off x="634056" y="2064197"/>
            <a:ext cx="10923888" cy="2923877"/>
          </a:xfrm>
          <a:prstGeom prst="rect">
            <a:avLst/>
          </a:prstGeom>
          <a:noFill/>
        </p:spPr>
        <p:txBody>
          <a:bodyPr wrap="square">
            <a:spAutoFit/>
          </a:bodyPr>
          <a:lstStyle/>
          <a:p>
            <a:pPr algn="ctr"/>
            <a:r>
              <a:rPr lang="it-IT" sz="2600" b="1" dirty="0"/>
              <a:t>Giuramento del Consulente Tecnico</a:t>
            </a:r>
          </a:p>
          <a:p>
            <a:pPr algn="ctr"/>
            <a:r>
              <a:rPr lang="it-IT" sz="2400" i="1" dirty="0"/>
              <a:t>Art. 193, comma 2 c.p.c.</a:t>
            </a:r>
          </a:p>
          <a:p>
            <a:pPr algn="ctr"/>
            <a:endParaRPr lang="it-IT" sz="2400" i="1" dirty="0"/>
          </a:p>
          <a:p>
            <a:pPr algn="ctr"/>
            <a:r>
              <a:rPr lang="it-IT" sz="2200" i="1" dirty="0"/>
              <a:t>In luogo della fissazione dell'udienza di comparizione per il giuramento del consulente tecnico d'ufficio il giudice può assegnare un termine per il deposito di una dichiarazione sottoscritta dal consulente con firma digitale, recante il giuramento previsto dal primo comma. Con il medesimo provvedimento il giudice fissa i termini previsti dall'articolo 195, terzo comma.</a:t>
            </a:r>
          </a:p>
        </p:txBody>
      </p:sp>
    </p:spTree>
    <p:extLst>
      <p:ext uri="{BB962C8B-B14F-4D97-AF65-F5344CB8AC3E}">
        <p14:creationId xmlns:p14="http://schemas.microsoft.com/office/powerpoint/2010/main" val="2017170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96F6D-07C1-A227-79F5-4B63AAF1675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9AFD754-B3EE-5E72-C0AB-54AFB6756B57}"/>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7CE83B58-8E0A-F7EB-D959-A5652FB0B117}"/>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B37D895A-B1FC-CA45-A561-2D0A182D39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1C2123BC-55CC-EE73-E1A4-6106FB14A99E}"/>
              </a:ext>
            </a:extLst>
          </p:cNvPr>
          <p:cNvSpPr txBox="1"/>
          <p:nvPr/>
        </p:nvSpPr>
        <p:spPr>
          <a:xfrm>
            <a:off x="634056" y="2064197"/>
            <a:ext cx="10923888" cy="4308872"/>
          </a:xfrm>
          <a:prstGeom prst="rect">
            <a:avLst/>
          </a:prstGeom>
          <a:noFill/>
        </p:spPr>
        <p:txBody>
          <a:bodyPr wrap="square">
            <a:spAutoFit/>
          </a:bodyPr>
          <a:lstStyle/>
          <a:p>
            <a:pPr algn="ctr"/>
            <a:r>
              <a:rPr lang="it-IT" sz="2600" b="1" dirty="0"/>
              <a:t>Giuramento mediante deposito telematico della dichiarazione sottoscritta dal consulente</a:t>
            </a:r>
            <a:endParaRPr lang="it-IT" sz="2400" i="1" dirty="0"/>
          </a:p>
          <a:p>
            <a:pPr algn="ctr"/>
            <a:endParaRPr lang="it-IT" sz="2400" i="1" dirty="0"/>
          </a:p>
          <a:p>
            <a:pPr algn="ctr"/>
            <a:r>
              <a:rPr lang="it-IT" sz="2200" dirty="0"/>
              <a:t>Il deposito telematico della dichiarazione può essere depositata mediante il software gratuito fornito dal Ministero della Giustizia o tramite altri software commerciali che si interfacciano con il sistema telematico di gestione del processo.</a:t>
            </a:r>
          </a:p>
          <a:p>
            <a:pPr algn="ctr"/>
            <a:endParaRPr lang="it-IT" sz="2200" dirty="0"/>
          </a:p>
          <a:p>
            <a:pPr algn="ctr"/>
            <a:endParaRPr lang="it-IT" sz="2200" dirty="0"/>
          </a:p>
          <a:p>
            <a:pPr algn="ctr"/>
            <a:endParaRPr lang="it-IT" sz="2200" b="1" dirty="0"/>
          </a:p>
          <a:p>
            <a:pPr algn="ctr"/>
            <a:endParaRPr lang="it-IT" sz="2200" b="1" dirty="0"/>
          </a:p>
          <a:p>
            <a:pPr algn="ctr"/>
            <a:endParaRPr lang="it-IT" sz="2200" b="1" dirty="0"/>
          </a:p>
          <a:p>
            <a:pPr algn="ctr"/>
            <a:endParaRPr lang="it-IT" sz="2200" b="1" dirty="0"/>
          </a:p>
        </p:txBody>
      </p:sp>
    </p:spTree>
    <p:extLst>
      <p:ext uri="{BB962C8B-B14F-4D97-AF65-F5344CB8AC3E}">
        <p14:creationId xmlns:p14="http://schemas.microsoft.com/office/powerpoint/2010/main" val="2889789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63134-4800-0465-819A-8E409D61B2F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4896C26-7C8D-347B-E046-AB132B3E1236}"/>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E977392C-3431-8291-2539-8A46CDE853A7}"/>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DEDE1C8D-11E3-B165-1380-D030C7C635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93D08237-EBC8-804E-012D-C5D535F7FC0B}"/>
              </a:ext>
            </a:extLst>
          </p:cNvPr>
          <p:cNvSpPr txBox="1"/>
          <p:nvPr/>
        </p:nvSpPr>
        <p:spPr>
          <a:xfrm>
            <a:off x="634056" y="2064197"/>
            <a:ext cx="10923888" cy="1785104"/>
          </a:xfrm>
          <a:prstGeom prst="rect">
            <a:avLst/>
          </a:prstGeom>
          <a:noFill/>
        </p:spPr>
        <p:txBody>
          <a:bodyPr wrap="square">
            <a:spAutoFit/>
          </a:bodyPr>
          <a:lstStyle/>
          <a:p>
            <a:pPr algn="ctr"/>
            <a:endParaRPr lang="it-IT" sz="2200" dirty="0"/>
          </a:p>
          <a:p>
            <a:pPr algn="ctr"/>
            <a:endParaRPr lang="it-IT" sz="2200" b="1" dirty="0"/>
          </a:p>
          <a:p>
            <a:pPr algn="ctr"/>
            <a:endParaRPr lang="it-IT" sz="2200" b="1" dirty="0"/>
          </a:p>
          <a:p>
            <a:pPr algn="ctr"/>
            <a:endParaRPr lang="it-IT" sz="2200" b="1" dirty="0"/>
          </a:p>
          <a:p>
            <a:pPr algn="ctr"/>
            <a:endParaRPr lang="it-IT" sz="2200" b="1" dirty="0"/>
          </a:p>
        </p:txBody>
      </p:sp>
      <p:pic>
        <p:nvPicPr>
          <p:cNvPr id="8" name="Immagine 7">
            <a:extLst>
              <a:ext uri="{FF2B5EF4-FFF2-40B4-BE49-F238E27FC236}">
                <a16:creationId xmlns:a16="http://schemas.microsoft.com/office/drawing/2014/main" id="{B594D28A-D579-D22E-6898-78905D41B097}"/>
              </a:ext>
            </a:extLst>
          </p:cNvPr>
          <p:cNvPicPr>
            <a:picLocks noChangeAspect="1"/>
          </p:cNvPicPr>
          <p:nvPr/>
        </p:nvPicPr>
        <p:blipFill>
          <a:blip r:embed="rId3"/>
          <a:stretch>
            <a:fillRect/>
          </a:stretch>
        </p:blipFill>
        <p:spPr>
          <a:xfrm>
            <a:off x="2412641" y="887966"/>
            <a:ext cx="7856071" cy="5906026"/>
          </a:xfrm>
          <a:prstGeom prst="rect">
            <a:avLst/>
          </a:prstGeom>
        </p:spPr>
      </p:pic>
    </p:spTree>
    <p:extLst>
      <p:ext uri="{BB962C8B-B14F-4D97-AF65-F5344CB8AC3E}">
        <p14:creationId xmlns:p14="http://schemas.microsoft.com/office/powerpoint/2010/main" val="1418911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1F01C-3034-F3E0-7C3F-567032CCBB6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BE75D22-B557-8E2A-7327-DA4F1D3A1FF9}"/>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48D23B92-65AE-575F-53C2-8DE70F2E53B6}"/>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2F8C0C7F-C51F-43EA-2A6A-45DCDEBBFB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754022FC-BE3F-EA27-C158-16EA882ADDAA}"/>
              </a:ext>
            </a:extLst>
          </p:cNvPr>
          <p:cNvSpPr txBox="1"/>
          <p:nvPr/>
        </p:nvSpPr>
        <p:spPr>
          <a:xfrm>
            <a:off x="634056" y="2064197"/>
            <a:ext cx="10923888" cy="2708434"/>
          </a:xfrm>
          <a:prstGeom prst="rect">
            <a:avLst/>
          </a:prstGeom>
          <a:noFill/>
        </p:spPr>
        <p:txBody>
          <a:bodyPr wrap="square">
            <a:spAutoFit/>
          </a:bodyPr>
          <a:lstStyle/>
          <a:p>
            <a:pPr algn="ctr"/>
            <a:r>
              <a:rPr lang="it-IT" sz="2600" b="1" dirty="0"/>
              <a:t>Obiettivo del modulo</a:t>
            </a:r>
          </a:p>
          <a:p>
            <a:pPr algn="ctr"/>
            <a:r>
              <a:rPr lang="it-IT" sz="2400" dirty="0"/>
              <a:t>Fornire un quadro generale dei requisiti da soddisfare per l’iscrizione</a:t>
            </a:r>
          </a:p>
          <a:p>
            <a:pPr algn="ctr"/>
            <a:r>
              <a:rPr lang="it-IT" sz="2400" dirty="0"/>
              <a:t>all'albo dei Consulenti Tecnici d’Ufficio presso il Tribunale competente</a:t>
            </a:r>
          </a:p>
          <a:p>
            <a:pPr algn="ctr"/>
            <a:r>
              <a:rPr lang="it-IT" sz="2400" dirty="0"/>
              <a:t>ed il mantenimento della stessa nei successivi aggiornamenti</a:t>
            </a:r>
          </a:p>
          <a:p>
            <a:pPr algn="ctr"/>
            <a:endParaRPr lang="it-IT" sz="2400" dirty="0"/>
          </a:p>
          <a:p>
            <a:pPr algn="ctr"/>
            <a:r>
              <a:rPr lang="it-IT" sz="2400" dirty="0"/>
              <a:t>Esporre l’iter e le modalità applicative relative alla nomina quale C.T.U.</a:t>
            </a:r>
          </a:p>
          <a:p>
            <a:pPr algn="ctr"/>
            <a:r>
              <a:rPr lang="it-IT" sz="2400" dirty="0"/>
              <a:t>e l’accettazione dell’incarico conferito dal Giudice Istruttore</a:t>
            </a:r>
          </a:p>
        </p:txBody>
      </p:sp>
    </p:spTree>
    <p:extLst>
      <p:ext uri="{BB962C8B-B14F-4D97-AF65-F5344CB8AC3E}">
        <p14:creationId xmlns:p14="http://schemas.microsoft.com/office/powerpoint/2010/main" val="1647311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5D109-8345-E88D-65B1-26A96C6EF16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B6EFF0E-81C3-0A1D-DE42-C04F23FBE8E0}"/>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2317AC34-1315-4D23-8679-31312948C0A1}"/>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E60CD73C-629C-4338-4FC5-010A1B2C36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4AD57DD8-9E53-ABFF-742D-16239BC36F0D}"/>
              </a:ext>
            </a:extLst>
          </p:cNvPr>
          <p:cNvSpPr txBox="1"/>
          <p:nvPr/>
        </p:nvSpPr>
        <p:spPr>
          <a:xfrm>
            <a:off x="634056" y="2064197"/>
            <a:ext cx="10923888" cy="1785104"/>
          </a:xfrm>
          <a:prstGeom prst="rect">
            <a:avLst/>
          </a:prstGeom>
          <a:noFill/>
        </p:spPr>
        <p:txBody>
          <a:bodyPr wrap="square">
            <a:spAutoFit/>
          </a:bodyPr>
          <a:lstStyle/>
          <a:p>
            <a:pPr algn="ctr"/>
            <a:endParaRPr lang="it-IT" sz="2200" dirty="0"/>
          </a:p>
          <a:p>
            <a:pPr algn="ctr"/>
            <a:endParaRPr lang="it-IT" sz="2200" b="1" dirty="0"/>
          </a:p>
          <a:p>
            <a:pPr algn="ctr"/>
            <a:endParaRPr lang="it-IT" sz="2200" b="1" dirty="0"/>
          </a:p>
          <a:p>
            <a:pPr algn="ctr"/>
            <a:endParaRPr lang="it-IT" sz="2200" b="1" dirty="0"/>
          </a:p>
          <a:p>
            <a:pPr algn="ctr"/>
            <a:endParaRPr lang="it-IT" sz="2200" b="1" dirty="0"/>
          </a:p>
        </p:txBody>
      </p:sp>
      <p:pic>
        <p:nvPicPr>
          <p:cNvPr id="5" name="Immagine 4">
            <a:extLst>
              <a:ext uri="{FF2B5EF4-FFF2-40B4-BE49-F238E27FC236}">
                <a16:creationId xmlns:a16="http://schemas.microsoft.com/office/drawing/2014/main" id="{8B29CB7E-8514-AEB4-60DD-90654948453E}"/>
              </a:ext>
            </a:extLst>
          </p:cNvPr>
          <p:cNvPicPr>
            <a:picLocks noChangeAspect="1"/>
          </p:cNvPicPr>
          <p:nvPr/>
        </p:nvPicPr>
        <p:blipFill>
          <a:blip r:embed="rId3"/>
          <a:stretch>
            <a:fillRect/>
          </a:stretch>
        </p:blipFill>
        <p:spPr>
          <a:xfrm>
            <a:off x="2422975" y="901128"/>
            <a:ext cx="7856071" cy="5907567"/>
          </a:xfrm>
          <a:prstGeom prst="rect">
            <a:avLst/>
          </a:prstGeom>
        </p:spPr>
      </p:pic>
    </p:spTree>
    <p:extLst>
      <p:ext uri="{BB962C8B-B14F-4D97-AF65-F5344CB8AC3E}">
        <p14:creationId xmlns:p14="http://schemas.microsoft.com/office/powerpoint/2010/main" val="1762669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29288-B83D-E8EB-6E9F-2DE56714D78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0DB8242-1C1D-7EA7-34EB-FA58A74FD9EB}"/>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F7AF5E0B-9BC8-9729-7696-8D918AD616C7}"/>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AC520D48-9BD0-4954-9E68-BE3C7219A8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B4A93C5F-ECB0-7946-6C69-F19621E589A7}"/>
              </a:ext>
            </a:extLst>
          </p:cNvPr>
          <p:cNvSpPr txBox="1"/>
          <p:nvPr/>
        </p:nvSpPr>
        <p:spPr>
          <a:xfrm>
            <a:off x="634056" y="2064197"/>
            <a:ext cx="10923888" cy="1785104"/>
          </a:xfrm>
          <a:prstGeom prst="rect">
            <a:avLst/>
          </a:prstGeom>
          <a:noFill/>
        </p:spPr>
        <p:txBody>
          <a:bodyPr wrap="square">
            <a:spAutoFit/>
          </a:bodyPr>
          <a:lstStyle/>
          <a:p>
            <a:pPr algn="ctr"/>
            <a:endParaRPr lang="it-IT" sz="2200" dirty="0"/>
          </a:p>
          <a:p>
            <a:pPr algn="ctr"/>
            <a:endParaRPr lang="it-IT" sz="2200" b="1" dirty="0"/>
          </a:p>
          <a:p>
            <a:pPr algn="ctr"/>
            <a:endParaRPr lang="it-IT" sz="2200" b="1" dirty="0"/>
          </a:p>
          <a:p>
            <a:pPr algn="ctr"/>
            <a:endParaRPr lang="it-IT" sz="2200" b="1" dirty="0"/>
          </a:p>
          <a:p>
            <a:pPr algn="ctr"/>
            <a:endParaRPr lang="it-IT" sz="2200" b="1" dirty="0"/>
          </a:p>
        </p:txBody>
      </p:sp>
      <p:pic>
        <p:nvPicPr>
          <p:cNvPr id="6" name="Immagine 5">
            <a:extLst>
              <a:ext uri="{FF2B5EF4-FFF2-40B4-BE49-F238E27FC236}">
                <a16:creationId xmlns:a16="http://schemas.microsoft.com/office/drawing/2014/main" id="{E1F15C63-0A41-9A63-7B8C-1BA6FF5C3F3A}"/>
              </a:ext>
            </a:extLst>
          </p:cNvPr>
          <p:cNvPicPr>
            <a:picLocks noChangeAspect="1"/>
          </p:cNvPicPr>
          <p:nvPr/>
        </p:nvPicPr>
        <p:blipFill>
          <a:blip r:embed="rId3"/>
          <a:stretch>
            <a:fillRect/>
          </a:stretch>
        </p:blipFill>
        <p:spPr>
          <a:xfrm>
            <a:off x="2413069" y="902976"/>
            <a:ext cx="7856071" cy="5918447"/>
          </a:xfrm>
          <a:prstGeom prst="rect">
            <a:avLst/>
          </a:prstGeom>
        </p:spPr>
      </p:pic>
    </p:spTree>
    <p:extLst>
      <p:ext uri="{BB962C8B-B14F-4D97-AF65-F5344CB8AC3E}">
        <p14:creationId xmlns:p14="http://schemas.microsoft.com/office/powerpoint/2010/main" val="3967706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2706A7-4763-1E0A-6576-339F59492F8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E2E2B4B-4CE2-5D66-36E6-14348B2D20B9}"/>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59A5942F-2790-E429-5C25-5B1A61A74687}"/>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880AA4F0-6293-30E2-076A-62C69E34A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2F58D2F6-C9F9-9A43-74AE-718A7FFDF9F2}"/>
              </a:ext>
            </a:extLst>
          </p:cNvPr>
          <p:cNvSpPr txBox="1"/>
          <p:nvPr/>
        </p:nvSpPr>
        <p:spPr>
          <a:xfrm>
            <a:off x="634056" y="2055053"/>
            <a:ext cx="10923888" cy="4308872"/>
          </a:xfrm>
          <a:prstGeom prst="rect">
            <a:avLst/>
          </a:prstGeom>
          <a:noFill/>
        </p:spPr>
        <p:txBody>
          <a:bodyPr wrap="square">
            <a:spAutoFit/>
          </a:bodyPr>
          <a:lstStyle/>
          <a:p>
            <a:pPr algn="ctr"/>
            <a:r>
              <a:rPr lang="it-IT" sz="2600" b="1" dirty="0"/>
              <a:t>Giuramento mediante deposito telematico della dichiarazione sottoscritta dal consulente</a:t>
            </a:r>
            <a:endParaRPr lang="it-IT" sz="2400" i="1" dirty="0"/>
          </a:p>
          <a:p>
            <a:pPr algn="ctr"/>
            <a:endParaRPr lang="it-IT" sz="2400" i="1" dirty="0"/>
          </a:p>
          <a:p>
            <a:pPr algn="ctr"/>
            <a:r>
              <a:rPr lang="it-IT" sz="2200" dirty="0"/>
              <a:t>Seguendo la procedura si giungerà alla generazione di un file denominato</a:t>
            </a:r>
          </a:p>
          <a:p>
            <a:pPr algn="ctr"/>
            <a:r>
              <a:rPr lang="it-IT" sz="2200" dirty="0"/>
              <a:t>"</a:t>
            </a:r>
            <a:r>
              <a:rPr lang="it-IT" sz="2200" dirty="0" err="1"/>
              <a:t>atto.enc</a:t>
            </a:r>
            <a:r>
              <a:rPr lang="it-IT" sz="2200" dirty="0"/>
              <a:t>"</a:t>
            </a:r>
          </a:p>
          <a:p>
            <a:pPr algn="ctr"/>
            <a:endParaRPr lang="it-IT" sz="2200" dirty="0"/>
          </a:p>
          <a:p>
            <a:pPr algn="ctr"/>
            <a:r>
              <a:rPr lang="it-IT" sz="2200" b="1" u="sng" dirty="0"/>
              <a:t>Tale file non deve essere rinominato</a:t>
            </a:r>
            <a:r>
              <a:rPr lang="it-IT" sz="2200" dirty="0"/>
              <a:t> e preferibilmente salvato in una cartella </a:t>
            </a:r>
            <a:r>
              <a:rPr lang="it-IT" sz="2200" i="1" dirty="0"/>
              <a:t>ad hoc</a:t>
            </a:r>
          </a:p>
          <a:p>
            <a:pPr algn="ctr"/>
            <a:r>
              <a:rPr lang="it-IT" sz="2200" dirty="0"/>
              <a:t>(ogni file si chiamerà sempre allo stesso modo)</a:t>
            </a:r>
          </a:p>
          <a:p>
            <a:pPr algn="ctr"/>
            <a:endParaRPr lang="it-IT" sz="2200" dirty="0"/>
          </a:p>
          <a:p>
            <a:pPr algn="ctr"/>
            <a:r>
              <a:rPr lang="it-IT" sz="2200" dirty="0"/>
              <a:t>Il file generato deve essere inviato, a mezzo PEC, all’indirizzo PEC del Tribunale di riferimento indicando nell’oggetto la dicitura "DEPOSITO", senza scrivere nulla nel corpo del messaggio</a:t>
            </a:r>
            <a:endParaRPr lang="it-IT" sz="2200" b="1" dirty="0"/>
          </a:p>
        </p:txBody>
      </p:sp>
    </p:spTree>
    <p:extLst>
      <p:ext uri="{BB962C8B-B14F-4D97-AF65-F5344CB8AC3E}">
        <p14:creationId xmlns:p14="http://schemas.microsoft.com/office/powerpoint/2010/main" val="3179335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6C6A5-07C0-0A05-F68B-8968E6F4602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805BE71-9C3A-DA58-260F-F2B2D3231CDE}"/>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9486816A-F49A-DFFF-49E8-1B70A456697D}"/>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60B85079-08FF-BF09-DB6E-6E9C8E6CBE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AC82F4ED-14E4-4296-75E1-B36F7B4DCDF9}"/>
              </a:ext>
            </a:extLst>
          </p:cNvPr>
          <p:cNvSpPr txBox="1"/>
          <p:nvPr/>
        </p:nvSpPr>
        <p:spPr>
          <a:xfrm>
            <a:off x="634056" y="2055053"/>
            <a:ext cx="10923888" cy="4308872"/>
          </a:xfrm>
          <a:prstGeom prst="rect">
            <a:avLst/>
          </a:prstGeom>
          <a:noFill/>
        </p:spPr>
        <p:txBody>
          <a:bodyPr wrap="square">
            <a:spAutoFit/>
          </a:bodyPr>
          <a:lstStyle/>
          <a:p>
            <a:pPr algn="ctr"/>
            <a:r>
              <a:rPr lang="it-IT" sz="2600" b="1" dirty="0"/>
              <a:t>Giuramento mediante deposito telematico della dichiarazione sottoscritta dal consulente</a:t>
            </a:r>
            <a:endParaRPr lang="it-IT" sz="2400" i="1" dirty="0"/>
          </a:p>
          <a:p>
            <a:pPr algn="ctr"/>
            <a:endParaRPr lang="it-IT" sz="2400" i="1" dirty="0"/>
          </a:p>
          <a:p>
            <a:pPr algn="ctr"/>
            <a:r>
              <a:rPr lang="it-IT" sz="2200" dirty="0"/>
              <a:t>A seguito dell’invio si riceveranno quattro ricevute:</a:t>
            </a:r>
          </a:p>
          <a:p>
            <a:pPr algn="ctr"/>
            <a:endParaRPr lang="it-IT" sz="2200" b="1" dirty="0"/>
          </a:p>
          <a:p>
            <a:pPr marL="457200" indent="-457200" algn="just">
              <a:buAutoNum type="arabicParenR"/>
            </a:pPr>
            <a:r>
              <a:rPr lang="it-IT" sz="2200" b="1" dirty="0"/>
              <a:t>Accettazione </a:t>
            </a:r>
            <a:r>
              <a:rPr lang="it-IT" sz="2200" dirty="0"/>
              <a:t>– la PEC è stata accettata dal sistema;</a:t>
            </a:r>
            <a:endParaRPr lang="it-IT" sz="2200" b="1" dirty="0"/>
          </a:p>
          <a:p>
            <a:pPr marL="457200" indent="-457200" algn="just">
              <a:buAutoNum type="arabicParenR"/>
            </a:pPr>
            <a:r>
              <a:rPr lang="it-IT" sz="2200" b="1" dirty="0"/>
              <a:t>Consegna </a:t>
            </a:r>
            <a:r>
              <a:rPr lang="it-IT" sz="2200" dirty="0"/>
              <a:t>– la PEC è stata consegnata all’indirizzo PEC del Tribunale;</a:t>
            </a:r>
            <a:endParaRPr lang="it-IT" sz="2200" b="1" dirty="0"/>
          </a:p>
          <a:p>
            <a:pPr marL="457200" indent="-457200" algn="just">
              <a:buAutoNum type="arabicParenR"/>
            </a:pPr>
            <a:r>
              <a:rPr lang="it-IT" sz="2200" b="1" dirty="0"/>
              <a:t>Esiti controlli automatici </a:t>
            </a:r>
            <a:r>
              <a:rPr lang="it-IT" sz="2200" dirty="0"/>
              <a:t>– Il sistema automatico riscontra la PEC e restituisce un codice (1 o -1) corrispondente alla correttezza del deposito ovvero alla presenza di errori formali</a:t>
            </a:r>
            <a:endParaRPr lang="it-IT" sz="2200" b="1" dirty="0"/>
          </a:p>
          <a:p>
            <a:pPr marL="457200" indent="-457200" algn="just">
              <a:buAutoNum type="arabicParenR"/>
            </a:pPr>
            <a:r>
              <a:rPr lang="it-IT" sz="2200" b="1" dirty="0"/>
              <a:t>Accettazione deposito </a:t>
            </a:r>
            <a:r>
              <a:rPr lang="it-IT" sz="2200" dirty="0"/>
              <a:t>– Il file trasmesso può essere accettato automaticamente (qualora non siano riscontrati errori) o manualmente dal Cancelliere preposto</a:t>
            </a:r>
            <a:endParaRPr lang="it-IT" sz="2200" b="1" dirty="0"/>
          </a:p>
        </p:txBody>
      </p:sp>
    </p:spTree>
    <p:extLst>
      <p:ext uri="{BB962C8B-B14F-4D97-AF65-F5344CB8AC3E}">
        <p14:creationId xmlns:p14="http://schemas.microsoft.com/office/powerpoint/2010/main" val="3293536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BEC95-D833-7A5E-513A-795F55CBA5A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81C6A3A-B6AC-3DA8-AF20-B5EAA7BA1A64}"/>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C7DA63A8-28A9-5CBC-0C76-B71880572EC8}"/>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CCD08A80-C87C-1374-6E32-319CDFB00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C0D4BE64-EEE4-0BB2-65E2-918EA98CAD1D}"/>
              </a:ext>
            </a:extLst>
          </p:cNvPr>
          <p:cNvSpPr txBox="1"/>
          <p:nvPr/>
        </p:nvSpPr>
        <p:spPr>
          <a:xfrm>
            <a:off x="634056" y="2055053"/>
            <a:ext cx="10923888" cy="553998"/>
          </a:xfrm>
          <a:prstGeom prst="rect">
            <a:avLst/>
          </a:prstGeom>
          <a:noFill/>
        </p:spPr>
        <p:txBody>
          <a:bodyPr wrap="square">
            <a:spAutoFit/>
          </a:bodyPr>
          <a:lstStyle/>
          <a:p>
            <a:pPr algn="ctr"/>
            <a:r>
              <a:rPr lang="it-IT" sz="3000" b="1" dirty="0"/>
              <a:t>GRAZIE PER L’ATTENZIONE</a:t>
            </a:r>
          </a:p>
        </p:txBody>
      </p:sp>
    </p:spTree>
    <p:extLst>
      <p:ext uri="{BB962C8B-B14F-4D97-AF65-F5344CB8AC3E}">
        <p14:creationId xmlns:p14="http://schemas.microsoft.com/office/powerpoint/2010/main" val="20055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92033-9181-D384-1D01-A4E1033E8F0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90A3E1D-BD25-0DD0-ADCC-90A480554A82}"/>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8A5CA6B7-1EC2-C900-28A5-3DC9B0AAA27B}"/>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12FCBBB1-A2C8-04B3-CE56-563C5453F0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117899F4-7C9A-263C-DF5F-0BA4E927212B}"/>
              </a:ext>
            </a:extLst>
          </p:cNvPr>
          <p:cNvSpPr txBox="1"/>
          <p:nvPr/>
        </p:nvSpPr>
        <p:spPr>
          <a:xfrm>
            <a:off x="634056" y="2064197"/>
            <a:ext cx="10923888" cy="3170099"/>
          </a:xfrm>
          <a:prstGeom prst="rect">
            <a:avLst/>
          </a:prstGeom>
          <a:noFill/>
        </p:spPr>
        <p:txBody>
          <a:bodyPr wrap="square">
            <a:spAutoFit/>
          </a:bodyPr>
          <a:lstStyle/>
          <a:p>
            <a:pPr algn="ctr"/>
            <a:r>
              <a:rPr lang="it-IT" sz="2600" b="1" dirty="0"/>
              <a:t>Iscrizione all’albo dei C.T.U. presso il Tribunale</a:t>
            </a:r>
          </a:p>
          <a:p>
            <a:pPr algn="ctr"/>
            <a:r>
              <a:rPr lang="it-IT" sz="2600" b="1" dirty="0"/>
              <a:t>della circoscrizione di residenza</a:t>
            </a:r>
          </a:p>
          <a:p>
            <a:pPr algn="ctr"/>
            <a:r>
              <a:rPr lang="it-IT" sz="2400" i="1" dirty="0"/>
              <a:t>(Decreto del Ministro della Giustizia del 04/08/2023 n. 109)</a:t>
            </a:r>
          </a:p>
          <a:p>
            <a:pPr algn="ctr"/>
            <a:endParaRPr lang="it-IT" sz="2400" i="1" dirty="0"/>
          </a:p>
          <a:p>
            <a:pPr algn="ctr"/>
            <a:r>
              <a:rPr lang="it-IT" sz="2000" dirty="0"/>
              <a:t>Regolamento concernente l’individuazione di ulteriori categorie dell’albo dei C.T.U. e di settori di specializzazione per ciascuna categoria</a:t>
            </a:r>
          </a:p>
          <a:p>
            <a:pPr algn="ctr"/>
            <a:endParaRPr lang="it-IT" sz="2000" dirty="0"/>
          </a:p>
          <a:p>
            <a:pPr algn="ctr"/>
            <a:r>
              <a:rPr lang="it-IT" sz="2000" dirty="0"/>
              <a:t>Individuazione dei requisiti per l’iscrizione all’albo, nonché per la formazione, la tenuta e l’aggiornamento dell’elenco nazionale</a:t>
            </a:r>
          </a:p>
        </p:txBody>
      </p:sp>
    </p:spTree>
    <p:extLst>
      <p:ext uri="{BB962C8B-B14F-4D97-AF65-F5344CB8AC3E}">
        <p14:creationId xmlns:p14="http://schemas.microsoft.com/office/powerpoint/2010/main" val="2775463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AD62B-3873-9B39-F7C4-D03730FB59A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6EBC88E-85BE-DF07-6E8B-D61E1B1D4632}"/>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F3775996-552E-D9E8-611E-3D9F2A24DC4A}"/>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99CC9518-CBDE-30EF-A28A-D58E3C6747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DC2CE5BB-66D8-40FE-B44E-16397B279ADB}"/>
              </a:ext>
            </a:extLst>
          </p:cNvPr>
          <p:cNvSpPr txBox="1"/>
          <p:nvPr/>
        </p:nvSpPr>
        <p:spPr>
          <a:xfrm>
            <a:off x="634056" y="2064197"/>
            <a:ext cx="10923888" cy="3139321"/>
          </a:xfrm>
          <a:prstGeom prst="rect">
            <a:avLst/>
          </a:prstGeom>
          <a:noFill/>
        </p:spPr>
        <p:txBody>
          <a:bodyPr wrap="square">
            <a:spAutoFit/>
          </a:bodyPr>
          <a:lstStyle/>
          <a:p>
            <a:pPr algn="ctr"/>
            <a:r>
              <a:rPr lang="it-IT" sz="2600" b="1" dirty="0"/>
              <a:t>Requisiti per l’iscrizione all’albo dei Consulenti Tecnici</a:t>
            </a:r>
          </a:p>
          <a:p>
            <a:pPr algn="ctr"/>
            <a:r>
              <a:rPr lang="it-IT" sz="2400" i="1" dirty="0"/>
              <a:t>D.M. 109/2023, art. 4</a:t>
            </a:r>
          </a:p>
          <a:p>
            <a:pPr algn="ctr"/>
            <a:r>
              <a:rPr lang="it-IT" sz="2400" i="1" dirty="0"/>
              <a:t>Dispositivo di Attuazione del C.P.C., art. 15</a:t>
            </a:r>
          </a:p>
          <a:p>
            <a:pPr algn="ctr"/>
            <a:endParaRPr lang="it-IT" sz="2400" i="1" dirty="0"/>
          </a:p>
          <a:p>
            <a:pPr marL="457200" indent="-457200" algn="just">
              <a:buAutoNum type="alphaUcParenR"/>
            </a:pPr>
            <a:r>
              <a:rPr lang="it-IT" sz="2000" dirty="0"/>
              <a:t>Iscrizione al rispettivo ordine o collegio professionale;</a:t>
            </a:r>
          </a:p>
          <a:p>
            <a:pPr marL="457200" indent="-457200" algn="just">
              <a:buAutoNum type="alphaUcParenR"/>
            </a:pPr>
            <a:r>
              <a:rPr lang="it-IT" sz="2000" dirty="0"/>
              <a:t>Essere in regola con gli obblighi di formazione professionale continua;</a:t>
            </a:r>
          </a:p>
          <a:p>
            <a:pPr marL="457200" indent="-457200" algn="just">
              <a:buAutoNum type="alphaUcParenR"/>
            </a:pPr>
            <a:r>
              <a:rPr lang="it-IT" sz="2000" dirty="0"/>
              <a:t>Essere di condotta morale specchiata;</a:t>
            </a:r>
          </a:p>
          <a:p>
            <a:pPr marL="457200" indent="-457200" algn="just">
              <a:buAutoNum type="alphaUcParenR"/>
            </a:pPr>
            <a:r>
              <a:rPr lang="it-IT" sz="2000" dirty="0"/>
              <a:t>Speciale competenza tecnica nella materia oggetto della categoria di interesse;</a:t>
            </a:r>
          </a:p>
          <a:p>
            <a:pPr marL="457200" indent="-457200" algn="just">
              <a:buAutoNum type="alphaUcParenR"/>
            </a:pPr>
            <a:r>
              <a:rPr lang="it-IT" sz="2000" dirty="0"/>
              <a:t>Possedere residenza anagrafica o domicilio professionale nel circondario del Tribunale.</a:t>
            </a:r>
          </a:p>
        </p:txBody>
      </p:sp>
    </p:spTree>
    <p:extLst>
      <p:ext uri="{BB962C8B-B14F-4D97-AF65-F5344CB8AC3E}">
        <p14:creationId xmlns:p14="http://schemas.microsoft.com/office/powerpoint/2010/main" val="3879720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AFDAF2-217B-8E20-80EC-9D0148E0B57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6181DA0-23D5-218D-FE9A-5C2D21F51088}"/>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37841511-F9CB-693F-2D60-E4C04320FB72}"/>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1B0DA772-E078-D558-362F-F11310A8C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9816F9A4-67FB-9EAD-B031-70733D7AA5A1}"/>
              </a:ext>
            </a:extLst>
          </p:cNvPr>
          <p:cNvSpPr txBox="1"/>
          <p:nvPr/>
        </p:nvSpPr>
        <p:spPr>
          <a:xfrm>
            <a:off x="634056" y="2064197"/>
            <a:ext cx="10923888" cy="3077766"/>
          </a:xfrm>
          <a:prstGeom prst="rect">
            <a:avLst/>
          </a:prstGeom>
          <a:noFill/>
        </p:spPr>
        <p:txBody>
          <a:bodyPr wrap="square">
            <a:spAutoFit/>
          </a:bodyPr>
          <a:lstStyle/>
          <a:p>
            <a:pPr algn="ctr"/>
            <a:r>
              <a:rPr lang="it-IT" sz="2600" b="1" dirty="0"/>
              <a:t>Requisiti per l’iscrizione all’albo dei Consulenti Tecnici</a:t>
            </a:r>
          </a:p>
          <a:p>
            <a:pPr algn="ctr"/>
            <a:r>
              <a:rPr lang="it-IT" sz="2400" i="1" dirty="0"/>
              <a:t>D.M. 109/2023, art. 4 – Dispositivo di Attuazione del C.P.C., art. 15</a:t>
            </a:r>
          </a:p>
          <a:p>
            <a:pPr algn="ctr"/>
            <a:endParaRPr lang="it-IT" sz="2400" i="1" dirty="0"/>
          </a:p>
          <a:p>
            <a:pPr algn="ctr"/>
            <a:r>
              <a:rPr lang="it-IT" sz="2000" b="1" i="1" dirty="0"/>
              <a:t>CONDOTTA MORALE SPECCHIATA</a:t>
            </a:r>
          </a:p>
          <a:p>
            <a:pPr algn="ctr"/>
            <a:r>
              <a:rPr lang="it-IT" sz="2000" i="1" dirty="0"/>
              <a:t>La specchiata moralità è un requisito fondamentale affinché possa procedersi all’iscrizione all’albo.</a:t>
            </a:r>
          </a:p>
          <a:p>
            <a:pPr algn="ctr"/>
            <a:r>
              <a:rPr lang="it-IT" sz="2000" i="1" dirty="0"/>
              <a:t>Questa non si identifica solo con l’</a:t>
            </a:r>
            <a:r>
              <a:rPr lang="it-IT" sz="2000" i="1" dirty="0" err="1"/>
              <a:t>incensuratezza</a:t>
            </a:r>
            <a:r>
              <a:rPr lang="it-IT" sz="2000" i="1" dirty="0"/>
              <a:t>, ma consiste in una condotta professionale e di vita corretta, onesta e proba tale da garantire all’Autorità Giudiziaria che il CTU effettivamente, nell’espletamento dell’incarico affidatogli, rispetti il giuramento di bene e fedelmente espletarlo.</a:t>
            </a:r>
          </a:p>
        </p:txBody>
      </p:sp>
    </p:spTree>
    <p:extLst>
      <p:ext uri="{BB962C8B-B14F-4D97-AF65-F5344CB8AC3E}">
        <p14:creationId xmlns:p14="http://schemas.microsoft.com/office/powerpoint/2010/main" val="3300641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0A36F-F39F-7AA8-FD99-819EF1FDB0F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EB15A3D-881E-C748-1DA7-12F3C3553B60}"/>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B71BB857-E568-AA6F-22FF-E13FA27E6AC3}"/>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76F0D727-1AF5-47C2-7016-252F1BEA2D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1B7A6709-8E97-A26A-128D-6B46D26BA8B5}"/>
              </a:ext>
            </a:extLst>
          </p:cNvPr>
          <p:cNvSpPr txBox="1"/>
          <p:nvPr/>
        </p:nvSpPr>
        <p:spPr>
          <a:xfrm>
            <a:off x="634056" y="2064197"/>
            <a:ext cx="10923888" cy="4308872"/>
          </a:xfrm>
          <a:prstGeom prst="rect">
            <a:avLst/>
          </a:prstGeom>
          <a:noFill/>
        </p:spPr>
        <p:txBody>
          <a:bodyPr wrap="square">
            <a:spAutoFit/>
          </a:bodyPr>
          <a:lstStyle/>
          <a:p>
            <a:pPr algn="ctr"/>
            <a:r>
              <a:rPr lang="it-IT" sz="2600" b="1" dirty="0"/>
              <a:t>Requisiti per l’iscrizione all’albo dei Consulenti Tecnici</a:t>
            </a:r>
          </a:p>
          <a:p>
            <a:pPr algn="ctr"/>
            <a:r>
              <a:rPr lang="it-IT" sz="2400" i="1" dirty="0"/>
              <a:t>D.M. 109/2023, art. 4 – Dispositivo di Attuazione del C.P.C., art. 15</a:t>
            </a:r>
          </a:p>
          <a:p>
            <a:pPr algn="ctr"/>
            <a:endParaRPr lang="it-IT" sz="2400" i="1" dirty="0"/>
          </a:p>
          <a:p>
            <a:pPr algn="ctr"/>
            <a:r>
              <a:rPr lang="it-IT" sz="2000" b="1" i="1" dirty="0"/>
              <a:t>SPECIALE COMPETENZA TECNICA</a:t>
            </a:r>
          </a:p>
          <a:p>
            <a:pPr algn="ctr"/>
            <a:r>
              <a:rPr lang="it-IT" sz="2000" i="1" dirty="0"/>
              <a:t>Sussiste quando l’attività professionale nella specifica materia è esercitata per almeno cinque anni in modo effettivo e continuativo</a:t>
            </a:r>
          </a:p>
          <a:p>
            <a:pPr algn="ctr"/>
            <a:endParaRPr lang="it-IT" sz="2000" i="1" dirty="0"/>
          </a:p>
          <a:p>
            <a:pPr algn="just"/>
            <a:r>
              <a:rPr lang="it-IT" sz="2000" i="1" dirty="0"/>
              <a:t>Nel caso contrario è necessario essere in possesso di almeno due delle seguenti circostanze:</a:t>
            </a:r>
          </a:p>
          <a:p>
            <a:pPr marL="457200" indent="-457200" algn="just">
              <a:buAutoNum type="alphaUcParenR"/>
            </a:pPr>
            <a:r>
              <a:rPr lang="it-IT" sz="2000" i="1" dirty="0"/>
              <a:t>Possesso di adeguati titoli di specializzazione o approfondimento post-universitario (purché iscritto nell’ordine da almeno cinque anni);</a:t>
            </a:r>
          </a:p>
          <a:p>
            <a:pPr marL="457200" indent="-457200" algn="just">
              <a:buAutoNum type="alphaUcParenR"/>
            </a:pPr>
            <a:r>
              <a:rPr lang="it-IT" sz="2000" i="1" dirty="0"/>
              <a:t>Possesso di adeguato curriculum;</a:t>
            </a:r>
          </a:p>
          <a:p>
            <a:pPr marL="457200" indent="-457200" algn="just">
              <a:buAutoNum type="alphaUcParenR"/>
            </a:pPr>
            <a:r>
              <a:rPr lang="it-IT" sz="2000" i="1" dirty="0"/>
              <a:t>Conseguimento di certificazione UNI relativa all’attività professionale svolta.</a:t>
            </a:r>
          </a:p>
          <a:p>
            <a:pPr algn="ctr"/>
            <a:endParaRPr lang="it-IT" sz="2000" i="1" dirty="0"/>
          </a:p>
        </p:txBody>
      </p:sp>
    </p:spTree>
    <p:extLst>
      <p:ext uri="{BB962C8B-B14F-4D97-AF65-F5344CB8AC3E}">
        <p14:creationId xmlns:p14="http://schemas.microsoft.com/office/powerpoint/2010/main" val="172802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876039-45BA-9F30-0D8D-C20920BCF95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807610C-43FB-68CC-8B5B-EE3701566F60}"/>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04610AA0-9DE6-E2EC-E1E1-E49B4211A80F}"/>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B3FDE3A4-085B-6A32-B588-FCFA03DC41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52C36167-F776-32C1-C3C5-28F0F5CD3599}"/>
              </a:ext>
            </a:extLst>
          </p:cNvPr>
          <p:cNvSpPr txBox="1"/>
          <p:nvPr/>
        </p:nvSpPr>
        <p:spPr>
          <a:xfrm>
            <a:off x="634056" y="2064197"/>
            <a:ext cx="10923888" cy="3693319"/>
          </a:xfrm>
          <a:prstGeom prst="rect">
            <a:avLst/>
          </a:prstGeom>
          <a:noFill/>
        </p:spPr>
        <p:txBody>
          <a:bodyPr wrap="square">
            <a:spAutoFit/>
          </a:bodyPr>
          <a:lstStyle/>
          <a:p>
            <a:pPr algn="ctr"/>
            <a:r>
              <a:rPr lang="it-IT" sz="2600" b="1" dirty="0"/>
              <a:t>Requisiti per l’iscrizione all’albo dei Consulenti Tecnici</a:t>
            </a:r>
          </a:p>
          <a:p>
            <a:pPr algn="ctr"/>
            <a:r>
              <a:rPr lang="it-IT" sz="2400" i="1" dirty="0"/>
              <a:t>D.M. 109/2023, art. 4 – Dispositivo di Attuazione del C.P.C., art. 15</a:t>
            </a:r>
          </a:p>
          <a:p>
            <a:pPr algn="ctr"/>
            <a:endParaRPr lang="it-IT" sz="2400" i="1" dirty="0"/>
          </a:p>
          <a:p>
            <a:pPr algn="ctr"/>
            <a:r>
              <a:rPr lang="it-IT" sz="2000" b="1" i="1" dirty="0"/>
              <a:t>SPECIALE COMPETENZA TECNICA</a:t>
            </a:r>
          </a:p>
          <a:p>
            <a:pPr algn="ctr"/>
            <a:endParaRPr lang="it-IT" sz="2000" b="1" i="1" dirty="0"/>
          </a:p>
          <a:p>
            <a:pPr algn="ctr"/>
            <a:r>
              <a:rPr lang="it-IT" sz="2000" i="1" dirty="0"/>
              <a:t>Il requisito deve essere rispettato per ciascuna categoria o settore di specializzazione</a:t>
            </a:r>
          </a:p>
          <a:p>
            <a:pPr algn="ctr"/>
            <a:r>
              <a:rPr lang="it-IT" sz="2000" i="1" dirty="0"/>
              <a:t>(art. 4 – comma 7)</a:t>
            </a:r>
          </a:p>
          <a:p>
            <a:pPr algn="ctr"/>
            <a:endParaRPr lang="it-IT" sz="2000" i="1" dirty="0"/>
          </a:p>
          <a:p>
            <a:pPr algn="ctr"/>
            <a:r>
              <a:rPr lang="it-IT" sz="2000" i="1" dirty="0"/>
              <a:t>La speciale competenza tecnica è valutata dal Comitato presieduto dal Presidente del Tribunale e composto da un procuratore e da un professionista iscritto all’albo professionale di riferimento</a:t>
            </a:r>
          </a:p>
          <a:p>
            <a:pPr algn="ctr"/>
            <a:r>
              <a:rPr lang="it-IT" sz="2000" i="1" dirty="0"/>
              <a:t>(art. 4 – comma 8)</a:t>
            </a:r>
          </a:p>
        </p:txBody>
      </p:sp>
    </p:spTree>
    <p:extLst>
      <p:ext uri="{BB962C8B-B14F-4D97-AF65-F5344CB8AC3E}">
        <p14:creationId xmlns:p14="http://schemas.microsoft.com/office/powerpoint/2010/main" val="1737106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70983E-C918-6BA0-001C-5ED38345195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1660779-94F8-21B5-5140-9983A04D4D6B}"/>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6D048A3F-3BA5-B0FF-9AFA-C7E0BC1F787A}"/>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1515C2B0-BA83-7A4D-C628-36BEE3B41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30BB37A2-1E92-EC39-0A70-C201C5FB9738}"/>
              </a:ext>
            </a:extLst>
          </p:cNvPr>
          <p:cNvSpPr txBox="1"/>
          <p:nvPr/>
        </p:nvSpPr>
        <p:spPr>
          <a:xfrm>
            <a:off x="634056" y="2064197"/>
            <a:ext cx="10923888" cy="4031873"/>
          </a:xfrm>
          <a:prstGeom prst="rect">
            <a:avLst/>
          </a:prstGeom>
          <a:noFill/>
        </p:spPr>
        <p:txBody>
          <a:bodyPr wrap="square">
            <a:spAutoFit/>
          </a:bodyPr>
          <a:lstStyle/>
          <a:p>
            <a:pPr algn="ctr"/>
            <a:r>
              <a:rPr lang="it-IT" sz="2600" b="1" dirty="0"/>
              <a:t>ALLEGATO "A"</a:t>
            </a:r>
          </a:p>
          <a:p>
            <a:pPr algn="ctr"/>
            <a:r>
              <a:rPr lang="it-IT" sz="2200" i="1" dirty="0"/>
              <a:t>(Decreto del Ministro della Giustizia del 04/08/2023 n. 109)</a:t>
            </a:r>
          </a:p>
          <a:p>
            <a:pPr algn="ctr"/>
            <a:endParaRPr lang="it-IT" sz="2000" b="1" i="1" dirty="0"/>
          </a:p>
          <a:p>
            <a:pPr algn="ctr"/>
            <a:r>
              <a:rPr lang="it-IT" sz="2000" i="1" dirty="0"/>
              <a:t>Riporta le categorie dell’albo ed i settori di specializzazione</a:t>
            </a:r>
          </a:p>
          <a:p>
            <a:pPr algn="ctr"/>
            <a:r>
              <a:rPr lang="it-IT" sz="2000" i="1" dirty="0"/>
              <a:t>(valido per tutte le categorie professionali ad eccezione della categoria dei Medici che fa riferimento all’allegato B)</a:t>
            </a:r>
          </a:p>
          <a:p>
            <a:pPr algn="ctr"/>
            <a:endParaRPr lang="it-IT" sz="1400" i="1" dirty="0"/>
          </a:p>
          <a:p>
            <a:pPr algn="ctr"/>
            <a:r>
              <a:rPr lang="it-IT" sz="2000" i="1" dirty="0"/>
              <a:t>Il </a:t>
            </a:r>
            <a:r>
              <a:rPr lang="it-IT" sz="2000" b="1" i="1" dirty="0"/>
              <a:t>SETTORE DI SPECIALIZZAZIONE </a:t>
            </a:r>
            <a:r>
              <a:rPr lang="it-IT" sz="2000" i="1" dirty="0"/>
              <a:t>rappresenta una materia ricadente all’interno</a:t>
            </a:r>
          </a:p>
          <a:p>
            <a:pPr algn="ctr"/>
            <a:r>
              <a:rPr lang="it-IT" sz="2000" i="1" dirty="0"/>
              <a:t>di una specifica </a:t>
            </a:r>
            <a:r>
              <a:rPr lang="it-IT" sz="2000" b="1" i="1" dirty="0"/>
              <a:t>CATEGORIA</a:t>
            </a:r>
          </a:p>
          <a:p>
            <a:pPr algn="ctr"/>
            <a:endParaRPr lang="it-IT" sz="1400" b="1" i="1" dirty="0"/>
          </a:p>
          <a:p>
            <a:pPr algn="ctr"/>
            <a:r>
              <a:rPr lang="it-IT" sz="2000" b="1" i="1" dirty="0"/>
              <a:t>L’elenco non è suddiviso per titoli di studio o titoli professionali</a:t>
            </a:r>
          </a:p>
          <a:p>
            <a:pPr algn="ctr"/>
            <a:r>
              <a:rPr lang="it-IT" sz="2000" b="1" i="1" dirty="0"/>
              <a:t>Riporta quindi al proprio interno un elenco di categorie (e corrispondenti settori di specializzazioni) avulsi l’uno dall’altro</a:t>
            </a:r>
          </a:p>
        </p:txBody>
      </p:sp>
    </p:spTree>
    <p:extLst>
      <p:ext uri="{BB962C8B-B14F-4D97-AF65-F5344CB8AC3E}">
        <p14:creationId xmlns:p14="http://schemas.microsoft.com/office/powerpoint/2010/main" val="1376790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72397-6AAF-4534-8EAF-5A1B1EC8A97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D29C712-5327-33B6-A623-25C0B5771412}"/>
              </a:ext>
            </a:extLst>
          </p:cNvPr>
          <p:cNvSpPr>
            <a:spLocks noGrp="1"/>
          </p:cNvSpPr>
          <p:nvPr>
            <p:ph type="ctrTitle"/>
          </p:nvPr>
        </p:nvSpPr>
        <p:spPr>
          <a:xfrm>
            <a:off x="522415" y="1185800"/>
            <a:ext cx="2065337" cy="350392"/>
          </a:xfrm>
        </p:spPr>
        <p:txBody>
          <a:bodyPr>
            <a:normAutofit/>
          </a:bodyPr>
          <a:lstStyle/>
          <a:p>
            <a:pPr algn="l"/>
            <a:r>
              <a:rPr lang="it-IT" sz="900">
                <a:solidFill>
                  <a:schemeClr val="accent1">
                    <a:lumMod val="50000"/>
                  </a:schemeClr>
                </a:solidFill>
                <a:latin typeface="Trebuchet MS" panose="020B0603020202020204" pitchFamily="34" charset="0"/>
              </a:rPr>
              <a:t>ORDINE DEGLI INGEGNERI</a:t>
            </a:r>
            <a:br>
              <a:rPr lang="it-IT" sz="900">
                <a:solidFill>
                  <a:schemeClr val="accent1">
                    <a:lumMod val="50000"/>
                  </a:schemeClr>
                </a:solidFill>
                <a:latin typeface="Trebuchet MS" panose="020B0603020202020204" pitchFamily="34" charset="0"/>
              </a:rPr>
            </a:br>
            <a:r>
              <a:rPr lang="it-IT" sz="700">
                <a:solidFill>
                  <a:schemeClr val="accent1">
                    <a:lumMod val="50000"/>
                  </a:schemeClr>
                </a:solidFill>
                <a:latin typeface="Trebuchet MS" panose="020B0603020202020204" pitchFamily="34" charset="0"/>
              </a:rPr>
              <a:t>DELLA PROVINCIA DI PALERMO</a:t>
            </a:r>
            <a:endParaRPr lang="it-IT" sz="700" dirty="0">
              <a:solidFill>
                <a:schemeClr val="accent1">
                  <a:lumMod val="50000"/>
                </a:schemeClr>
              </a:solidFill>
              <a:latin typeface="Trebuchet MS" panose="020B0603020202020204" pitchFamily="34" charset="0"/>
            </a:endParaRPr>
          </a:p>
        </p:txBody>
      </p:sp>
      <p:sp>
        <p:nvSpPr>
          <p:cNvPr id="3" name="Sottotitolo 2">
            <a:extLst>
              <a:ext uri="{FF2B5EF4-FFF2-40B4-BE49-F238E27FC236}">
                <a16:creationId xmlns:a16="http://schemas.microsoft.com/office/drawing/2014/main" id="{E6F16316-C9F4-67A7-A332-767EFD678523}"/>
              </a:ext>
            </a:extLst>
          </p:cNvPr>
          <p:cNvSpPr>
            <a:spLocks noGrp="1"/>
          </p:cNvSpPr>
          <p:nvPr>
            <p:ph type="subTitle" idx="1"/>
          </p:nvPr>
        </p:nvSpPr>
        <p:spPr>
          <a:xfrm>
            <a:off x="9488424" y="331598"/>
            <a:ext cx="2380488" cy="439610"/>
          </a:xfrm>
        </p:spPr>
        <p:txBody>
          <a:bodyPr>
            <a:normAutofit/>
          </a:bodyPr>
          <a:lstStyle/>
          <a:p>
            <a:pPr algn="l"/>
            <a:r>
              <a:rPr lang="it-IT" sz="1600">
                <a:latin typeface="Trebuchet MS" panose="020B0603020202020204" pitchFamily="34" charset="0"/>
                <a:ea typeface="Verdana" panose="020B0604030504040204" pitchFamily="34" charset="0"/>
              </a:rPr>
              <a:t>Ing. Claudio Pollaci</a:t>
            </a:r>
            <a:endParaRPr lang="it-IT" sz="1600" dirty="0">
              <a:latin typeface="Trebuchet MS" panose="020B0603020202020204" pitchFamily="34" charset="0"/>
              <a:ea typeface="Verdana" panose="020B0604030504040204" pitchFamily="34" charset="0"/>
            </a:endParaRPr>
          </a:p>
        </p:txBody>
      </p:sp>
      <p:pic>
        <p:nvPicPr>
          <p:cNvPr id="1026" name="Immagine 4" descr="Logo">
            <a:extLst>
              <a:ext uri="{FF2B5EF4-FFF2-40B4-BE49-F238E27FC236}">
                <a16:creationId xmlns:a16="http://schemas.microsoft.com/office/drawing/2014/main" id="{39907F95-3AB0-313E-A04D-93BA125640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415" y="211519"/>
            <a:ext cx="12668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a:extLst>
              <a:ext uri="{FF2B5EF4-FFF2-40B4-BE49-F238E27FC236}">
                <a16:creationId xmlns:a16="http://schemas.microsoft.com/office/drawing/2014/main" id="{EF05CB85-7828-A232-120B-0150A641AF08}"/>
              </a:ext>
            </a:extLst>
          </p:cNvPr>
          <p:cNvSpPr txBox="1"/>
          <p:nvPr/>
        </p:nvSpPr>
        <p:spPr>
          <a:xfrm>
            <a:off x="634056" y="2064197"/>
            <a:ext cx="10923888" cy="3816429"/>
          </a:xfrm>
          <a:prstGeom prst="rect">
            <a:avLst/>
          </a:prstGeom>
          <a:noFill/>
        </p:spPr>
        <p:txBody>
          <a:bodyPr wrap="square">
            <a:spAutoFit/>
          </a:bodyPr>
          <a:lstStyle/>
          <a:p>
            <a:pPr algn="ctr"/>
            <a:r>
              <a:rPr lang="it-IT" sz="2600" b="1" dirty="0"/>
              <a:t>Domanda di iscrizione all’albo dei Consulenti Tecnici</a:t>
            </a:r>
          </a:p>
          <a:p>
            <a:pPr algn="ctr"/>
            <a:r>
              <a:rPr lang="it-IT" sz="2400" i="1" dirty="0"/>
              <a:t>D.M. 109/2023, art. 5 – Dispositivo di Attuazione del C.P.C., art. 15, 16 e 17</a:t>
            </a:r>
          </a:p>
          <a:p>
            <a:pPr algn="ctr"/>
            <a:endParaRPr lang="it-IT" sz="2400" i="1" dirty="0"/>
          </a:p>
          <a:p>
            <a:pPr algn="ctr"/>
            <a:r>
              <a:rPr lang="it-IT" sz="2400" i="1" dirty="0"/>
              <a:t>Oltre ai requisiti tecnici, morali e professionali risulta che </a:t>
            </a:r>
            <a:r>
              <a:rPr lang="it-IT" sz="2400" b="1" i="1" u="sng" dirty="0"/>
              <a:t>nessuno può essere iscritto in più di un albo</a:t>
            </a:r>
            <a:r>
              <a:rPr lang="it-IT" sz="2400" b="1" i="1" dirty="0"/>
              <a:t>.</a:t>
            </a:r>
          </a:p>
          <a:p>
            <a:pPr algn="ctr"/>
            <a:endParaRPr lang="it-IT" sz="2400" b="1" i="1" dirty="0"/>
          </a:p>
          <a:p>
            <a:pPr algn="ctr"/>
            <a:r>
              <a:rPr lang="it-IT" sz="2400" b="1" i="1" dirty="0"/>
              <a:t>Dal 04/01/2024 la domanda di iscrizione può essere presentata esclusivamente in modalità telematica tramite il sito del Ministero della Giustizia</a:t>
            </a:r>
          </a:p>
          <a:p>
            <a:pPr algn="ctr"/>
            <a:r>
              <a:rPr lang="it-IT" sz="2400" b="1" i="1" dirty="0"/>
              <a:t>(</a:t>
            </a:r>
            <a:r>
              <a:rPr lang="it-IT" sz="2400" b="1" i="1" dirty="0">
                <a:solidFill>
                  <a:schemeClr val="tx2">
                    <a:lumMod val="75000"/>
                    <a:lumOff val="25000"/>
                  </a:schemeClr>
                </a:solidFill>
              </a:rPr>
              <a:t>https://alboctuelenchi.giustizia.it/gestione-albi/home</a:t>
            </a:r>
            <a:r>
              <a:rPr lang="it-IT" sz="2400" b="1" i="1" dirty="0"/>
              <a:t>)</a:t>
            </a:r>
            <a:endParaRPr lang="it-IT" sz="2000" i="1" dirty="0"/>
          </a:p>
        </p:txBody>
      </p:sp>
    </p:spTree>
    <p:extLst>
      <p:ext uri="{BB962C8B-B14F-4D97-AF65-F5344CB8AC3E}">
        <p14:creationId xmlns:p14="http://schemas.microsoft.com/office/powerpoint/2010/main" val="9519039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228</TotalTime>
  <Words>1815</Words>
  <Application>Microsoft Office PowerPoint</Application>
  <PresentationFormat>Widescreen</PresentationFormat>
  <Paragraphs>205</Paragraphs>
  <Slides>24</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Aptos</vt:lpstr>
      <vt:lpstr>Aptos Display</vt:lpstr>
      <vt:lpstr>Arial</vt:lpstr>
      <vt:lpstr>Trebuchet MS</vt:lpstr>
      <vt:lpstr>Tema di Office</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lpstr>ORDINE DEGLI INGEGNERI DELLA PROVINCIA DI PALERMO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Claudio Pollaci</dc:creator>
  <cp:lastModifiedBy>Claudio Pollaci</cp:lastModifiedBy>
  <cp:revision>29</cp:revision>
  <dcterms:created xsi:type="dcterms:W3CDTF">2025-03-17T16:27:36Z</dcterms:created>
  <dcterms:modified xsi:type="dcterms:W3CDTF">2025-03-26T16:51:55Z</dcterms:modified>
</cp:coreProperties>
</file>