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5" r:id="rId4"/>
    <p:sldId id="268" r:id="rId5"/>
    <p:sldId id="273" r:id="rId6"/>
    <p:sldId id="274" r:id="rId7"/>
    <p:sldId id="272"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3609" autoAdjust="0"/>
  </p:normalViewPr>
  <p:slideViewPr>
    <p:cSldViewPr>
      <p:cViewPr varScale="1">
        <p:scale>
          <a:sx n="95" d="100"/>
          <a:sy n="95" d="100"/>
        </p:scale>
        <p:origin x="1662"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CE9FC2A4-B21D-41BF-B507-E4EBABF159B6}" type="datetimeFigureOut">
              <a:rPr lang="it-IT" smtClean="0"/>
              <a:pPr/>
              <a:t>01/04/2025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E74831-B1DC-41BB-B8E2-69AABD36084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E9FC2A4-B21D-41BF-B507-E4EBABF159B6}" type="datetimeFigureOut">
              <a:rPr lang="it-IT" smtClean="0"/>
              <a:pPr/>
              <a:t>01/04/2025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E74831-B1DC-41BB-B8E2-69AABD36084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E9FC2A4-B21D-41BF-B507-E4EBABF159B6}" type="datetimeFigureOut">
              <a:rPr lang="it-IT" smtClean="0"/>
              <a:pPr/>
              <a:t>01/04/2025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E74831-B1DC-41BB-B8E2-69AABD36084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E9FC2A4-B21D-41BF-B507-E4EBABF159B6}" type="datetimeFigureOut">
              <a:rPr lang="it-IT" smtClean="0"/>
              <a:pPr/>
              <a:t>01/04/2025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E74831-B1DC-41BB-B8E2-69AABD36084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CE9FC2A4-B21D-41BF-B507-E4EBABF159B6}" type="datetimeFigureOut">
              <a:rPr lang="it-IT" smtClean="0"/>
              <a:pPr/>
              <a:t>01/04/2025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E74831-B1DC-41BB-B8E2-69AABD36084C}"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E9FC2A4-B21D-41BF-B507-E4EBABF159B6}" type="datetimeFigureOut">
              <a:rPr lang="it-IT" smtClean="0"/>
              <a:pPr/>
              <a:t>01/04/2025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4E74831-B1DC-41BB-B8E2-69AABD36084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E9FC2A4-B21D-41BF-B507-E4EBABF159B6}" type="datetimeFigureOut">
              <a:rPr lang="it-IT" smtClean="0"/>
              <a:pPr/>
              <a:t>01/04/2025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4E74831-B1DC-41BB-B8E2-69AABD36084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CE9FC2A4-B21D-41BF-B507-E4EBABF159B6}" type="datetimeFigureOut">
              <a:rPr lang="it-IT" smtClean="0"/>
              <a:pPr/>
              <a:t>01/04/2025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4E74831-B1DC-41BB-B8E2-69AABD36084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E9FC2A4-B21D-41BF-B507-E4EBABF159B6}" type="datetimeFigureOut">
              <a:rPr lang="it-IT" smtClean="0"/>
              <a:pPr/>
              <a:t>01/04/2025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4E74831-B1DC-41BB-B8E2-69AABD36084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E9FC2A4-B21D-41BF-B507-E4EBABF159B6}" type="datetimeFigureOut">
              <a:rPr lang="it-IT" smtClean="0"/>
              <a:pPr/>
              <a:t>01/04/2025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4E74831-B1DC-41BB-B8E2-69AABD36084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E9FC2A4-B21D-41BF-B507-E4EBABF159B6}" type="datetimeFigureOut">
              <a:rPr lang="it-IT" smtClean="0"/>
              <a:pPr/>
              <a:t>01/04/2025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4E74831-B1DC-41BB-B8E2-69AABD36084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9FC2A4-B21D-41BF-B507-E4EBABF159B6}" type="datetimeFigureOut">
              <a:rPr lang="it-IT" smtClean="0"/>
              <a:pPr/>
              <a:t>01/04/2025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E74831-B1DC-41BB-B8E2-69AABD36084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6300192" y="5805264"/>
            <a:ext cx="2376264" cy="432048"/>
          </a:xfrm>
        </p:spPr>
        <p:txBody>
          <a:bodyPr>
            <a:normAutofit/>
          </a:bodyPr>
          <a:lstStyle/>
          <a:p>
            <a:pPr algn="r"/>
            <a:endParaRPr lang="it-IT" sz="1800" dirty="0">
              <a:solidFill>
                <a:srgbClr val="0070C0"/>
              </a:solidFill>
            </a:endParaRPr>
          </a:p>
        </p:txBody>
      </p:sp>
      <p:cxnSp>
        <p:nvCxnSpPr>
          <p:cNvPr id="5" name="Connettore 1 4"/>
          <p:cNvCxnSpPr/>
          <p:nvPr/>
        </p:nvCxnSpPr>
        <p:spPr>
          <a:xfrm>
            <a:off x="323528" y="1268760"/>
            <a:ext cx="8280920" cy="0"/>
          </a:xfrm>
          <a:prstGeom prst="line">
            <a:avLst/>
          </a:prstGeom>
        </p:spPr>
        <p:style>
          <a:lnRef idx="1">
            <a:schemeClr val="accent1"/>
          </a:lnRef>
          <a:fillRef idx="0">
            <a:schemeClr val="accent1"/>
          </a:fillRef>
          <a:effectRef idx="0">
            <a:schemeClr val="accent1"/>
          </a:effectRef>
          <a:fontRef idx="minor">
            <a:schemeClr val="tx1"/>
          </a:fontRef>
        </p:style>
      </p:cxnSp>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0" i="0" u="none" strike="noStrike" cap="none" normalizeH="0" baseline="0">
                <a:ln>
                  <a:noFill/>
                </a:ln>
                <a:solidFill>
                  <a:srgbClr val="FFFFFF"/>
                </a:solidFill>
                <a:effectLst/>
                <a:latin typeface="Perpetua" pitchFamily="18" charset="0"/>
                <a:ea typeface="Times New Roman" pitchFamily="18" charset="0"/>
                <a:cs typeface="Times New Roman" pitchFamily="18" charset="0"/>
              </a:rPr>
              <a:t>Università degli studi di Palermo</a:t>
            </a:r>
            <a:endParaRPr kumimoji="0" lang="it-IT" sz="6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600" b="1" i="0" u="none" strike="noStrike" cap="none" normalizeH="0" baseline="0">
                <a:ln>
                  <a:noFill/>
                </a:ln>
                <a:solidFill>
                  <a:srgbClr val="FFFFFF"/>
                </a:solidFill>
                <a:effectLst/>
                <a:latin typeface="Perpetua" pitchFamily="18" charset="0"/>
                <a:ea typeface="Times New Roman" pitchFamily="18" charset="0"/>
                <a:cs typeface="Times New Roman" pitchFamily="18" charset="0"/>
              </a:rPr>
              <a:t>Dipartimento Giurisprudenza</a:t>
            </a:r>
            <a:endParaRPr kumimoji="0" lang="it-IT" sz="1800" b="0" i="0" u="none" strike="noStrike" cap="none" normalizeH="0" baseline="0">
              <a:ln>
                <a:noFill/>
              </a:ln>
              <a:solidFill>
                <a:schemeClr val="tx1"/>
              </a:solidFill>
              <a:effectLst/>
              <a:latin typeface="Arial" pitchFamily="34" charset="0"/>
              <a:cs typeface="Arial" pitchFamily="34" charset="0"/>
            </a:endParaRPr>
          </a:p>
        </p:txBody>
      </p:sp>
      <p:sp>
        <p:nvSpPr>
          <p:cNvPr id="2" name="Titolo 1"/>
          <p:cNvSpPr>
            <a:spLocks noGrp="1"/>
          </p:cNvSpPr>
          <p:nvPr>
            <p:ph type="ctrTitle"/>
          </p:nvPr>
        </p:nvSpPr>
        <p:spPr>
          <a:xfrm>
            <a:off x="323528" y="332657"/>
            <a:ext cx="8352928" cy="936103"/>
          </a:xfrm>
          <a:solidFill>
            <a:srgbClr val="0070C0"/>
          </a:solidFill>
          <a:ln>
            <a:solidFill>
              <a:srgbClr val="002060"/>
            </a:solidFill>
          </a:ln>
        </p:spPr>
        <p:txBody>
          <a:bodyPr>
            <a:normAutofit fontScale="90000"/>
          </a:bodyPr>
          <a:lstStyle/>
          <a:p>
            <a:br>
              <a:rPr lang="it-IT" sz="1300" b="1" cap="small" dirty="0"/>
            </a:br>
            <a:br>
              <a:rPr lang="it-IT" sz="1300" b="1" cap="small" dirty="0"/>
            </a:br>
            <a:br>
              <a:rPr lang="it-IT" sz="1100" b="1" cap="small" dirty="0">
                <a:latin typeface="Perpetua" pitchFamily="18" charset="0"/>
              </a:rPr>
            </a:br>
            <a:r>
              <a:rPr lang="it-IT" sz="1100" b="1" cap="small" dirty="0">
                <a:latin typeface="Perpetua" pitchFamily="18" charset="0"/>
              </a:rPr>
              <a:t>                      </a:t>
            </a:r>
            <a:r>
              <a:rPr lang="it-IT" sz="2200" b="1" cap="small"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t>ordine degli ingegneri della provincia di </a:t>
            </a:r>
            <a:r>
              <a:rPr lang="it-IT" sz="2200" b="1" cap="small"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t>palermo</a:t>
            </a:r>
            <a:br>
              <a:rPr lang="it-IT" sz="2200" b="1" cap="small"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br>
            <a:br>
              <a:rPr lang="it-IT" sz="2200" dirty="0"/>
            </a:br>
            <a:endParaRPr lang="it-IT" sz="2200" dirty="0"/>
          </a:p>
        </p:txBody>
      </p:sp>
      <p:sp>
        <p:nvSpPr>
          <p:cNvPr id="9" name="Rettangolo 8"/>
          <p:cNvSpPr/>
          <p:nvPr/>
        </p:nvSpPr>
        <p:spPr>
          <a:xfrm>
            <a:off x="611560" y="2996952"/>
            <a:ext cx="7848872" cy="40011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it-IT" sz="2000" cap="small" dirty="0">
                <a:ln>
                  <a:solidFill>
                    <a:srgbClr val="0070C0"/>
                  </a:solidFill>
                </a:ln>
                <a:solidFill>
                  <a:srgbClr val="0070C0"/>
                </a:solidFill>
                <a:latin typeface="Perpetua" pitchFamily="18" charset="0"/>
              </a:rPr>
              <a:t>Organizzazione del tribunale</a:t>
            </a:r>
            <a:endParaRPr lang="it-IT" sz="2000" cap="small" dirty="0">
              <a:ln>
                <a:solidFill>
                  <a:srgbClr val="0070C0"/>
                </a:solidFill>
              </a:ln>
              <a:solidFill>
                <a:srgbClr val="0070C0"/>
              </a:solidFill>
            </a:endParaRPr>
          </a:p>
        </p:txBody>
      </p:sp>
      <p:sp>
        <p:nvSpPr>
          <p:cNvPr id="10" name="Rettangolo 9"/>
          <p:cNvSpPr/>
          <p:nvPr/>
        </p:nvSpPr>
        <p:spPr>
          <a:xfrm>
            <a:off x="323528" y="5733256"/>
            <a:ext cx="2160240" cy="369332"/>
          </a:xfrm>
          <a:prstGeom prst="rect">
            <a:avLst/>
          </a:prstGeom>
        </p:spPr>
        <p:txBody>
          <a:bodyPr wrap="square">
            <a:spAutoFit/>
          </a:bodyPr>
          <a:lstStyle/>
          <a:p>
            <a:r>
              <a:rPr lang="it-IT" dirty="0">
                <a:solidFill>
                  <a:srgbClr val="0070C0"/>
                </a:solidFill>
              </a:rPr>
              <a:t>Palermo, 02.04.2025</a:t>
            </a:r>
          </a:p>
        </p:txBody>
      </p:sp>
      <p:pic>
        <p:nvPicPr>
          <p:cNvPr id="1026" name="Picture 2"/>
          <p:cNvPicPr>
            <a:picLocks noChangeAspect="1" noChangeArrowheads="1"/>
          </p:cNvPicPr>
          <p:nvPr/>
        </p:nvPicPr>
        <p:blipFill>
          <a:blip r:embed="rId2" cstate="print"/>
          <a:srcRect/>
          <a:stretch>
            <a:fillRect/>
          </a:stretch>
        </p:blipFill>
        <p:spPr bwMode="auto">
          <a:xfrm>
            <a:off x="323528" y="332656"/>
            <a:ext cx="1179131" cy="936104"/>
          </a:xfrm>
          <a:prstGeom prst="rect">
            <a:avLst/>
          </a:prstGeom>
          <a:noFill/>
          <a:ln w="9525">
            <a:noFill/>
            <a:miter lim="800000"/>
            <a:headEnd/>
            <a:tailEnd/>
          </a:ln>
        </p:spPr>
      </p:pic>
      <p:sp>
        <p:nvSpPr>
          <p:cNvPr id="13" name="Rettangolo 12"/>
          <p:cNvSpPr/>
          <p:nvPr/>
        </p:nvSpPr>
        <p:spPr>
          <a:xfrm>
            <a:off x="395536" y="1484784"/>
            <a:ext cx="8208912" cy="707886"/>
          </a:xfrm>
          <a:prstGeom prst="rect">
            <a:avLst/>
          </a:prstGeom>
        </p:spPr>
        <p:txBody>
          <a:bodyPr wrap="square">
            <a:spAutoFit/>
          </a:bodyPr>
          <a:lstStyle/>
          <a:p>
            <a:pPr algn="ctr"/>
            <a:r>
              <a:rPr lang="it-IT" sz="2000" cap="small" dirty="0">
                <a:ln>
                  <a:solidFill>
                    <a:srgbClr val="0070C0"/>
                  </a:solidFill>
                </a:ln>
                <a:solidFill>
                  <a:srgbClr val="0070C0"/>
                </a:solidFill>
                <a:latin typeface="Perpetua" pitchFamily="18" charset="0"/>
              </a:rPr>
              <a:t>Seminario formativo</a:t>
            </a:r>
          </a:p>
          <a:p>
            <a:pPr algn="ctr"/>
            <a:r>
              <a:rPr lang="it-IT" sz="2000" cap="small" dirty="0">
                <a:ln>
                  <a:solidFill>
                    <a:srgbClr val="0070C0"/>
                  </a:solidFill>
                </a:ln>
                <a:solidFill>
                  <a:srgbClr val="0070C0"/>
                </a:solidFill>
                <a:latin typeface="Perpetua" pitchFamily="18" charset="0"/>
              </a:rPr>
              <a:t>L’ingegnere Forense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0" i="0" u="none" strike="noStrike" cap="none" normalizeH="0" baseline="0">
                <a:ln>
                  <a:noFill/>
                </a:ln>
                <a:solidFill>
                  <a:srgbClr val="FFFFFF"/>
                </a:solidFill>
                <a:effectLst/>
                <a:latin typeface="Perpetua" pitchFamily="18" charset="0"/>
                <a:ea typeface="Times New Roman" pitchFamily="18" charset="0"/>
                <a:cs typeface="Times New Roman" pitchFamily="18" charset="0"/>
              </a:rPr>
              <a:t>Università degli studi di Palermo</a:t>
            </a:r>
            <a:endParaRPr kumimoji="0" lang="it-IT" sz="6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600" b="1" i="0" u="none" strike="noStrike" cap="none" normalizeH="0" baseline="0">
                <a:ln>
                  <a:noFill/>
                </a:ln>
                <a:solidFill>
                  <a:srgbClr val="FFFFFF"/>
                </a:solidFill>
                <a:effectLst/>
                <a:latin typeface="Perpetua" pitchFamily="18" charset="0"/>
                <a:ea typeface="Times New Roman" pitchFamily="18" charset="0"/>
                <a:cs typeface="Times New Roman" pitchFamily="18" charset="0"/>
              </a:rPr>
              <a:t>Dipartimento Giurisprudenza</a:t>
            </a:r>
            <a:endParaRPr kumimoji="0" lang="it-IT" sz="1800" b="0" i="0" u="none" strike="noStrike" cap="none" normalizeH="0" baseline="0">
              <a:ln>
                <a:noFill/>
              </a:ln>
              <a:solidFill>
                <a:schemeClr val="tx1"/>
              </a:solidFill>
              <a:effectLst/>
              <a:latin typeface="Arial" pitchFamily="34" charset="0"/>
              <a:cs typeface="Arial" pitchFamily="34" charset="0"/>
            </a:endParaRPr>
          </a:p>
        </p:txBody>
      </p:sp>
      <p:sp>
        <p:nvSpPr>
          <p:cNvPr id="2" name="Titolo 1"/>
          <p:cNvSpPr>
            <a:spLocks noGrp="1"/>
          </p:cNvSpPr>
          <p:nvPr>
            <p:ph type="ctrTitle"/>
          </p:nvPr>
        </p:nvSpPr>
        <p:spPr>
          <a:xfrm>
            <a:off x="1187624" y="260648"/>
            <a:ext cx="7488832" cy="720080"/>
          </a:xfrm>
          <a:solidFill>
            <a:srgbClr val="0070C0"/>
          </a:solidFill>
          <a:ln>
            <a:solidFill>
              <a:schemeClr val="accent1">
                <a:lumMod val="75000"/>
              </a:schemeClr>
            </a:solidFill>
          </a:ln>
        </p:spPr>
        <p:txBody>
          <a:bodyPr>
            <a:normAutofit fontScale="90000"/>
          </a:bodyPr>
          <a:lstStyle/>
          <a:p>
            <a:br>
              <a:rPr lang="it-IT" sz="1300" b="1" cap="small" dirty="0"/>
            </a:br>
            <a:br>
              <a:rPr lang="it-IT" sz="1300" b="1" cap="small" dirty="0"/>
            </a:br>
            <a:br>
              <a:rPr lang="it-IT" sz="1100" b="1" cap="small" dirty="0">
                <a:latin typeface="Perpetua" pitchFamily="18" charset="0"/>
              </a:rPr>
            </a:br>
            <a:r>
              <a:rPr lang="it-IT" sz="1100" b="1" cap="small" dirty="0">
                <a:latin typeface="Perpetua" pitchFamily="18" charset="0"/>
              </a:rPr>
              <a:t>                      </a:t>
            </a:r>
            <a:r>
              <a:rPr lang="it-IT" sz="2200" b="1" cap="small"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t>ordine degli ingegneri della provincia di </a:t>
            </a:r>
            <a:r>
              <a:rPr lang="it-IT" sz="2200" b="1" cap="small"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t>palermo</a:t>
            </a:r>
            <a:br>
              <a:rPr lang="it-IT" sz="2200" b="1" cap="small"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br>
            <a:br>
              <a:rPr lang="it-IT" sz="2200" dirty="0"/>
            </a:br>
            <a:endParaRPr lang="it-IT" sz="2200" dirty="0"/>
          </a:p>
        </p:txBody>
      </p:sp>
      <p:sp>
        <p:nvSpPr>
          <p:cNvPr id="10" name="Rettangolo 9"/>
          <p:cNvSpPr/>
          <p:nvPr/>
        </p:nvSpPr>
        <p:spPr>
          <a:xfrm>
            <a:off x="3275856" y="6237312"/>
            <a:ext cx="3024336" cy="369332"/>
          </a:xfrm>
          <a:prstGeom prst="rect">
            <a:avLst/>
          </a:prstGeom>
        </p:spPr>
        <p:txBody>
          <a:bodyPr wrap="square">
            <a:spAutoFit/>
          </a:bodyPr>
          <a:lstStyle/>
          <a:p>
            <a:pPr algn="ctr"/>
            <a:r>
              <a:rPr lang="it-IT" dirty="0">
                <a:ln>
                  <a:solidFill>
                    <a:srgbClr val="0070C0"/>
                  </a:solidFill>
                </a:ln>
                <a:solidFill>
                  <a:srgbClr val="0070C0"/>
                </a:solidFill>
                <a:latin typeface="Perpetua" pitchFamily="18" charset="0"/>
              </a:rPr>
              <a:t>Organizzazione del Tribunale</a:t>
            </a:r>
            <a:endParaRPr lang="it-IT" dirty="0">
              <a:solidFill>
                <a:srgbClr val="0070C0"/>
              </a:solidFill>
            </a:endParaRPr>
          </a:p>
        </p:txBody>
      </p:sp>
      <p:pic>
        <p:nvPicPr>
          <p:cNvPr id="1026" name="Picture 2"/>
          <p:cNvPicPr>
            <a:picLocks noChangeAspect="1" noChangeArrowheads="1"/>
          </p:cNvPicPr>
          <p:nvPr/>
        </p:nvPicPr>
        <p:blipFill>
          <a:blip r:embed="rId2" cstate="print"/>
          <a:srcRect/>
          <a:stretch>
            <a:fillRect/>
          </a:stretch>
        </p:blipFill>
        <p:spPr bwMode="auto">
          <a:xfrm>
            <a:off x="323528" y="260648"/>
            <a:ext cx="864096" cy="720080"/>
          </a:xfrm>
          <a:prstGeom prst="rect">
            <a:avLst/>
          </a:prstGeom>
          <a:noFill/>
          <a:ln w="9525">
            <a:noFill/>
            <a:miter lim="800000"/>
            <a:headEnd/>
            <a:tailEnd/>
          </a:ln>
        </p:spPr>
      </p:pic>
      <p:cxnSp>
        <p:nvCxnSpPr>
          <p:cNvPr id="12" name="Connettore 1 11"/>
          <p:cNvCxnSpPr/>
          <p:nvPr/>
        </p:nvCxnSpPr>
        <p:spPr>
          <a:xfrm>
            <a:off x="323528" y="6237312"/>
            <a:ext cx="8280920"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Sottotitolo 13"/>
          <p:cNvSpPr>
            <a:spLocks noGrp="1"/>
          </p:cNvSpPr>
          <p:nvPr>
            <p:ph type="subTitle" idx="1"/>
          </p:nvPr>
        </p:nvSpPr>
        <p:spPr>
          <a:xfrm>
            <a:off x="467544" y="1052736"/>
            <a:ext cx="8280920" cy="5184576"/>
          </a:xfrm>
        </p:spPr>
        <p:txBody>
          <a:bodyPr>
            <a:normAutofit fontScale="32500" lnSpcReduction="20000"/>
          </a:bodyPr>
          <a:lstStyle/>
          <a:p>
            <a:pPr algn="just">
              <a:lnSpc>
                <a:spcPct val="120000"/>
              </a:lnSpc>
            </a:pPr>
            <a:r>
              <a:rPr lang="it-IT" sz="5600" dirty="0">
                <a:solidFill>
                  <a:schemeClr val="tx1"/>
                </a:solidFill>
              </a:rPr>
              <a:t>Per potere svolgere il ruolo di consulente tecnico di ufficio è necessario essere iscritti all’Albo dei Consulenti Tecnici d’Ufficio del Tribunale, dove si esercita la propria attività professionale o si ha la residenza. </a:t>
            </a:r>
          </a:p>
          <a:p>
            <a:pPr algn="just">
              <a:lnSpc>
                <a:spcPct val="120000"/>
              </a:lnSpc>
            </a:pPr>
            <a:endParaRPr lang="it-IT" sz="5600" dirty="0">
              <a:solidFill>
                <a:schemeClr val="tx1"/>
              </a:solidFill>
            </a:endParaRPr>
          </a:p>
          <a:p>
            <a:pPr algn="just">
              <a:lnSpc>
                <a:spcPct val="120000"/>
              </a:lnSpc>
            </a:pPr>
            <a:r>
              <a:rPr lang="it-IT" sz="5600" dirty="0">
                <a:solidFill>
                  <a:schemeClr val="tx1"/>
                </a:solidFill>
              </a:rPr>
              <a:t>L’Albo è un registro  nel quale sono iscritti i nomi delle persone fornite di particolari competenze professionali e tecniche, alle quali il Giudice può affidare l'incarico di effettuare consulenze, stime e valutazioni utili ai fini del giudizio.</a:t>
            </a:r>
          </a:p>
          <a:p>
            <a:pPr algn="just">
              <a:lnSpc>
                <a:spcPct val="120000"/>
              </a:lnSpc>
            </a:pPr>
            <a:endParaRPr lang="it-IT" sz="5600" dirty="0">
              <a:solidFill>
                <a:schemeClr val="tx1"/>
              </a:solidFill>
            </a:endParaRPr>
          </a:p>
          <a:p>
            <a:pPr algn="just">
              <a:lnSpc>
                <a:spcPct val="120000"/>
              </a:lnSpc>
            </a:pPr>
            <a:r>
              <a:rPr lang="it-IT" sz="5600" dirty="0">
                <a:solidFill>
                  <a:schemeClr val="tx1"/>
                </a:solidFill>
              </a:rPr>
              <a:t>L’Albo è tenuto dal Presidente del Tribunale di Palermo, il quale presiede un Comitato, di cui all’art 14 del R.D. 18.12.1941 n. 1368, composto dal Procuratore della Repubblica e dal professionista, iscritto all’Albo professionale, designato dal consiglio dell’Ordine o dal collegio della categoria a cui appartiene il richiedente l’iscrizione nell’albo.</a:t>
            </a:r>
          </a:p>
          <a:p>
            <a:pPr algn="just">
              <a:lnSpc>
                <a:spcPct val="120000"/>
              </a:lnSpc>
            </a:pPr>
            <a:r>
              <a:rPr lang="it-IT" sz="5600" dirty="0">
                <a:solidFill>
                  <a:schemeClr val="tx1"/>
                </a:solidFill>
              </a:rPr>
              <a:t>Il Presidente del Tribunale esercita l'attività di vigilanza e può promuovere procedimenti disciplinari (avvertimento, sospensione dall'Albo per un tempo non superiore ad un anno e, nei casi più gravi, cancellazione dall'Albo) qualora il Consulente non abbia adempiuto agli obblighi derivanti dagli incarichi assunti o non abbia mantenuto una determinata condotta morale e professionale.</a:t>
            </a:r>
          </a:p>
          <a:p>
            <a:pPr algn="just">
              <a:lnSpc>
                <a:spcPct val="120000"/>
              </a:lnSpc>
            </a:pPr>
            <a:endParaRPr lang="it-IT" sz="3800" dirty="0">
              <a:solidFill>
                <a:schemeClr val="tx1"/>
              </a:solidFill>
            </a:endParaRPr>
          </a:p>
          <a:p>
            <a:endParaRPr lang="it-IT" sz="35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0" i="0" u="none" strike="noStrike" cap="none" normalizeH="0" baseline="0">
                <a:ln>
                  <a:noFill/>
                </a:ln>
                <a:solidFill>
                  <a:srgbClr val="FFFFFF"/>
                </a:solidFill>
                <a:effectLst/>
                <a:latin typeface="Perpetua" pitchFamily="18" charset="0"/>
                <a:ea typeface="Times New Roman" pitchFamily="18" charset="0"/>
                <a:cs typeface="Times New Roman" pitchFamily="18" charset="0"/>
              </a:rPr>
              <a:t>Università degli studi di Palermo</a:t>
            </a:r>
            <a:endParaRPr kumimoji="0" lang="it-IT" sz="6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600" b="1" i="0" u="none" strike="noStrike" cap="none" normalizeH="0" baseline="0">
                <a:ln>
                  <a:noFill/>
                </a:ln>
                <a:solidFill>
                  <a:srgbClr val="FFFFFF"/>
                </a:solidFill>
                <a:effectLst/>
                <a:latin typeface="Perpetua" pitchFamily="18" charset="0"/>
                <a:ea typeface="Times New Roman" pitchFamily="18" charset="0"/>
                <a:cs typeface="Times New Roman" pitchFamily="18" charset="0"/>
              </a:rPr>
              <a:t>Dipartimento Giurisprudenza</a:t>
            </a:r>
            <a:endParaRPr kumimoji="0" lang="it-IT" sz="1800" b="0" i="0" u="none" strike="noStrike" cap="none" normalizeH="0" baseline="0">
              <a:ln>
                <a:noFill/>
              </a:ln>
              <a:solidFill>
                <a:schemeClr val="tx1"/>
              </a:solidFill>
              <a:effectLst/>
              <a:latin typeface="Arial" pitchFamily="34" charset="0"/>
              <a:cs typeface="Arial" pitchFamily="34" charset="0"/>
            </a:endParaRPr>
          </a:p>
        </p:txBody>
      </p:sp>
      <p:sp>
        <p:nvSpPr>
          <p:cNvPr id="2" name="Titolo 1"/>
          <p:cNvSpPr>
            <a:spLocks noGrp="1"/>
          </p:cNvSpPr>
          <p:nvPr>
            <p:ph type="ctrTitle"/>
          </p:nvPr>
        </p:nvSpPr>
        <p:spPr>
          <a:xfrm>
            <a:off x="1187624" y="260648"/>
            <a:ext cx="7488832" cy="720080"/>
          </a:xfrm>
          <a:solidFill>
            <a:srgbClr val="0070C0"/>
          </a:solidFill>
          <a:ln>
            <a:solidFill>
              <a:schemeClr val="accent1">
                <a:lumMod val="75000"/>
              </a:schemeClr>
            </a:solidFill>
          </a:ln>
        </p:spPr>
        <p:txBody>
          <a:bodyPr>
            <a:normAutofit fontScale="90000"/>
          </a:bodyPr>
          <a:lstStyle/>
          <a:p>
            <a:br>
              <a:rPr lang="it-IT" sz="1300" b="1" cap="small" dirty="0"/>
            </a:br>
            <a:br>
              <a:rPr lang="it-IT" sz="1300" b="1" cap="small" dirty="0"/>
            </a:br>
            <a:br>
              <a:rPr lang="it-IT" sz="1100" b="1" cap="small" dirty="0">
                <a:latin typeface="Perpetua" pitchFamily="18" charset="0"/>
              </a:rPr>
            </a:br>
            <a:r>
              <a:rPr lang="it-IT" sz="1100" b="1" cap="small" dirty="0">
                <a:latin typeface="Perpetua" pitchFamily="18" charset="0"/>
              </a:rPr>
              <a:t>                      </a:t>
            </a:r>
            <a:r>
              <a:rPr lang="it-IT" sz="2200" b="1" cap="small"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t>ordine degli ingegneri della provincia di </a:t>
            </a:r>
            <a:r>
              <a:rPr lang="it-IT" sz="2200" b="1" cap="small"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t>palermo</a:t>
            </a:r>
            <a:br>
              <a:rPr lang="it-IT" sz="2200" b="1" cap="small"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br>
            <a:br>
              <a:rPr lang="it-IT" sz="2200" dirty="0"/>
            </a:br>
            <a:endParaRPr lang="it-IT" sz="2200" dirty="0"/>
          </a:p>
        </p:txBody>
      </p:sp>
      <p:sp>
        <p:nvSpPr>
          <p:cNvPr id="10" name="Rettangolo 9"/>
          <p:cNvSpPr/>
          <p:nvPr/>
        </p:nvSpPr>
        <p:spPr>
          <a:xfrm>
            <a:off x="3275856" y="6237312"/>
            <a:ext cx="3024336" cy="369332"/>
          </a:xfrm>
          <a:prstGeom prst="rect">
            <a:avLst/>
          </a:prstGeom>
        </p:spPr>
        <p:txBody>
          <a:bodyPr wrap="square">
            <a:spAutoFit/>
          </a:bodyPr>
          <a:lstStyle/>
          <a:p>
            <a:pPr algn="ctr"/>
            <a:r>
              <a:rPr lang="it-IT" dirty="0">
                <a:ln>
                  <a:solidFill>
                    <a:srgbClr val="0070C0"/>
                  </a:solidFill>
                </a:ln>
                <a:solidFill>
                  <a:srgbClr val="0070C0"/>
                </a:solidFill>
                <a:latin typeface="Perpetua" pitchFamily="18" charset="0"/>
              </a:rPr>
              <a:t>Organizzazione del Tribunale</a:t>
            </a:r>
            <a:endParaRPr lang="it-IT" dirty="0">
              <a:solidFill>
                <a:srgbClr val="0070C0"/>
              </a:solidFill>
            </a:endParaRPr>
          </a:p>
        </p:txBody>
      </p:sp>
      <p:pic>
        <p:nvPicPr>
          <p:cNvPr id="1026" name="Picture 2"/>
          <p:cNvPicPr>
            <a:picLocks noChangeAspect="1" noChangeArrowheads="1"/>
          </p:cNvPicPr>
          <p:nvPr/>
        </p:nvPicPr>
        <p:blipFill>
          <a:blip r:embed="rId2" cstate="print"/>
          <a:srcRect/>
          <a:stretch>
            <a:fillRect/>
          </a:stretch>
        </p:blipFill>
        <p:spPr bwMode="auto">
          <a:xfrm>
            <a:off x="323528" y="260648"/>
            <a:ext cx="864096" cy="720080"/>
          </a:xfrm>
          <a:prstGeom prst="rect">
            <a:avLst/>
          </a:prstGeom>
          <a:noFill/>
          <a:ln w="9525">
            <a:noFill/>
            <a:miter lim="800000"/>
            <a:headEnd/>
            <a:tailEnd/>
          </a:ln>
        </p:spPr>
      </p:pic>
      <p:cxnSp>
        <p:nvCxnSpPr>
          <p:cNvPr id="12" name="Connettore 1 11"/>
          <p:cNvCxnSpPr/>
          <p:nvPr/>
        </p:nvCxnSpPr>
        <p:spPr>
          <a:xfrm>
            <a:off x="323528" y="6165304"/>
            <a:ext cx="828092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14" name="Sottotitolo 13"/>
          <p:cNvSpPr>
            <a:spLocks noGrp="1"/>
          </p:cNvSpPr>
          <p:nvPr>
            <p:ph type="subTitle" idx="1"/>
          </p:nvPr>
        </p:nvSpPr>
        <p:spPr>
          <a:xfrm>
            <a:off x="539552" y="1340768"/>
            <a:ext cx="8064896" cy="2232248"/>
          </a:xfrm>
        </p:spPr>
        <p:txBody>
          <a:bodyPr>
            <a:normAutofit fontScale="85000" lnSpcReduction="20000"/>
          </a:bodyPr>
          <a:lstStyle/>
          <a:p>
            <a:pPr algn="just"/>
            <a:r>
              <a:rPr lang="it-IT" sz="2100" dirty="0">
                <a:solidFill>
                  <a:schemeClr val="tx1"/>
                </a:solidFill>
              </a:rPr>
              <a:t>Una volta accolta l’istanza da parte del Comitato, viene data apposita comunicazione al richiedente.</a:t>
            </a:r>
          </a:p>
          <a:p>
            <a:pPr algn="just"/>
            <a:r>
              <a:rPr lang="it-IT" sz="2100" dirty="0">
                <a:solidFill>
                  <a:schemeClr val="tx1"/>
                </a:solidFill>
              </a:rPr>
              <a:t>Qualora l’istanza non venisse accolta, il richiedente può presentare reclamo al Comitato entro 15 giorni dalla notifica del provvedimento.  </a:t>
            </a:r>
          </a:p>
          <a:p>
            <a:pPr algn="just"/>
            <a:endParaRPr lang="it-IT" sz="2100" dirty="0">
              <a:solidFill>
                <a:schemeClr val="tx1"/>
              </a:solidFill>
            </a:endParaRPr>
          </a:p>
          <a:p>
            <a:pPr algn="just"/>
            <a:r>
              <a:rPr lang="it-IT" sz="2100" dirty="0">
                <a:solidFill>
                  <a:schemeClr val="tx1"/>
                </a:solidFill>
              </a:rPr>
              <a:t>Per perfezionare l’iscrizione, occorre produrre un versamento per tassa di concessione governativa di importo pari a 168,00 euro sul c/</a:t>
            </a:r>
            <a:r>
              <a:rPr lang="it-IT" sz="2100" dirty="0" err="1">
                <a:solidFill>
                  <a:schemeClr val="tx1"/>
                </a:solidFill>
              </a:rPr>
              <a:t>c</a:t>
            </a:r>
            <a:r>
              <a:rPr lang="it-IT" sz="2100" dirty="0">
                <a:solidFill>
                  <a:schemeClr val="tx1"/>
                </a:solidFill>
              </a:rPr>
              <a:t> postale n. 8904 intestato a: “Agenzia delle Entrate Centro 	Operativo di Pescara Tasse e Concessioni Governative per la Sicilia ” (cod. tariffa 8617).</a:t>
            </a:r>
          </a:p>
          <a:p>
            <a:pPr algn="just"/>
            <a:endParaRPr lang="it-IT" sz="1800" dirty="0">
              <a:solidFill>
                <a:schemeClr val="tx1"/>
              </a:solidFill>
            </a:endParaRPr>
          </a:p>
          <a:p>
            <a:pPr algn="just"/>
            <a:endParaRPr lang="it-IT" sz="1800" dirty="0">
              <a:solidFill>
                <a:schemeClr val="tx1"/>
              </a:solidFill>
            </a:endParaRPr>
          </a:p>
          <a:p>
            <a:pPr algn="just"/>
            <a:endParaRPr lang="it-IT" sz="1800" dirty="0">
              <a:solidFill>
                <a:schemeClr val="tx1"/>
              </a:solidFill>
            </a:endParaRPr>
          </a:p>
          <a:p>
            <a:pPr algn="just"/>
            <a:endParaRPr lang="it-IT" sz="1800" dirty="0">
              <a:solidFill>
                <a:schemeClr val="tx1"/>
              </a:solidFill>
            </a:endParaRPr>
          </a:p>
        </p:txBody>
      </p:sp>
      <p:sp>
        <p:nvSpPr>
          <p:cNvPr id="8" name="Rettangolo 7"/>
          <p:cNvSpPr/>
          <p:nvPr/>
        </p:nvSpPr>
        <p:spPr>
          <a:xfrm>
            <a:off x="467544" y="3717032"/>
            <a:ext cx="8064896" cy="923330"/>
          </a:xfrm>
          <a:prstGeom prst="rect">
            <a:avLst/>
          </a:prstGeom>
        </p:spPr>
        <p:txBody>
          <a:bodyPr wrap="square">
            <a:spAutoFit/>
          </a:bodyPr>
          <a:lstStyle/>
          <a:p>
            <a:pPr algn="just"/>
            <a:r>
              <a:rPr lang="it-IT" dirty="0"/>
              <a:t>L’iscrizione all’albo decorre dalla data della riunione del Comitato, previo deposito dell’attestazione del versamento della tassa CCGG presso la segreteria di Presidenza,  entro trenta giorni dalla ricezione della comunicazione di accoglimento dell’istanza. </a:t>
            </a:r>
          </a:p>
        </p:txBody>
      </p:sp>
      <p:sp>
        <p:nvSpPr>
          <p:cNvPr id="3073" name="Rectangle 1"/>
          <p:cNvSpPr>
            <a:spLocks noChangeArrowheads="1"/>
          </p:cNvSpPr>
          <p:nvPr/>
        </p:nvSpPr>
        <p:spPr bwMode="auto">
          <a:xfrm>
            <a:off x="467544" y="4725144"/>
            <a:ext cx="7992888"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i="0" u="none" strike="noStrike" cap="none" normalizeH="0" baseline="0" dirty="0">
                <a:ln>
                  <a:noFill/>
                </a:ln>
                <a:effectLst/>
                <a:ea typeface="Times New Roman" pitchFamily="18" charset="0"/>
                <a:cs typeface="Arial" pitchFamily="34" charset="0"/>
              </a:rPr>
              <a:t>Una volta </a:t>
            </a:r>
            <a:r>
              <a:rPr lang="it-IT" dirty="0">
                <a:ea typeface="Times New Roman" pitchFamily="18" charset="0"/>
                <a:cs typeface="Arial" pitchFamily="34" charset="0"/>
              </a:rPr>
              <a:t>perfezionata l’iscrizione, </a:t>
            </a:r>
            <a:r>
              <a:rPr kumimoji="0" lang="it-IT" i="0" u="none" strike="noStrike" cap="none" normalizeH="0" baseline="0" dirty="0">
                <a:ln>
                  <a:noFill/>
                </a:ln>
                <a:effectLst/>
                <a:ea typeface="Times New Roman" pitchFamily="18" charset="0"/>
                <a:cs typeface="Arial" pitchFamily="34" charset="0"/>
              </a:rPr>
              <a:t>il Consulente Tecnico d’Ufficio è tenuto ad iscriversi al Registro Generale degli Indirizzi elettronici (</a:t>
            </a:r>
            <a:r>
              <a:rPr kumimoji="0" lang="it-IT" i="0" u="none" strike="noStrike" cap="none" normalizeH="0" baseline="0" dirty="0" err="1">
                <a:ln>
                  <a:noFill/>
                </a:ln>
                <a:effectLst/>
                <a:ea typeface="Times New Roman" pitchFamily="18" charset="0"/>
                <a:cs typeface="Arial" pitchFamily="34" charset="0"/>
              </a:rPr>
              <a:t>RegInde</a:t>
            </a:r>
            <a:r>
              <a:rPr kumimoji="0" lang="it-IT" i="0" u="none" strike="noStrike" cap="none" normalizeH="0" baseline="0" dirty="0">
                <a:ln>
                  <a:noFill/>
                </a:ln>
                <a:effectLst/>
                <a:ea typeface="Times New Roman" pitchFamily="18" charset="0"/>
                <a:cs typeface="Arial" pitchFamily="34" charset="0"/>
              </a:rPr>
              <a:t>) per poter consultare e depositare in via telematica atti, istanze e relazioni scritte relativi al processo in cui assumerà il ruolo di ausiliario del Giudice.</a:t>
            </a:r>
            <a:endParaRPr kumimoji="0" lang="it-IT" i="0" u="none" strike="noStrike" cap="none" normalizeH="0" baseline="0" dirty="0">
              <a:ln>
                <a:noFill/>
              </a:ln>
              <a:effectLst/>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0" i="0" u="none" strike="noStrike" cap="none" normalizeH="0" baseline="0">
                <a:ln>
                  <a:noFill/>
                </a:ln>
                <a:solidFill>
                  <a:srgbClr val="FFFFFF"/>
                </a:solidFill>
                <a:effectLst/>
                <a:latin typeface="Perpetua" pitchFamily="18" charset="0"/>
                <a:ea typeface="Times New Roman" pitchFamily="18" charset="0"/>
                <a:cs typeface="Times New Roman" pitchFamily="18" charset="0"/>
              </a:rPr>
              <a:t>Università degli studi di Palermo</a:t>
            </a:r>
            <a:endParaRPr kumimoji="0" lang="it-IT" sz="6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600" b="1" i="0" u="none" strike="noStrike" cap="none" normalizeH="0" baseline="0">
                <a:ln>
                  <a:noFill/>
                </a:ln>
                <a:solidFill>
                  <a:srgbClr val="FFFFFF"/>
                </a:solidFill>
                <a:effectLst/>
                <a:latin typeface="Perpetua" pitchFamily="18" charset="0"/>
                <a:ea typeface="Times New Roman" pitchFamily="18" charset="0"/>
                <a:cs typeface="Times New Roman" pitchFamily="18" charset="0"/>
              </a:rPr>
              <a:t>Dipartimento Giurisprudenza</a:t>
            </a:r>
            <a:endParaRPr kumimoji="0" lang="it-IT" sz="1800" b="0" i="0" u="none" strike="noStrike" cap="none" normalizeH="0" baseline="0">
              <a:ln>
                <a:noFill/>
              </a:ln>
              <a:solidFill>
                <a:schemeClr val="tx1"/>
              </a:solidFill>
              <a:effectLst/>
              <a:latin typeface="Arial" pitchFamily="34" charset="0"/>
              <a:cs typeface="Arial" pitchFamily="34" charset="0"/>
            </a:endParaRPr>
          </a:p>
        </p:txBody>
      </p:sp>
      <p:sp>
        <p:nvSpPr>
          <p:cNvPr id="2" name="Titolo 1"/>
          <p:cNvSpPr>
            <a:spLocks noGrp="1"/>
          </p:cNvSpPr>
          <p:nvPr>
            <p:ph type="ctrTitle"/>
          </p:nvPr>
        </p:nvSpPr>
        <p:spPr>
          <a:xfrm>
            <a:off x="1187624" y="260648"/>
            <a:ext cx="7488832" cy="720080"/>
          </a:xfrm>
          <a:solidFill>
            <a:srgbClr val="0070C0"/>
          </a:solidFill>
          <a:ln>
            <a:solidFill>
              <a:schemeClr val="accent1">
                <a:lumMod val="75000"/>
              </a:schemeClr>
            </a:solidFill>
          </a:ln>
        </p:spPr>
        <p:txBody>
          <a:bodyPr>
            <a:normAutofit fontScale="90000"/>
          </a:bodyPr>
          <a:lstStyle/>
          <a:p>
            <a:br>
              <a:rPr lang="it-IT" sz="1300" b="1" cap="small" dirty="0"/>
            </a:br>
            <a:br>
              <a:rPr lang="it-IT" sz="1300" b="1" cap="small" dirty="0"/>
            </a:br>
            <a:br>
              <a:rPr lang="it-IT" sz="1100" b="1" cap="small" dirty="0">
                <a:latin typeface="Perpetua" pitchFamily="18" charset="0"/>
              </a:rPr>
            </a:br>
            <a:r>
              <a:rPr lang="it-IT" sz="1100" b="1" cap="small" dirty="0">
                <a:latin typeface="Perpetua" pitchFamily="18" charset="0"/>
              </a:rPr>
              <a:t>                      </a:t>
            </a:r>
            <a:r>
              <a:rPr lang="it-IT" sz="2200" b="1" cap="small"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t>ordine degli ingegneri della provincia di </a:t>
            </a:r>
            <a:r>
              <a:rPr lang="it-IT" sz="2200" b="1" cap="small"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t>palermo</a:t>
            </a:r>
            <a:br>
              <a:rPr lang="it-IT" sz="2200" b="1" cap="small"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br>
            <a:br>
              <a:rPr lang="it-IT" sz="2200" dirty="0"/>
            </a:br>
            <a:endParaRPr lang="it-IT" sz="2200" dirty="0"/>
          </a:p>
        </p:txBody>
      </p:sp>
      <p:sp>
        <p:nvSpPr>
          <p:cNvPr id="10" name="Rettangolo 9"/>
          <p:cNvSpPr/>
          <p:nvPr/>
        </p:nvSpPr>
        <p:spPr>
          <a:xfrm>
            <a:off x="3275856" y="6237312"/>
            <a:ext cx="3024336" cy="369332"/>
          </a:xfrm>
          <a:prstGeom prst="rect">
            <a:avLst/>
          </a:prstGeom>
        </p:spPr>
        <p:txBody>
          <a:bodyPr wrap="square">
            <a:spAutoFit/>
          </a:bodyPr>
          <a:lstStyle/>
          <a:p>
            <a:pPr algn="ctr"/>
            <a:r>
              <a:rPr lang="it-IT" dirty="0">
                <a:ln>
                  <a:solidFill>
                    <a:srgbClr val="0070C0"/>
                  </a:solidFill>
                </a:ln>
                <a:solidFill>
                  <a:srgbClr val="0070C0"/>
                </a:solidFill>
                <a:latin typeface="Perpetua" pitchFamily="18" charset="0"/>
              </a:rPr>
              <a:t>Organizzazione del Tribunale</a:t>
            </a:r>
            <a:endParaRPr lang="it-IT" dirty="0">
              <a:solidFill>
                <a:srgbClr val="0070C0"/>
              </a:solidFill>
            </a:endParaRPr>
          </a:p>
        </p:txBody>
      </p:sp>
      <p:pic>
        <p:nvPicPr>
          <p:cNvPr id="1026" name="Picture 2"/>
          <p:cNvPicPr>
            <a:picLocks noChangeAspect="1" noChangeArrowheads="1"/>
          </p:cNvPicPr>
          <p:nvPr/>
        </p:nvPicPr>
        <p:blipFill>
          <a:blip r:embed="rId2" cstate="print"/>
          <a:srcRect/>
          <a:stretch>
            <a:fillRect/>
          </a:stretch>
        </p:blipFill>
        <p:spPr bwMode="auto">
          <a:xfrm>
            <a:off x="323528" y="260648"/>
            <a:ext cx="864096" cy="720080"/>
          </a:xfrm>
          <a:prstGeom prst="rect">
            <a:avLst/>
          </a:prstGeom>
          <a:noFill/>
          <a:ln w="9525">
            <a:noFill/>
            <a:miter lim="800000"/>
            <a:headEnd/>
            <a:tailEnd/>
          </a:ln>
        </p:spPr>
      </p:pic>
      <p:cxnSp>
        <p:nvCxnSpPr>
          <p:cNvPr id="12" name="Connettore 1 11"/>
          <p:cNvCxnSpPr/>
          <p:nvPr/>
        </p:nvCxnSpPr>
        <p:spPr>
          <a:xfrm flipV="1">
            <a:off x="323528" y="6237312"/>
            <a:ext cx="828092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9" name="Sottotitolo 13"/>
          <p:cNvSpPr>
            <a:spLocks noGrp="1"/>
          </p:cNvSpPr>
          <p:nvPr>
            <p:ph type="subTitle" idx="1"/>
          </p:nvPr>
        </p:nvSpPr>
        <p:spPr>
          <a:xfrm>
            <a:off x="755576" y="1268760"/>
            <a:ext cx="7920880" cy="360040"/>
          </a:xfrm>
        </p:spPr>
        <p:txBody>
          <a:bodyPr>
            <a:normAutofit lnSpcReduction="10000"/>
          </a:bodyPr>
          <a:lstStyle/>
          <a:p>
            <a:r>
              <a:rPr lang="it-IT" sz="1800" b="1" cap="small" dirty="0">
                <a:solidFill>
                  <a:schemeClr val="tx1"/>
                </a:solidFill>
              </a:rPr>
              <a:t>Composizione del tribunale</a:t>
            </a:r>
          </a:p>
        </p:txBody>
      </p:sp>
      <p:sp>
        <p:nvSpPr>
          <p:cNvPr id="11" name="Rettangolo 10"/>
          <p:cNvSpPr/>
          <p:nvPr/>
        </p:nvSpPr>
        <p:spPr>
          <a:xfrm>
            <a:off x="683568" y="1700809"/>
            <a:ext cx="7848872" cy="646331"/>
          </a:xfrm>
          <a:prstGeom prst="rect">
            <a:avLst/>
          </a:prstGeom>
        </p:spPr>
        <p:txBody>
          <a:bodyPr wrap="square">
            <a:spAutoFit/>
          </a:bodyPr>
          <a:lstStyle/>
          <a:p>
            <a:pPr algn="just"/>
            <a:r>
              <a:rPr lang="it-IT" dirty="0"/>
              <a:t>Il Tribunale Civile è suddiviso per competenze in Sezioni. </a:t>
            </a:r>
          </a:p>
          <a:p>
            <a:pPr algn="just"/>
            <a:r>
              <a:rPr lang="it-IT" dirty="0"/>
              <a:t>Le Sezioni che trattano le materie di interesse per gli ingegneri  sono:</a:t>
            </a:r>
          </a:p>
        </p:txBody>
      </p:sp>
      <p:sp>
        <p:nvSpPr>
          <p:cNvPr id="13" name="Rettangolo 12"/>
          <p:cNvSpPr/>
          <p:nvPr/>
        </p:nvSpPr>
        <p:spPr>
          <a:xfrm>
            <a:off x="2699792" y="2564904"/>
            <a:ext cx="5976664" cy="923330"/>
          </a:xfrm>
          <a:prstGeom prst="rect">
            <a:avLst/>
          </a:prstGeom>
        </p:spPr>
        <p:txBody>
          <a:bodyPr wrap="square">
            <a:spAutoFit/>
          </a:bodyPr>
          <a:lstStyle/>
          <a:p>
            <a:pPr>
              <a:tabLst>
                <a:tab pos="355600" algn="l"/>
              </a:tabLst>
            </a:pPr>
            <a:r>
              <a:rPr lang="it-IT" dirty="0"/>
              <a:t>PROCEDIMENTI CAUTELARI ANTE CAUSAM</a:t>
            </a:r>
            <a:br>
              <a:rPr lang="it-IT" dirty="0"/>
            </a:br>
            <a:r>
              <a:rPr lang="it-IT" dirty="0"/>
              <a:t>- 	Provvedimenti di urgenza ex art. 700 </a:t>
            </a:r>
            <a:r>
              <a:rPr lang="it-IT" dirty="0" err="1"/>
              <a:t>c.p.c.</a:t>
            </a:r>
            <a:br>
              <a:rPr lang="it-IT" dirty="0"/>
            </a:br>
            <a:r>
              <a:rPr lang="it-IT" dirty="0"/>
              <a:t>- 	Denuncia di nuova opera e danno temuto</a:t>
            </a:r>
          </a:p>
        </p:txBody>
      </p:sp>
      <p:sp>
        <p:nvSpPr>
          <p:cNvPr id="14" name="Rettangolo 13"/>
          <p:cNvSpPr/>
          <p:nvPr/>
        </p:nvSpPr>
        <p:spPr>
          <a:xfrm>
            <a:off x="1043608" y="2636912"/>
            <a:ext cx="1512168" cy="646331"/>
          </a:xfrm>
          <a:prstGeom prst="rect">
            <a:avLst/>
          </a:prstGeom>
        </p:spPr>
        <p:txBody>
          <a:bodyPr wrap="square">
            <a:spAutoFit/>
          </a:bodyPr>
          <a:lstStyle/>
          <a:p>
            <a:r>
              <a:rPr lang="it-IT" dirty="0"/>
              <a:t>II Sezione </a:t>
            </a:r>
            <a:br>
              <a:rPr lang="it-IT" dirty="0"/>
            </a:br>
            <a:endParaRPr lang="it-IT" dirty="0"/>
          </a:p>
        </p:txBody>
      </p:sp>
      <p:sp>
        <p:nvSpPr>
          <p:cNvPr id="16" name="Rettangolo 15"/>
          <p:cNvSpPr/>
          <p:nvPr/>
        </p:nvSpPr>
        <p:spPr>
          <a:xfrm>
            <a:off x="2699792" y="3501008"/>
            <a:ext cx="6300192" cy="1477328"/>
          </a:xfrm>
          <a:prstGeom prst="rect">
            <a:avLst/>
          </a:prstGeom>
        </p:spPr>
        <p:txBody>
          <a:bodyPr wrap="square">
            <a:spAutoFit/>
          </a:bodyPr>
          <a:lstStyle/>
          <a:p>
            <a:pPr marL="355600" indent="-355600"/>
            <a:r>
              <a:rPr lang="it-IT" dirty="0"/>
              <a:t>PROCEDIMENTI POSSESSORI</a:t>
            </a:r>
          </a:p>
          <a:p>
            <a:pPr marL="355600" indent="-355600">
              <a:buFontTx/>
              <a:buChar char="-"/>
            </a:pPr>
            <a:r>
              <a:rPr lang="it-IT" dirty="0"/>
              <a:t>Azione di reintegrazione nel possesso (artt. 703 c.p.c., 1168 - 1169 c.c.)</a:t>
            </a:r>
          </a:p>
          <a:p>
            <a:pPr marL="355600" indent="-355600">
              <a:buFontTx/>
              <a:buChar char="-"/>
            </a:pPr>
            <a:r>
              <a:rPr lang="it-IT" dirty="0"/>
              <a:t>Azione di manutenzione nel possesso (artt. 703 </a:t>
            </a:r>
            <a:r>
              <a:rPr lang="it-IT" dirty="0" err="1"/>
              <a:t>c.p.c.</a:t>
            </a:r>
            <a:r>
              <a:rPr lang="it-IT" dirty="0"/>
              <a:t> e 1170 c.c.)</a:t>
            </a:r>
          </a:p>
        </p:txBody>
      </p:sp>
      <p:sp>
        <p:nvSpPr>
          <p:cNvPr id="17" name="Rettangolo 16"/>
          <p:cNvSpPr/>
          <p:nvPr/>
        </p:nvSpPr>
        <p:spPr>
          <a:xfrm>
            <a:off x="2771800" y="5085184"/>
            <a:ext cx="5616624" cy="1200329"/>
          </a:xfrm>
          <a:prstGeom prst="rect">
            <a:avLst/>
          </a:prstGeom>
        </p:spPr>
        <p:txBody>
          <a:bodyPr wrap="square">
            <a:spAutoFit/>
          </a:bodyPr>
          <a:lstStyle/>
          <a:p>
            <a:pPr marL="355600" indent="-355600"/>
            <a:r>
              <a:rPr lang="it-IT" dirty="0"/>
              <a:t>DIRITTI REALI - POSSESSO </a:t>
            </a:r>
          </a:p>
          <a:p>
            <a:pPr marL="355600" indent="-355600">
              <a:buFontTx/>
              <a:buChar char="-"/>
            </a:pPr>
            <a:r>
              <a:rPr lang="it-IT" dirty="0"/>
              <a:t>Abitazione – Uso</a:t>
            </a:r>
          </a:p>
          <a:p>
            <a:pPr marL="355600" indent="-355600">
              <a:buFontTx/>
              <a:buChar char="-"/>
            </a:pPr>
            <a:r>
              <a:rPr lang="it-IT" dirty="0"/>
              <a:t>Comunione – Condominio (tabelle millesimali)</a:t>
            </a:r>
            <a:br>
              <a:rPr lang="it-IT" dirty="0"/>
            </a:b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0" i="0" u="none" strike="noStrike" cap="none" normalizeH="0" baseline="0">
                <a:ln>
                  <a:noFill/>
                </a:ln>
                <a:solidFill>
                  <a:srgbClr val="FFFFFF"/>
                </a:solidFill>
                <a:effectLst/>
                <a:latin typeface="Perpetua" pitchFamily="18" charset="0"/>
                <a:ea typeface="Times New Roman" pitchFamily="18" charset="0"/>
                <a:cs typeface="Times New Roman" pitchFamily="18" charset="0"/>
              </a:rPr>
              <a:t>Università degli studi di Palermo</a:t>
            </a:r>
            <a:endParaRPr kumimoji="0" lang="it-IT" sz="6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600" b="1" i="0" u="none" strike="noStrike" cap="none" normalizeH="0" baseline="0">
                <a:ln>
                  <a:noFill/>
                </a:ln>
                <a:solidFill>
                  <a:srgbClr val="FFFFFF"/>
                </a:solidFill>
                <a:effectLst/>
                <a:latin typeface="Perpetua" pitchFamily="18" charset="0"/>
                <a:ea typeface="Times New Roman" pitchFamily="18" charset="0"/>
                <a:cs typeface="Times New Roman" pitchFamily="18" charset="0"/>
              </a:rPr>
              <a:t>Dipartimento Giurisprudenza</a:t>
            </a:r>
            <a:endParaRPr kumimoji="0" lang="it-IT" sz="1800" b="0" i="0" u="none" strike="noStrike" cap="none" normalizeH="0" baseline="0">
              <a:ln>
                <a:noFill/>
              </a:ln>
              <a:solidFill>
                <a:schemeClr val="tx1"/>
              </a:solidFill>
              <a:effectLst/>
              <a:latin typeface="Arial" pitchFamily="34" charset="0"/>
              <a:cs typeface="Arial" pitchFamily="34" charset="0"/>
            </a:endParaRPr>
          </a:p>
        </p:txBody>
      </p:sp>
      <p:sp>
        <p:nvSpPr>
          <p:cNvPr id="2" name="Titolo 1"/>
          <p:cNvSpPr>
            <a:spLocks noGrp="1"/>
          </p:cNvSpPr>
          <p:nvPr>
            <p:ph type="ctrTitle"/>
          </p:nvPr>
        </p:nvSpPr>
        <p:spPr>
          <a:xfrm>
            <a:off x="1187624" y="260648"/>
            <a:ext cx="7488832" cy="720080"/>
          </a:xfrm>
          <a:solidFill>
            <a:srgbClr val="0070C0"/>
          </a:solidFill>
          <a:ln>
            <a:solidFill>
              <a:schemeClr val="accent1">
                <a:lumMod val="75000"/>
              </a:schemeClr>
            </a:solidFill>
          </a:ln>
        </p:spPr>
        <p:txBody>
          <a:bodyPr>
            <a:normAutofit fontScale="90000"/>
          </a:bodyPr>
          <a:lstStyle/>
          <a:p>
            <a:br>
              <a:rPr lang="it-IT" sz="1300" b="1" cap="small" dirty="0"/>
            </a:br>
            <a:br>
              <a:rPr lang="it-IT" sz="1300" b="1" cap="small" dirty="0"/>
            </a:br>
            <a:br>
              <a:rPr lang="it-IT" sz="1100" b="1" cap="small" dirty="0">
                <a:latin typeface="Perpetua" pitchFamily="18" charset="0"/>
              </a:rPr>
            </a:br>
            <a:r>
              <a:rPr lang="it-IT" sz="1100" b="1" cap="small" dirty="0">
                <a:latin typeface="Perpetua" pitchFamily="18" charset="0"/>
              </a:rPr>
              <a:t>                      </a:t>
            </a:r>
            <a:r>
              <a:rPr lang="it-IT" sz="2200" b="1" cap="small"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t>ordine degli ingegneri della provincia di </a:t>
            </a:r>
            <a:r>
              <a:rPr lang="it-IT" sz="2200" b="1" cap="small"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t>palermo</a:t>
            </a:r>
            <a:br>
              <a:rPr lang="it-IT" sz="2200" b="1" cap="small"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br>
            <a:br>
              <a:rPr lang="it-IT" sz="2200" dirty="0"/>
            </a:br>
            <a:endParaRPr lang="it-IT" sz="2200" dirty="0"/>
          </a:p>
        </p:txBody>
      </p:sp>
      <p:sp>
        <p:nvSpPr>
          <p:cNvPr id="10" name="Rettangolo 9"/>
          <p:cNvSpPr/>
          <p:nvPr/>
        </p:nvSpPr>
        <p:spPr>
          <a:xfrm>
            <a:off x="3275856" y="6237312"/>
            <a:ext cx="3024336" cy="369332"/>
          </a:xfrm>
          <a:prstGeom prst="rect">
            <a:avLst/>
          </a:prstGeom>
        </p:spPr>
        <p:txBody>
          <a:bodyPr wrap="square">
            <a:spAutoFit/>
          </a:bodyPr>
          <a:lstStyle/>
          <a:p>
            <a:pPr algn="ctr"/>
            <a:r>
              <a:rPr lang="it-IT" dirty="0">
                <a:ln>
                  <a:solidFill>
                    <a:srgbClr val="0070C0"/>
                  </a:solidFill>
                </a:ln>
                <a:solidFill>
                  <a:srgbClr val="0070C0"/>
                </a:solidFill>
                <a:latin typeface="Perpetua" pitchFamily="18" charset="0"/>
              </a:rPr>
              <a:t>Organizzazione del Tribunale</a:t>
            </a:r>
            <a:endParaRPr lang="it-IT" dirty="0">
              <a:solidFill>
                <a:srgbClr val="0070C0"/>
              </a:solidFill>
            </a:endParaRPr>
          </a:p>
        </p:txBody>
      </p:sp>
      <p:pic>
        <p:nvPicPr>
          <p:cNvPr id="1026" name="Picture 2"/>
          <p:cNvPicPr>
            <a:picLocks noChangeAspect="1" noChangeArrowheads="1"/>
          </p:cNvPicPr>
          <p:nvPr/>
        </p:nvPicPr>
        <p:blipFill>
          <a:blip r:embed="rId2" cstate="print"/>
          <a:srcRect/>
          <a:stretch>
            <a:fillRect/>
          </a:stretch>
        </p:blipFill>
        <p:spPr bwMode="auto">
          <a:xfrm>
            <a:off x="323528" y="260648"/>
            <a:ext cx="864096" cy="720080"/>
          </a:xfrm>
          <a:prstGeom prst="rect">
            <a:avLst/>
          </a:prstGeom>
          <a:noFill/>
          <a:ln w="9525">
            <a:noFill/>
            <a:miter lim="800000"/>
            <a:headEnd/>
            <a:tailEnd/>
          </a:ln>
        </p:spPr>
      </p:pic>
      <p:cxnSp>
        <p:nvCxnSpPr>
          <p:cNvPr id="12" name="Connettore 1 11"/>
          <p:cNvCxnSpPr/>
          <p:nvPr/>
        </p:nvCxnSpPr>
        <p:spPr>
          <a:xfrm>
            <a:off x="323528" y="6165304"/>
            <a:ext cx="828092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9" name="Rettangolo 8"/>
          <p:cNvSpPr/>
          <p:nvPr/>
        </p:nvSpPr>
        <p:spPr>
          <a:xfrm>
            <a:off x="2555776" y="2348880"/>
            <a:ext cx="6048672" cy="2308324"/>
          </a:xfrm>
          <a:prstGeom prst="rect">
            <a:avLst/>
          </a:prstGeom>
        </p:spPr>
        <p:txBody>
          <a:bodyPr wrap="square">
            <a:spAutoFit/>
          </a:bodyPr>
          <a:lstStyle/>
          <a:p>
            <a:pPr marL="355600" indent="-355600" algn="just">
              <a:buFontTx/>
              <a:buChar char="-"/>
            </a:pPr>
            <a:r>
              <a:rPr lang="it-IT" dirty="0"/>
              <a:t>Possesso: diritti ed obblighi del possessore non riconducibili alle azioni di reintegrazione e manutenzione</a:t>
            </a:r>
          </a:p>
          <a:p>
            <a:pPr marL="355600" indent="-355600">
              <a:buFontTx/>
              <a:buChar char="-"/>
            </a:pPr>
            <a:r>
              <a:rPr lang="it-IT" dirty="0"/>
              <a:t>Proprietà </a:t>
            </a:r>
          </a:p>
          <a:p>
            <a:pPr marL="355600" indent="-355600">
              <a:buFontTx/>
              <a:buChar char="-"/>
            </a:pPr>
            <a:r>
              <a:rPr lang="it-IT" dirty="0"/>
              <a:t>Servitù</a:t>
            </a:r>
          </a:p>
          <a:p>
            <a:pPr marL="355600" indent="-355600">
              <a:buFontTx/>
              <a:buChar char="-"/>
            </a:pPr>
            <a:r>
              <a:rPr lang="it-IT" dirty="0"/>
              <a:t>Usucapione</a:t>
            </a:r>
          </a:p>
          <a:p>
            <a:pPr marL="355600" indent="-355600">
              <a:buFontTx/>
              <a:buChar char="-"/>
            </a:pPr>
            <a:r>
              <a:rPr lang="it-IT" dirty="0"/>
              <a:t>Usufrutto</a:t>
            </a:r>
          </a:p>
          <a:p>
            <a:pPr marL="355600" indent="-355600">
              <a:buFontTx/>
              <a:buChar char="-"/>
            </a:pPr>
            <a:r>
              <a:rPr lang="it-IT" dirty="0"/>
              <a:t> Locazioni:  individuazione valore locativo e risarcimento danni</a:t>
            </a:r>
          </a:p>
        </p:txBody>
      </p:sp>
      <p:sp>
        <p:nvSpPr>
          <p:cNvPr id="14" name="Rettangolo 13"/>
          <p:cNvSpPr/>
          <p:nvPr/>
        </p:nvSpPr>
        <p:spPr>
          <a:xfrm>
            <a:off x="2555776" y="4797152"/>
            <a:ext cx="5616624" cy="1200329"/>
          </a:xfrm>
          <a:prstGeom prst="rect">
            <a:avLst/>
          </a:prstGeom>
        </p:spPr>
        <p:txBody>
          <a:bodyPr wrap="square">
            <a:spAutoFit/>
          </a:bodyPr>
          <a:lstStyle/>
          <a:p>
            <a:pPr marL="177800" indent="-177800"/>
            <a:r>
              <a:rPr lang="it-IT" dirty="0"/>
              <a:t>SUCCESSIONI</a:t>
            </a:r>
          </a:p>
          <a:p>
            <a:pPr marL="355600" indent="-355600" algn="just">
              <a:buFontTx/>
              <a:buChar char="-"/>
            </a:pPr>
            <a:r>
              <a:rPr lang="it-IT" dirty="0"/>
              <a:t>Cause di impugnazione delle disposizioni testamentarie e riduzione per lesione della legittima</a:t>
            </a:r>
          </a:p>
          <a:p>
            <a:pPr marL="355600" indent="-355600">
              <a:buFontTx/>
              <a:buChar char="-"/>
            </a:pPr>
            <a:r>
              <a:rPr lang="it-IT" dirty="0"/>
              <a:t>Donazioni</a:t>
            </a:r>
            <a:endParaRPr lang="it-IT" sz="1600" dirty="0"/>
          </a:p>
        </p:txBody>
      </p:sp>
      <p:sp>
        <p:nvSpPr>
          <p:cNvPr id="17" name="Rettangolo 16"/>
          <p:cNvSpPr/>
          <p:nvPr/>
        </p:nvSpPr>
        <p:spPr>
          <a:xfrm>
            <a:off x="2555776" y="1196752"/>
            <a:ext cx="5616624" cy="1200329"/>
          </a:xfrm>
          <a:prstGeom prst="rect">
            <a:avLst/>
          </a:prstGeom>
        </p:spPr>
        <p:txBody>
          <a:bodyPr wrap="square">
            <a:spAutoFit/>
          </a:bodyPr>
          <a:lstStyle/>
          <a:p>
            <a:pPr marL="355600" indent="-355600">
              <a:buFontTx/>
              <a:buChar char="-"/>
            </a:pPr>
            <a:r>
              <a:rPr lang="it-IT" dirty="0"/>
              <a:t>Divisione: successioni ereditarie e scioglimento di comunione</a:t>
            </a:r>
          </a:p>
          <a:p>
            <a:pPr marL="355600" indent="-355600">
              <a:buFontTx/>
              <a:buChar char="-"/>
            </a:pPr>
            <a:r>
              <a:rPr lang="it-IT" dirty="0"/>
              <a:t>Vendita di beni immobili</a:t>
            </a:r>
          </a:p>
          <a:p>
            <a:pPr marL="355600" indent="-355600">
              <a:buFontTx/>
              <a:buChar char="-"/>
            </a:pPr>
            <a:r>
              <a:rPr lang="it-IT" dirty="0"/>
              <a:t>Enfiteusi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0" i="0" u="none" strike="noStrike" cap="none" normalizeH="0" baseline="0">
                <a:ln>
                  <a:noFill/>
                </a:ln>
                <a:solidFill>
                  <a:srgbClr val="FFFFFF"/>
                </a:solidFill>
                <a:effectLst/>
                <a:latin typeface="Perpetua" pitchFamily="18" charset="0"/>
                <a:ea typeface="Times New Roman" pitchFamily="18" charset="0"/>
                <a:cs typeface="Times New Roman" pitchFamily="18" charset="0"/>
              </a:rPr>
              <a:t>Università degli studi di Palermo</a:t>
            </a:r>
            <a:endParaRPr kumimoji="0" lang="it-IT" sz="6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600" b="1" i="0" u="none" strike="noStrike" cap="none" normalizeH="0" baseline="0">
                <a:ln>
                  <a:noFill/>
                </a:ln>
                <a:solidFill>
                  <a:srgbClr val="FFFFFF"/>
                </a:solidFill>
                <a:effectLst/>
                <a:latin typeface="Perpetua" pitchFamily="18" charset="0"/>
                <a:ea typeface="Times New Roman" pitchFamily="18" charset="0"/>
                <a:cs typeface="Times New Roman" pitchFamily="18" charset="0"/>
              </a:rPr>
              <a:t>Dipartimento Giurisprudenza</a:t>
            </a:r>
            <a:endParaRPr kumimoji="0" lang="it-IT" sz="1800" b="0" i="0" u="none" strike="noStrike" cap="none" normalizeH="0" baseline="0">
              <a:ln>
                <a:noFill/>
              </a:ln>
              <a:solidFill>
                <a:schemeClr val="tx1"/>
              </a:solidFill>
              <a:effectLst/>
              <a:latin typeface="Arial" pitchFamily="34" charset="0"/>
              <a:cs typeface="Arial" pitchFamily="34" charset="0"/>
            </a:endParaRPr>
          </a:p>
        </p:txBody>
      </p:sp>
      <p:sp>
        <p:nvSpPr>
          <p:cNvPr id="2" name="Titolo 1"/>
          <p:cNvSpPr>
            <a:spLocks noGrp="1"/>
          </p:cNvSpPr>
          <p:nvPr>
            <p:ph type="ctrTitle"/>
          </p:nvPr>
        </p:nvSpPr>
        <p:spPr>
          <a:xfrm>
            <a:off x="1187624" y="260648"/>
            <a:ext cx="7488832" cy="720080"/>
          </a:xfrm>
          <a:solidFill>
            <a:srgbClr val="0070C0"/>
          </a:solidFill>
          <a:ln>
            <a:solidFill>
              <a:schemeClr val="accent1">
                <a:lumMod val="75000"/>
              </a:schemeClr>
            </a:solidFill>
          </a:ln>
        </p:spPr>
        <p:txBody>
          <a:bodyPr>
            <a:normAutofit fontScale="90000"/>
          </a:bodyPr>
          <a:lstStyle/>
          <a:p>
            <a:br>
              <a:rPr lang="it-IT" sz="1300" b="1" cap="small" dirty="0"/>
            </a:br>
            <a:br>
              <a:rPr lang="it-IT" sz="1300" b="1" cap="small" dirty="0"/>
            </a:br>
            <a:br>
              <a:rPr lang="it-IT" sz="1100" b="1" cap="small" dirty="0">
                <a:latin typeface="Perpetua" pitchFamily="18" charset="0"/>
              </a:rPr>
            </a:br>
            <a:r>
              <a:rPr lang="it-IT" sz="1100" b="1" cap="small" dirty="0">
                <a:latin typeface="Perpetua" pitchFamily="18" charset="0"/>
              </a:rPr>
              <a:t>                      </a:t>
            </a:r>
            <a:r>
              <a:rPr lang="it-IT" sz="2200" b="1" cap="small"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t>ordine degli ingegneri della provincia di </a:t>
            </a:r>
            <a:r>
              <a:rPr lang="it-IT" sz="2200" b="1" cap="small"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t>palermo</a:t>
            </a:r>
            <a:br>
              <a:rPr lang="it-IT" sz="2200" b="1" cap="small"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br>
            <a:br>
              <a:rPr lang="it-IT" sz="2200" dirty="0"/>
            </a:br>
            <a:endParaRPr lang="it-IT" sz="2200" dirty="0"/>
          </a:p>
        </p:txBody>
      </p:sp>
      <p:sp>
        <p:nvSpPr>
          <p:cNvPr id="10" name="Rettangolo 9"/>
          <p:cNvSpPr/>
          <p:nvPr/>
        </p:nvSpPr>
        <p:spPr>
          <a:xfrm>
            <a:off x="3275856" y="6237312"/>
            <a:ext cx="3024336" cy="369332"/>
          </a:xfrm>
          <a:prstGeom prst="rect">
            <a:avLst/>
          </a:prstGeom>
        </p:spPr>
        <p:txBody>
          <a:bodyPr wrap="square">
            <a:spAutoFit/>
          </a:bodyPr>
          <a:lstStyle/>
          <a:p>
            <a:pPr algn="ctr"/>
            <a:r>
              <a:rPr lang="it-IT" dirty="0">
                <a:ln>
                  <a:solidFill>
                    <a:srgbClr val="0070C0"/>
                  </a:solidFill>
                </a:ln>
                <a:solidFill>
                  <a:srgbClr val="0070C0"/>
                </a:solidFill>
                <a:latin typeface="Perpetua" pitchFamily="18" charset="0"/>
              </a:rPr>
              <a:t>Organizzazione del Tribunale</a:t>
            </a:r>
            <a:endParaRPr lang="it-IT" dirty="0">
              <a:solidFill>
                <a:srgbClr val="0070C0"/>
              </a:solidFill>
            </a:endParaRPr>
          </a:p>
        </p:txBody>
      </p:sp>
      <p:pic>
        <p:nvPicPr>
          <p:cNvPr id="1026" name="Picture 2"/>
          <p:cNvPicPr>
            <a:picLocks noChangeAspect="1" noChangeArrowheads="1"/>
          </p:cNvPicPr>
          <p:nvPr/>
        </p:nvPicPr>
        <p:blipFill>
          <a:blip r:embed="rId2" cstate="print"/>
          <a:srcRect/>
          <a:stretch>
            <a:fillRect/>
          </a:stretch>
        </p:blipFill>
        <p:spPr bwMode="auto">
          <a:xfrm>
            <a:off x="323528" y="260648"/>
            <a:ext cx="864096" cy="720080"/>
          </a:xfrm>
          <a:prstGeom prst="rect">
            <a:avLst/>
          </a:prstGeom>
          <a:noFill/>
          <a:ln w="9525">
            <a:noFill/>
            <a:miter lim="800000"/>
            <a:headEnd/>
            <a:tailEnd/>
          </a:ln>
        </p:spPr>
      </p:pic>
      <p:cxnSp>
        <p:nvCxnSpPr>
          <p:cNvPr id="12" name="Connettore 1 11"/>
          <p:cNvCxnSpPr/>
          <p:nvPr/>
        </p:nvCxnSpPr>
        <p:spPr>
          <a:xfrm>
            <a:off x="323528" y="6165304"/>
            <a:ext cx="828092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ttangolo 10"/>
          <p:cNvSpPr/>
          <p:nvPr/>
        </p:nvSpPr>
        <p:spPr>
          <a:xfrm>
            <a:off x="971600" y="1844824"/>
            <a:ext cx="1133872" cy="369332"/>
          </a:xfrm>
          <a:prstGeom prst="rect">
            <a:avLst/>
          </a:prstGeom>
        </p:spPr>
        <p:txBody>
          <a:bodyPr wrap="square">
            <a:spAutoFit/>
          </a:bodyPr>
          <a:lstStyle/>
          <a:p>
            <a:r>
              <a:rPr lang="it-IT" dirty="0"/>
              <a:t>III Sezione</a:t>
            </a:r>
          </a:p>
        </p:txBody>
      </p:sp>
      <p:sp>
        <p:nvSpPr>
          <p:cNvPr id="13" name="Rettangolo 12"/>
          <p:cNvSpPr/>
          <p:nvPr/>
        </p:nvSpPr>
        <p:spPr>
          <a:xfrm>
            <a:off x="2411760" y="1700808"/>
            <a:ext cx="6048672" cy="3693319"/>
          </a:xfrm>
          <a:prstGeom prst="rect">
            <a:avLst/>
          </a:prstGeom>
        </p:spPr>
        <p:txBody>
          <a:bodyPr wrap="square">
            <a:spAutoFit/>
          </a:bodyPr>
          <a:lstStyle/>
          <a:p>
            <a:pPr algn="just">
              <a:tabLst>
                <a:tab pos="355600" algn="l"/>
              </a:tabLst>
            </a:pPr>
            <a:r>
              <a:rPr lang="it-IT" dirty="0"/>
              <a:t>CONTRATTI E OBBLIGAZIONI VARIE (escluso prestazione d’opera intellettuale e responsabilità professionale):</a:t>
            </a:r>
            <a:br>
              <a:rPr lang="it-IT" dirty="0"/>
            </a:br>
            <a:r>
              <a:rPr lang="it-IT" dirty="0"/>
              <a:t>- 	Appalti privati e parcelle nell’ambito di appalti privati</a:t>
            </a:r>
            <a:br>
              <a:rPr lang="it-IT" dirty="0"/>
            </a:br>
            <a:r>
              <a:rPr lang="it-IT" dirty="0"/>
              <a:t>- 	Arbitraggio - Perizia contrattuale</a:t>
            </a:r>
            <a:br>
              <a:rPr lang="it-IT" dirty="0"/>
            </a:br>
            <a:r>
              <a:rPr lang="it-IT" dirty="0"/>
              <a:t>-	Locazione di beni mobili</a:t>
            </a:r>
          </a:p>
          <a:p>
            <a:endParaRPr lang="it-IT" dirty="0"/>
          </a:p>
          <a:p>
            <a:pPr marL="273050" indent="-273050"/>
            <a:r>
              <a:rPr lang="it-IT" dirty="0"/>
              <a:t>DIRITTO INDUSTRIALE</a:t>
            </a:r>
          </a:p>
          <a:p>
            <a:pPr marL="355600" indent="-355600"/>
            <a:r>
              <a:rPr lang="it-IT" dirty="0"/>
              <a:t>- 	Brevetto (invenzione e modello) – Marchio </a:t>
            </a:r>
          </a:p>
          <a:p>
            <a:endParaRPr lang="it-IT" dirty="0"/>
          </a:p>
          <a:p>
            <a:r>
              <a:rPr lang="it-IT" dirty="0"/>
              <a:t>RESPONSABILITA’ EXTRACONTRATTUALE</a:t>
            </a:r>
          </a:p>
          <a:p>
            <a:pPr marL="355600" indent="-355600">
              <a:buFontTx/>
              <a:buChar char="-"/>
            </a:pPr>
            <a:r>
              <a:rPr lang="it-IT" dirty="0"/>
              <a:t>Incidenti stradali e sinistri in genere</a:t>
            </a:r>
          </a:p>
          <a:p>
            <a:pPr marL="355600" indent="-355600" algn="just">
              <a:buFontTx/>
              <a:buChar char="-"/>
            </a:pPr>
            <a:r>
              <a:rPr lang="it-IT" dirty="0"/>
              <a:t>Responsabilità per l’esercizio di attività pericolose (art. 2050 c.c.)</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0" i="0" u="none" strike="noStrike" cap="none" normalizeH="0" baseline="0">
                <a:ln>
                  <a:noFill/>
                </a:ln>
                <a:solidFill>
                  <a:srgbClr val="FFFFFF"/>
                </a:solidFill>
                <a:effectLst/>
                <a:latin typeface="Perpetua" pitchFamily="18" charset="0"/>
                <a:ea typeface="Times New Roman" pitchFamily="18" charset="0"/>
                <a:cs typeface="Times New Roman" pitchFamily="18" charset="0"/>
              </a:rPr>
              <a:t>Università degli studi di Palermo</a:t>
            </a:r>
            <a:endParaRPr kumimoji="0" lang="it-IT" sz="6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600" b="1" i="0" u="none" strike="noStrike" cap="none" normalizeH="0" baseline="0">
                <a:ln>
                  <a:noFill/>
                </a:ln>
                <a:solidFill>
                  <a:srgbClr val="FFFFFF"/>
                </a:solidFill>
                <a:effectLst/>
                <a:latin typeface="Perpetua" pitchFamily="18" charset="0"/>
                <a:ea typeface="Times New Roman" pitchFamily="18" charset="0"/>
                <a:cs typeface="Times New Roman" pitchFamily="18" charset="0"/>
              </a:rPr>
              <a:t>Dipartimento Giurisprudenza</a:t>
            </a:r>
            <a:endParaRPr kumimoji="0" lang="it-IT" sz="1800" b="0" i="0" u="none" strike="noStrike" cap="none" normalizeH="0" baseline="0">
              <a:ln>
                <a:noFill/>
              </a:ln>
              <a:solidFill>
                <a:schemeClr val="tx1"/>
              </a:solidFill>
              <a:effectLst/>
              <a:latin typeface="Arial" pitchFamily="34" charset="0"/>
              <a:cs typeface="Arial" pitchFamily="34" charset="0"/>
            </a:endParaRPr>
          </a:p>
        </p:txBody>
      </p:sp>
      <p:sp>
        <p:nvSpPr>
          <p:cNvPr id="2" name="Titolo 1"/>
          <p:cNvSpPr>
            <a:spLocks noGrp="1"/>
          </p:cNvSpPr>
          <p:nvPr>
            <p:ph type="ctrTitle"/>
          </p:nvPr>
        </p:nvSpPr>
        <p:spPr>
          <a:xfrm>
            <a:off x="1187624" y="260648"/>
            <a:ext cx="7488832" cy="720080"/>
          </a:xfrm>
          <a:solidFill>
            <a:srgbClr val="0070C0"/>
          </a:solidFill>
          <a:ln>
            <a:solidFill>
              <a:schemeClr val="accent1">
                <a:lumMod val="75000"/>
              </a:schemeClr>
            </a:solidFill>
          </a:ln>
        </p:spPr>
        <p:txBody>
          <a:bodyPr>
            <a:normAutofit fontScale="90000"/>
          </a:bodyPr>
          <a:lstStyle/>
          <a:p>
            <a:br>
              <a:rPr lang="it-IT" sz="1300" b="1" cap="small" dirty="0"/>
            </a:br>
            <a:br>
              <a:rPr lang="it-IT" sz="1300" b="1" cap="small" dirty="0"/>
            </a:br>
            <a:br>
              <a:rPr lang="it-IT" sz="1100" b="1" cap="small" dirty="0">
                <a:latin typeface="Perpetua" pitchFamily="18" charset="0"/>
              </a:rPr>
            </a:br>
            <a:r>
              <a:rPr lang="it-IT" sz="1100" b="1" cap="small" dirty="0">
                <a:latin typeface="Perpetua" pitchFamily="18" charset="0"/>
              </a:rPr>
              <a:t>                      </a:t>
            </a:r>
            <a:r>
              <a:rPr lang="it-IT" sz="2200" b="1" cap="small"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t>ordine degli ingegneri della provincia di </a:t>
            </a:r>
            <a:r>
              <a:rPr lang="it-IT" sz="2200" b="1" cap="small"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t>palermo</a:t>
            </a:r>
            <a:br>
              <a:rPr lang="it-IT" sz="2200" b="1" cap="small"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Perpetua" pitchFamily="18" charset="0"/>
              </a:rPr>
            </a:br>
            <a:br>
              <a:rPr lang="it-IT" sz="2200" dirty="0"/>
            </a:br>
            <a:endParaRPr lang="it-IT" sz="2200" dirty="0"/>
          </a:p>
        </p:txBody>
      </p:sp>
      <p:sp>
        <p:nvSpPr>
          <p:cNvPr id="10" name="Rettangolo 9"/>
          <p:cNvSpPr/>
          <p:nvPr/>
        </p:nvSpPr>
        <p:spPr>
          <a:xfrm>
            <a:off x="3275856" y="6237312"/>
            <a:ext cx="3024336" cy="369332"/>
          </a:xfrm>
          <a:prstGeom prst="rect">
            <a:avLst/>
          </a:prstGeom>
        </p:spPr>
        <p:txBody>
          <a:bodyPr wrap="square">
            <a:spAutoFit/>
          </a:bodyPr>
          <a:lstStyle/>
          <a:p>
            <a:pPr algn="ctr"/>
            <a:r>
              <a:rPr lang="it-IT" dirty="0">
                <a:ln>
                  <a:solidFill>
                    <a:srgbClr val="0070C0"/>
                  </a:solidFill>
                </a:ln>
                <a:solidFill>
                  <a:srgbClr val="0070C0"/>
                </a:solidFill>
                <a:latin typeface="Perpetua" pitchFamily="18" charset="0"/>
              </a:rPr>
              <a:t>Organizzazione del Tribunale</a:t>
            </a:r>
            <a:endParaRPr lang="it-IT" dirty="0">
              <a:solidFill>
                <a:srgbClr val="0070C0"/>
              </a:solidFill>
            </a:endParaRPr>
          </a:p>
        </p:txBody>
      </p:sp>
      <p:pic>
        <p:nvPicPr>
          <p:cNvPr id="1026" name="Picture 2"/>
          <p:cNvPicPr>
            <a:picLocks noChangeAspect="1" noChangeArrowheads="1"/>
          </p:cNvPicPr>
          <p:nvPr/>
        </p:nvPicPr>
        <p:blipFill>
          <a:blip r:embed="rId2" cstate="print"/>
          <a:srcRect/>
          <a:stretch>
            <a:fillRect/>
          </a:stretch>
        </p:blipFill>
        <p:spPr bwMode="auto">
          <a:xfrm>
            <a:off x="323528" y="260648"/>
            <a:ext cx="864096" cy="720080"/>
          </a:xfrm>
          <a:prstGeom prst="rect">
            <a:avLst/>
          </a:prstGeom>
          <a:noFill/>
          <a:ln w="9525">
            <a:noFill/>
            <a:miter lim="800000"/>
            <a:headEnd/>
            <a:tailEnd/>
          </a:ln>
        </p:spPr>
      </p:pic>
      <p:cxnSp>
        <p:nvCxnSpPr>
          <p:cNvPr id="12" name="Connettore 1 11"/>
          <p:cNvCxnSpPr/>
          <p:nvPr/>
        </p:nvCxnSpPr>
        <p:spPr>
          <a:xfrm flipV="1">
            <a:off x="323528" y="6237312"/>
            <a:ext cx="828092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7" name="Rettangolo 6"/>
          <p:cNvSpPr/>
          <p:nvPr/>
        </p:nvSpPr>
        <p:spPr>
          <a:xfrm>
            <a:off x="899592" y="2204864"/>
            <a:ext cx="1091324" cy="369332"/>
          </a:xfrm>
          <a:prstGeom prst="rect">
            <a:avLst/>
          </a:prstGeom>
        </p:spPr>
        <p:txBody>
          <a:bodyPr wrap="none">
            <a:spAutoFit/>
          </a:bodyPr>
          <a:lstStyle/>
          <a:p>
            <a:r>
              <a:rPr lang="it-IT" dirty="0"/>
              <a:t>V Sezione</a:t>
            </a:r>
          </a:p>
        </p:txBody>
      </p:sp>
      <p:sp>
        <p:nvSpPr>
          <p:cNvPr id="8" name="Rettangolo 7"/>
          <p:cNvSpPr/>
          <p:nvPr/>
        </p:nvSpPr>
        <p:spPr>
          <a:xfrm>
            <a:off x="827584" y="3356992"/>
            <a:ext cx="1149033" cy="369332"/>
          </a:xfrm>
          <a:prstGeom prst="rect">
            <a:avLst/>
          </a:prstGeom>
        </p:spPr>
        <p:txBody>
          <a:bodyPr wrap="none">
            <a:spAutoFit/>
          </a:bodyPr>
          <a:lstStyle/>
          <a:p>
            <a:r>
              <a:rPr lang="it-IT" dirty="0" err="1"/>
              <a:t>VI</a:t>
            </a:r>
            <a:r>
              <a:rPr lang="it-IT" dirty="0"/>
              <a:t> Sezione</a:t>
            </a:r>
          </a:p>
        </p:txBody>
      </p:sp>
      <p:sp>
        <p:nvSpPr>
          <p:cNvPr id="9" name="Rettangolo 8"/>
          <p:cNvSpPr/>
          <p:nvPr/>
        </p:nvSpPr>
        <p:spPr>
          <a:xfrm>
            <a:off x="2267744" y="2060848"/>
            <a:ext cx="6390456" cy="923330"/>
          </a:xfrm>
          <a:prstGeom prst="rect">
            <a:avLst/>
          </a:prstGeom>
        </p:spPr>
        <p:txBody>
          <a:bodyPr wrap="square">
            <a:spAutoFit/>
          </a:bodyPr>
          <a:lstStyle/>
          <a:p>
            <a:pPr marL="177800" indent="-177800"/>
            <a:r>
              <a:rPr lang="it-IT" dirty="0"/>
              <a:t>SEZIONE SPECIALIZZATA IN MATERIA </a:t>
            </a:r>
            <a:r>
              <a:rPr lang="it-IT" dirty="0" err="1"/>
              <a:t>DI</a:t>
            </a:r>
            <a:r>
              <a:rPr lang="it-IT" dirty="0"/>
              <a:t> IMPRESE:</a:t>
            </a:r>
          </a:p>
          <a:p>
            <a:pPr marL="355600" indent="-355600" algn="just">
              <a:buFont typeface="Courier New" pitchFamily="49" charset="0"/>
              <a:buChar char="-"/>
            </a:pPr>
            <a:r>
              <a:rPr lang="it-IT" dirty="0"/>
              <a:t>contratti pubblici di appalto di lavori e parcelle dei professionisti nell’ambito di appalti pubblici</a:t>
            </a:r>
          </a:p>
        </p:txBody>
      </p:sp>
      <p:sp>
        <p:nvSpPr>
          <p:cNvPr id="11" name="Rettangolo 10"/>
          <p:cNvSpPr/>
          <p:nvPr/>
        </p:nvSpPr>
        <p:spPr>
          <a:xfrm>
            <a:off x="2267744" y="3068960"/>
            <a:ext cx="6120680" cy="923330"/>
          </a:xfrm>
          <a:prstGeom prst="rect">
            <a:avLst/>
          </a:prstGeom>
        </p:spPr>
        <p:txBody>
          <a:bodyPr wrap="square">
            <a:spAutoFit/>
          </a:bodyPr>
          <a:lstStyle/>
          <a:p>
            <a:r>
              <a:rPr lang="it-IT" dirty="0"/>
              <a:t>ESECUZIONI CIVILI IMMOBILIARI</a:t>
            </a:r>
          </a:p>
          <a:p>
            <a:endParaRPr lang="it-IT" dirty="0"/>
          </a:p>
          <a:p>
            <a:r>
              <a:rPr lang="it-IT" dirty="0"/>
              <a:t>ESECUZIONI CIVILI MOBILIARI : esecuzione forzata di sentenze</a:t>
            </a:r>
          </a:p>
        </p:txBody>
      </p:sp>
      <p:sp>
        <p:nvSpPr>
          <p:cNvPr id="13" name="Rettangolo 12"/>
          <p:cNvSpPr/>
          <p:nvPr/>
        </p:nvSpPr>
        <p:spPr>
          <a:xfrm>
            <a:off x="611560" y="4941168"/>
            <a:ext cx="7992888" cy="1200329"/>
          </a:xfrm>
          <a:prstGeom prst="rect">
            <a:avLst/>
          </a:prstGeom>
        </p:spPr>
        <p:txBody>
          <a:bodyPr wrap="square">
            <a:spAutoFit/>
          </a:bodyPr>
          <a:lstStyle/>
          <a:p>
            <a:pPr algn="just"/>
            <a:r>
              <a:rPr lang="it-IT" dirty="0"/>
              <a:t>Inoltre, i procedimenti cautelari (ricorsi di urgenza ai sensi dell’articolo 696 del c.p.c.) sono trattati dal Presidente del Tribunale, che può disporre l’accertamento tecnico preventivo. La sezione è denominata ATP, acronimo di accertamento tecnico preventivo.</a:t>
            </a:r>
          </a:p>
        </p:txBody>
      </p:sp>
      <p:sp>
        <p:nvSpPr>
          <p:cNvPr id="14" name="Rettangolo 13"/>
          <p:cNvSpPr/>
          <p:nvPr/>
        </p:nvSpPr>
        <p:spPr>
          <a:xfrm>
            <a:off x="827584" y="4221088"/>
            <a:ext cx="1152175" cy="369332"/>
          </a:xfrm>
          <a:prstGeom prst="rect">
            <a:avLst/>
          </a:prstGeom>
        </p:spPr>
        <p:txBody>
          <a:bodyPr wrap="none">
            <a:spAutoFit/>
          </a:bodyPr>
          <a:lstStyle/>
          <a:p>
            <a:r>
              <a:rPr lang="it-IT" dirty="0"/>
              <a:t>Volontaria</a:t>
            </a:r>
          </a:p>
        </p:txBody>
      </p:sp>
      <p:sp>
        <p:nvSpPr>
          <p:cNvPr id="15" name="Rettangolo 14"/>
          <p:cNvSpPr/>
          <p:nvPr/>
        </p:nvSpPr>
        <p:spPr>
          <a:xfrm>
            <a:off x="2195736" y="4149080"/>
            <a:ext cx="6389826" cy="646331"/>
          </a:xfrm>
          <a:prstGeom prst="rect">
            <a:avLst/>
          </a:prstGeom>
        </p:spPr>
        <p:txBody>
          <a:bodyPr wrap="none">
            <a:spAutoFit/>
          </a:bodyPr>
          <a:lstStyle/>
          <a:p>
            <a:pPr algn="just"/>
            <a:r>
              <a:rPr lang="it-IT" dirty="0"/>
              <a:t>Stime di beni mobili o immobili o danni relativi a beni di proprietà </a:t>
            </a:r>
          </a:p>
          <a:p>
            <a:r>
              <a:rPr lang="it-IT" dirty="0"/>
              <a:t>Di persone soggette a tutela (minori ed incapaci)</a:t>
            </a:r>
          </a:p>
        </p:txBody>
      </p:sp>
      <p:sp>
        <p:nvSpPr>
          <p:cNvPr id="16" name="Rettangolo 15"/>
          <p:cNvSpPr/>
          <p:nvPr/>
        </p:nvSpPr>
        <p:spPr>
          <a:xfrm>
            <a:off x="899592" y="1268760"/>
            <a:ext cx="1149033" cy="369332"/>
          </a:xfrm>
          <a:prstGeom prst="rect">
            <a:avLst/>
          </a:prstGeom>
        </p:spPr>
        <p:txBody>
          <a:bodyPr wrap="none">
            <a:spAutoFit/>
          </a:bodyPr>
          <a:lstStyle/>
          <a:p>
            <a:r>
              <a:rPr lang="it-IT" dirty="0"/>
              <a:t>IV Sezione</a:t>
            </a:r>
          </a:p>
        </p:txBody>
      </p:sp>
      <p:sp>
        <p:nvSpPr>
          <p:cNvPr id="17" name="Rettangolo 16"/>
          <p:cNvSpPr/>
          <p:nvPr/>
        </p:nvSpPr>
        <p:spPr>
          <a:xfrm>
            <a:off x="2339752" y="1268760"/>
            <a:ext cx="6192688" cy="646331"/>
          </a:xfrm>
          <a:prstGeom prst="rect">
            <a:avLst/>
          </a:prstGeom>
        </p:spPr>
        <p:txBody>
          <a:bodyPr wrap="square">
            <a:spAutoFit/>
          </a:bodyPr>
          <a:lstStyle/>
          <a:p>
            <a:pPr algn="just"/>
            <a:r>
              <a:rPr lang="it-IT" dirty="0"/>
              <a:t>FALLIMENTI (OGGI LIQUIDAZIONI GIUDIZIARIE), PROCEDURE CONCORSUALI E REVOCATORIE FALLIMENTARI</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1203</TotalTime>
  <Words>904</Words>
  <Application>Microsoft Office PowerPoint</Application>
  <PresentationFormat>Presentazione su schermo (4:3)</PresentationFormat>
  <Paragraphs>90</Paragraphs>
  <Slides>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7</vt:i4>
      </vt:variant>
    </vt:vector>
  </HeadingPairs>
  <TitlesOfParts>
    <vt:vector size="13" baseType="lpstr">
      <vt:lpstr>Arial</vt:lpstr>
      <vt:lpstr>Calibri</vt:lpstr>
      <vt:lpstr>Courier New</vt:lpstr>
      <vt:lpstr>Perpetua</vt:lpstr>
      <vt:lpstr>Times New Roman</vt:lpstr>
      <vt:lpstr>Tema di Office</vt:lpstr>
      <vt:lpstr>                         ordine degli ingegneri della provincia di palermo  </vt:lpstr>
      <vt:lpstr>                         ordine degli ingegneri della provincia di palermo  </vt:lpstr>
      <vt:lpstr>                         ordine degli ingegneri della provincia di palermo  </vt:lpstr>
      <vt:lpstr>                         ordine degli ingegneri della provincia di palermo  </vt:lpstr>
      <vt:lpstr>                         ordine degli ingegneri della provincia di palermo  </vt:lpstr>
      <vt:lpstr>                         ordine degli ingegneri della provincia di palermo  </vt:lpstr>
      <vt:lpstr>                         ordine degli ingegneri della provincia di palermo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Università degli studi di Palermo Dipartimento Giurisprudenza LABORATORIO di DIRITTO DELLA CRISI D’IMPRESA Dottorato in PLURALISMI GIURIDICI. PROSPETTIVE ANTICHE E ATTUALI</dc:title>
  <dc:creator>cinzia</dc:creator>
  <cp:lastModifiedBy>Alessandro Benigno</cp:lastModifiedBy>
  <cp:revision>149</cp:revision>
  <dcterms:created xsi:type="dcterms:W3CDTF">2018-06-18T19:19:00Z</dcterms:created>
  <dcterms:modified xsi:type="dcterms:W3CDTF">2025-04-01T17:01:40Z</dcterms:modified>
</cp:coreProperties>
</file>