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1" r:id="rId2"/>
    <p:sldId id="257" r:id="rId3"/>
    <p:sldId id="262" r:id="rId4"/>
    <p:sldId id="263" r:id="rId5"/>
    <p:sldId id="313" r:id="rId6"/>
    <p:sldId id="264" r:id="rId7"/>
    <p:sldId id="265" r:id="rId8"/>
    <p:sldId id="315" r:id="rId9"/>
    <p:sldId id="314" r:id="rId10"/>
    <p:sldId id="266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94" r:id="rId23"/>
    <p:sldId id="283" r:id="rId24"/>
    <p:sldId id="284" r:id="rId25"/>
    <p:sldId id="285" r:id="rId26"/>
    <p:sldId id="286" r:id="rId27"/>
    <p:sldId id="288" r:id="rId28"/>
    <p:sldId id="287" r:id="rId29"/>
    <p:sldId id="289" r:id="rId30"/>
    <p:sldId id="290" r:id="rId31"/>
    <p:sldId id="291" r:id="rId32"/>
    <p:sldId id="292" r:id="rId33"/>
    <p:sldId id="293" r:id="rId34"/>
    <p:sldId id="295" r:id="rId35"/>
    <p:sldId id="307" r:id="rId36"/>
    <p:sldId id="308" r:id="rId37"/>
    <p:sldId id="309" r:id="rId38"/>
    <p:sldId id="310" r:id="rId39"/>
    <p:sldId id="312" r:id="rId40"/>
    <p:sldId id="311" r:id="rId41"/>
    <p:sldId id="31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26F"/>
    <a:srgbClr val="FFFFCC"/>
    <a:srgbClr val="0CA69A"/>
    <a:srgbClr val="284973"/>
    <a:srgbClr val="FAE920"/>
    <a:srgbClr val="93C07D"/>
    <a:srgbClr val="D8DA51"/>
    <a:srgbClr val="F2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6449" autoAdjust="0"/>
  </p:normalViewPr>
  <p:slideViewPr>
    <p:cSldViewPr snapToGrid="0">
      <p:cViewPr varScale="1">
        <p:scale>
          <a:sx n="114" d="100"/>
          <a:sy n="114" d="100"/>
        </p:scale>
        <p:origin x="1296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3E1B-C98F-4C86-9BA3-3D6329905D9D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DB1B9-D956-4F68-8DCF-3B030B0B9D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16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23.svg"/><Relationship Id="rId12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25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3.svg"/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12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2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64B78205-9A5C-0AF2-C5E2-2D647A1FA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xmlns="" id="{722ABA9E-7E7F-DEBF-CAA9-154C7B8B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"/>
          <a:stretch/>
        </p:blipFill>
        <p:spPr>
          <a:xfrm rot="627323">
            <a:off x="-2231969" y="-3139427"/>
            <a:ext cx="8518388" cy="851916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xmlns="" id="{6B158C24-BFE5-CA0F-D6A6-CB7C68A238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88270" y="776073"/>
            <a:ext cx="1518128" cy="341995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xmlns="" id="{165FED6F-E6F9-241A-D78F-A169A77496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12649" y="735764"/>
            <a:ext cx="1578944" cy="382304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xmlns="" id="{E7AC5E3A-035C-27B9-E07F-F8A50EC889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67252" y="721241"/>
            <a:ext cx="1335661" cy="396827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xmlns="" id="{0E36200C-4C12-0C35-CA47-8174282D6AA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61189" y="583457"/>
            <a:ext cx="2134246" cy="9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udere">
    <p:bg>
      <p:bgPr>
        <a:gradFill>
          <a:gsLst>
            <a:gs pos="78000">
              <a:srgbClr val="3FB480"/>
            </a:gs>
            <a:gs pos="42000">
              <a:srgbClr val="8DCA58"/>
            </a:gs>
            <a:gs pos="0">
              <a:srgbClr val="FAE920"/>
            </a:gs>
            <a:gs pos="100000">
              <a:srgbClr val="0CA69A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xmlns="" id="{8D7312C1-5869-1C61-2ABA-343684F34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63237" y="-1203763"/>
            <a:ext cx="9265527" cy="9265527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6C88284B-9FEF-FEAE-82D5-3D18EBD97B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35842" y="3006467"/>
            <a:ext cx="1646874" cy="71831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76F9F2C-EF4A-52C0-3C6C-98FB9C7CB5E2}"/>
              </a:ext>
            </a:extLst>
          </p:cNvPr>
          <p:cNvSpPr txBox="1"/>
          <p:nvPr userDrawn="1"/>
        </p:nvSpPr>
        <p:spPr>
          <a:xfrm>
            <a:off x="3849756" y="5630686"/>
            <a:ext cx="449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0" i="0" spc="20" baseline="0" dirty="0" err="1">
                <a:solidFill>
                  <a:schemeClr val="bg1"/>
                </a:solidFill>
                <a:latin typeface="Titillium Web" pitchFamily="2" charset="77"/>
              </a:rPr>
              <a:t>www.fondazionenest.it</a:t>
            </a:r>
            <a:endParaRPr lang="it-IT" sz="1300" b="0" i="0" spc="20" baseline="0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xmlns="" id="{B681B1D1-9554-4C1E-ED1B-154119EA80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5690034" y="5975824"/>
            <a:ext cx="811932" cy="237215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C957D455-5328-EB03-F133-9AD765668A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05588" y="3059045"/>
            <a:ext cx="1801458" cy="726395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xmlns="" id="{B2F091E8-F8A9-D027-1FDE-C517D6F040F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130891"/>
            <a:ext cx="0" cy="59621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4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0654E2D-0D74-4036-47B4-A5CC5937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8EA7686-2F31-4870-98B1-83746DBE3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E728329-3795-B73B-45FE-E2EC0DA30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7A54BC4-8BB0-F59A-BDFD-8208C35A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4204AB5-2A59-964F-64FE-7A19A19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9438D5A-C67A-8D27-84E8-5FAF0C5C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6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A48149-DBEA-3DD5-EA69-176B39D6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DF06BF8-5CDD-AFB7-5FD1-1B877D312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4062503-0D66-D312-5922-E10A4D478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7C970E6C-4077-EF4C-9814-7F418CF1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AE0208A-F383-53A1-B22C-95911CF1E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D3F3B305-FA65-431D-4477-D2ED97FF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2B58A49E-9E5F-F850-181A-B2A600F2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4378A05-98C8-C92B-4F9D-8FD75951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78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08410F-2DFD-7EEE-7791-F8C6416F3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3D557609-D447-5F38-18C7-9C4274E4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48AD27AF-24C2-3175-14AC-6B2F1548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37646BB-9301-AC21-47B8-8E195357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448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3F28664-5747-F910-679E-EB03DD8B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AA58A958-22B8-2DEB-847A-CB414BEF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357968C2-EC8B-CFEB-0FFB-139DAFED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01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54B07B-FE98-CA6F-09DD-251F7CA0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7014C83-553B-759D-020A-3AA8FA898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AFDDC73-6AF7-ACD2-F0C8-D53B2A78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AA513D6-C28A-5797-0343-B05FA6E4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1EF6E3C-C152-C320-B0A9-606ABF50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D8B2143-F68F-AE67-6856-FA3625AF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819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BB388D0-0B6F-45BB-518C-E14ACE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DD45A56B-F2BB-D1E1-547D-720869B8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6AB2B45-AEA0-BA4F-7F30-6C83FDEBE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B605AE3-3C43-C5D5-ED6F-94A5F4BF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649CA19-D8BD-3B6F-7568-0B9E6DA8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15D1652-865F-C49B-DDB0-A9BAD98D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6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45240C-63EB-7D41-5BE9-2F82CFB0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76FDB7F-8CD5-BE6C-5A3A-1989D3DA0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ECEBC1D-7560-8EC7-9B3E-B19254BF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05A32A9-DAD9-676A-2758-746174A8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A685D6E-0181-B0F7-5C62-2129C991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657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19D90631-A2B1-F66E-CA0A-8731056C2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22ECCED-4B67-A738-1CCE-3B28BDAFF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2F0AA1E-A7BF-B8D4-B5ED-F0618F3C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F5BD4-F655-D04A-B581-0C0BD4CE489C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81EEA41-B04F-BE4A-367F-7C136DD2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8453AFB-6531-88D2-6782-04ACECD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07BA31-7248-DD4F-9205-11BF719110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62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A125724-27A5-70C2-060F-CE86C3423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xmlns="" id="{722ABA9E-7E7F-DEBF-CAA9-154C7B8B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"/>
          <a:stretch/>
        </p:blipFill>
        <p:spPr>
          <a:xfrm rot="627323">
            <a:off x="-2024192" y="-3551306"/>
            <a:ext cx="9226558" cy="9227399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xmlns="" id="{240F34EF-91BB-2F77-1245-B6C6E59BAE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189" y="583457"/>
            <a:ext cx="2134246" cy="930895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xmlns="" id="{6B158C24-BFE5-CA0F-D6A6-CB7C68A238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88270" y="6004056"/>
            <a:ext cx="1518128" cy="341995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xmlns="" id="{165FED6F-E6F9-241A-D78F-A169A774960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012649" y="5963747"/>
            <a:ext cx="1578944" cy="382304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xmlns="" id="{E7AC5E3A-035C-27B9-E07F-F8A50EC889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267252" y="5949224"/>
            <a:ext cx="1335661" cy="39682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xmlns="" id="{17400741-0A66-E670-6D7A-6808444C4E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358296" y="666183"/>
            <a:ext cx="2278539" cy="918766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7392573E-CE42-5DCC-3083-D2C0EA41BCDF}"/>
              </a:ext>
            </a:extLst>
          </p:cNvPr>
          <p:cNvCxnSpPr>
            <a:cxnSpLocks/>
          </p:cNvCxnSpPr>
          <p:nvPr userDrawn="1"/>
        </p:nvCxnSpPr>
        <p:spPr>
          <a:xfrm>
            <a:off x="3124000" y="757217"/>
            <a:ext cx="0" cy="75713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37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ase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lemento grafico 18">
            <a:extLst>
              <a:ext uri="{FF2B5EF4-FFF2-40B4-BE49-F238E27FC236}">
                <a16:creationId xmlns:a16="http://schemas.microsoft.com/office/drawing/2014/main" xmlns="" id="{B8A00A51-53C5-D33E-F743-535B778ED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0A9C044-034A-0007-CC2A-E07EC3FD47DD}"/>
              </a:ext>
            </a:extLst>
          </p:cNvPr>
          <p:cNvSpPr/>
          <p:nvPr userDrawn="1"/>
        </p:nvSpPr>
        <p:spPr>
          <a:xfrm>
            <a:off x="11285325" y="650564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chemeClr val="bg1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291628"/>
            <a:ext cx="12192000" cy="566372"/>
          </a:xfrm>
          <a:prstGeom prst="rect">
            <a:avLst/>
          </a:prstGeom>
          <a:solidFill>
            <a:srgbClr val="284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E92DA9FF-7507-9113-E5D0-CF1904C44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17776" y="6424834"/>
            <a:ext cx="1380116" cy="310905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xmlns="" id="{0ADEDC2D-D86E-7EDF-455D-8DEF42A775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89835" y="6391384"/>
            <a:ext cx="1370158" cy="331752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xmlns="" id="{69A080C3-AC34-1AE7-0487-9CA919E26B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14441" y="6407783"/>
            <a:ext cx="1103852" cy="32795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7E3DAF6-FB63-1725-4DB7-9995680B44AF}"/>
              </a:ext>
            </a:extLst>
          </p:cNvPr>
          <p:cNvSpPr txBox="1"/>
          <p:nvPr userDrawn="1"/>
        </p:nvSpPr>
        <p:spPr>
          <a:xfrm>
            <a:off x="276337" y="6399698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chemeClr val="bg1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  <p:pic>
        <p:nvPicPr>
          <p:cNvPr id="17" name="Elemento grafico 16">
            <a:extLst>
              <a:ext uri="{FF2B5EF4-FFF2-40B4-BE49-F238E27FC236}">
                <a16:creationId xmlns:a16="http://schemas.microsoft.com/office/drawing/2014/main" xmlns="" id="{F219024D-635F-FD11-E1BA-83EA53250E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10465399" y="339399"/>
            <a:ext cx="1508883" cy="6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base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lemento grafico 18">
            <a:extLst>
              <a:ext uri="{FF2B5EF4-FFF2-40B4-BE49-F238E27FC236}">
                <a16:creationId xmlns:a16="http://schemas.microsoft.com/office/drawing/2014/main" xmlns="" id="{B8A00A51-53C5-D33E-F743-535B778ED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7B5D4CB0-9685-60E9-DC7D-80E6A43AE34E}"/>
              </a:ext>
            </a:extLst>
          </p:cNvPr>
          <p:cNvSpPr/>
          <p:nvPr userDrawn="1"/>
        </p:nvSpPr>
        <p:spPr>
          <a:xfrm>
            <a:off x="11261316" y="484087"/>
            <a:ext cx="474931" cy="474931"/>
          </a:xfrm>
          <a:prstGeom prst="ellipse">
            <a:avLst/>
          </a:prstGeom>
          <a:solidFill>
            <a:srgbClr val="284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84973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0A9C044-034A-0007-CC2A-E07EC3FD47DD}"/>
              </a:ext>
            </a:extLst>
          </p:cNvPr>
          <p:cNvSpPr/>
          <p:nvPr userDrawn="1"/>
        </p:nvSpPr>
        <p:spPr>
          <a:xfrm>
            <a:off x="11285325" y="537440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chemeClr val="bg1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072809"/>
            <a:ext cx="12192000" cy="785191"/>
          </a:xfrm>
          <a:prstGeom prst="rect">
            <a:avLst/>
          </a:prstGeom>
          <a:solidFill>
            <a:srgbClr val="284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E92DA9FF-7507-9113-E5D0-CF1904C44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17776" y="6325078"/>
            <a:ext cx="1380116" cy="310905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xmlns="" id="{0ADEDC2D-D86E-7EDF-455D-8DEF42A775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89835" y="6291628"/>
            <a:ext cx="1370158" cy="331752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xmlns="" id="{69A080C3-AC34-1AE7-0487-9CA919E26B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14441" y="6308027"/>
            <a:ext cx="1103852" cy="32795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7E3DAF6-FB63-1725-4DB7-9995680B44AF}"/>
              </a:ext>
            </a:extLst>
          </p:cNvPr>
          <p:cNvSpPr txBox="1"/>
          <p:nvPr userDrawn="1"/>
        </p:nvSpPr>
        <p:spPr>
          <a:xfrm>
            <a:off x="276337" y="6291629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chemeClr val="bg1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chemeClr val="bg1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  <p:pic>
        <p:nvPicPr>
          <p:cNvPr id="17" name="Elemento grafico 16">
            <a:extLst>
              <a:ext uri="{FF2B5EF4-FFF2-40B4-BE49-F238E27FC236}">
                <a16:creationId xmlns:a16="http://schemas.microsoft.com/office/drawing/2014/main" xmlns="" id="{F219024D-635F-FD11-E1BA-83EA53250E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455753" y="411469"/>
            <a:ext cx="1986132" cy="866291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AF1AE371-473A-23F6-040F-979A48B8DF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82498" y="498787"/>
            <a:ext cx="1931852" cy="778973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xmlns="" id="{1E804A7C-C8EE-BF43-F798-D636DD39D8BA}"/>
              </a:ext>
            </a:extLst>
          </p:cNvPr>
          <p:cNvCxnSpPr>
            <a:cxnSpLocks/>
          </p:cNvCxnSpPr>
          <p:nvPr userDrawn="1"/>
        </p:nvCxnSpPr>
        <p:spPr>
          <a:xfrm>
            <a:off x="2828180" y="548070"/>
            <a:ext cx="0" cy="729690"/>
          </a:xfrm>
          <a:prstGeom prst="line">
            <a:avLst/>
          </a:prstGeom>
          <a:ln w="15875">
            <a:solidFill>
              <a:srgbClr val="284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30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base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lemento grafico 18">
            <a:extLst>
              <a:ext uri="{FF2B5EF4-FFF2-40B4-BE49-F238E27FC236}">
                <a16:creationId xmlns:a16="http://schemas.microsoft.com/office/drawing/2014/main" xmlns="" id="{B8A00A51-53C5-D33E-F743-535B778ED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7B5D4CB0-9685-60E9-DC7D-80E6A43AE34E}"/>
              </a:ext>
            </a:extLst>
          </p:cNvPr>
          <p:cNvSpPr/>
          <p:nvPr userDrawn="1"/>
        </p:nvSpPr>
        <p:spPr>
          <a:xfrm>
            <a:off x="11261316" y="597211"/>
            <a:ext cx="474931" cy="474931"/>
          </a:xfrm>
          <a:prstGeom prst="ellipse">
            <a:avLst/>
          </a:prstGeom>
          <a:solidFill>
            <a:srgbClr val="284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84973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0A9C044-034A-0007-CC2A-E07EC3FD47DD}"/>
              </a:ext>
            </a:extLst>
          </p:cNvPr>
          <p:cNvSpPr/>
          <p:nvPr userDrawn="1"/>
        </p:nvSpPr>
        <p:spPr>
          <a:xfrm>
            <a:off x="11285325" y="650564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chemeClr val="bg1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003235"/>
            <a:ext cx="12192000" cy="88014"/>
          </a:xfrm>
          <a:prstGeom prst="rect">
            <a:avLst/>
          </a:prstGeom>
          <a:gradFill>
            <a:gsLst>
              <a:gs pos="0">
                <a:srgbClr val="FAE920"/>
              </a:gs>
              <a:gs pos="100000">
                <a:srgbClr val="0CA6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7" name="Elemento grafico 16">
            <a:extLst>
              <a:ext uri="{FF2B5EF4-FFF2-40B4-BE49-F238E27FC236}">
                <a16:creationId xmlns:a16="http://schemas.microsoft.com/office/drawing/2014/main" xmlns="" id="{F219024D-635F-FD11-E1BA-83EA53250E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578165" y="513963"/>
            <a:ext cx="1986132" cy="866291"/>
          </a:xfrm>
          <a:prstGeom prst="rect">
            <a:avLst/>
          </a:prstGeom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xmlns="" id="{F1FA0874-61D7-6F58-7D95-E89388C4DE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417776" y="6329786"/>
            <a:ext cx="1380116" cy="296255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780FF8E0-A392-8E14-EC46-578D4074E1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0389835" y="6297524"/>
            <a:ext cx="1370158" cy="328517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xmlns="" id="{1D9E651C-9148-DCD5-9F7F-FAB57C04C7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9014441" y="6298085"/>
            <a:ext cx="1103851" cy="3279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AD39012-02D0-CB56-F956-E3447DF1C160}"/>
              </a:ext>
            </a:extLst>
          </p:cNvPr>
          <p:cNvSpPr txBox="1"/>
          <p:nvPr userDrawn="1"/>
        </p:nvSpPr>
        <p:spPr>
          <a:xfrm>
            <a:off x="276337" y="6281687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rgbClr val="284973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</p:spTree>
    <p:extLst>
      <p:ext uri="{BB962C8B-B14F-4D97-AF65-F5344CB8AC3E}">
        <p14:creationId xmlns:p14="http://schemas.microsoft.com/office/powerpoint/2010/main" val="167271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base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lemento grafico 18">
            <a:extLst>
              <a:ext uri="{FF2B5EF4-FFF2-40B4-BE49-F238E27FC236}">
                <a16:creationId xmlns:a16="http://schemas.microsoft.com/office/drawing/2014/main" xmlns="" id="{B8A00A51-53C5-D33E-F743-535B778ED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003235"/>
            <a:ext cx="12192000" cy="88014"/>
          </a:xfrm>
          <a:prstGeom prst="rect">
            <a:avLst/>
          </a:prstGeom>
          <a:gradFill>
            <a:gsLst>
              <a:gs pos="0">
                <a:srgbClr val="FAE920"/>
              </a:gs>
              <a:gs pos="100000">
                <a:srgbClr val="0CA6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xmlns="" id="{F1FA0874-61D7-6F58-7D95-E89388C4DE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417776" y="6329786"/>
            <a:ext cx="1380116" cy="296255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780FF8E0-A392-8E14-EC46-578D4074E1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0389835" y="6297524"/>
            <a:ext cx="1370158" cy="328517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xmlns="" id="{1D9E651C-9148-DCD5-9F7F-FAB57C04C7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9014441" y="6298085"/>
            <a:ext cx="1103851" cy="3279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AD39012-02D0-CB56-F956-E3447DF1C160}"/>
              </a:ext>
            </a:extLst>
          </p:cNvPr>
          <p:cNvSpPr txBox="1"/>
          <p:nvPr userDrawn="1"/>
        </p:nvSpPr>
        <p:spPr>
          <a:xfrm>
            <a:off x="276337" y="6281687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rgbClr val="284973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6FC89D19-E8E7-EB20-3626-8B2C91627C70}"/>
              </a:ext>
            </a:extLst>
          </p:cNvPr>
          <p:cNvSpPr/>
          <p:nvPr userDrawn="1"/>
        </p:nvSpPr>
        <p:spPr>
          <a:xfrm>
            <a:off x="11261316" y="484087"/>
            <a:ext cx="474931" cy="474931"/>
          </a:xfrm>
          <a:prstGeom prst="ellipse">
            <a:avLst/>
          </a:prstGeom>
          <a:solidFill>
            <a:srgbClr val="284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84973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D59BC4AB-EBB9-94CC-65C7-FA3E7030816A}"/>
              </a:ext>
            </a:extLst>
          </p:cNvPr>
          <p:cNvSpPr/>
          <p:nvPr userDrawn="1"/>
        </p:nvSpPr>
        <p:spPr>
          <a:xfrm>
            <a:off x="11285325" y="537440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chemeClr val="bg1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chemeClr val="bg1"/>
              </a:solidFill>
              <a:latin typeface="Titillium Web SemiBold" pitchFamily="2" charset="77"/>
            </a:endParaRP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xmlns="" id="{6067F9AE-9857-332D-3319-7BB8E90C223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455753" y="411469"/>
            <a:ext cx="1986132" cy="866291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xmlns="" id="{4F4E0AEC-2C61-0936-8301-2B3F0743449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82498" y="498787"/>
            <a:ext cx="1931852" cy="778973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xmlns="" id="{464ADCAA-A44A-4984-7F75-13F276828007}"/>
              </a:ext>
            </a:extLst>
          </p:cNvPr>
          <p:cNvCxnSpPr>
            <a:cxnSpLocks/>
          </p:cNvCxnSpPr>
          <p:nvPr userDrawn="1"/>
        </p:nvCxnSpPr>
        <p:spPr>
          <a:xfrm>
            <a:off x="2828180" y="548070"/>
            <a:ext cx="0" cy="729690"/>
          </a:xfrm>
          <a:prstGeom prst="line">
            <a:avLst/>
          </a:prstGeom>
          <a:ln w="15875">
            <a:solidFill>
              <a:srgbClr val="284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1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ase blu">
    <p:bg>
      <p:bgPr>
        <a:solidFill>
          <a:srgbClr val="28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xmlns="" id="{7B5D4CB0-9685-60E9-DC7D-80E6A43AE34E}"/>
              </a:ext>
            </a:extLst>
          </p:cNvPr>
          <p:cNvSpPr/>
          <p:nvPr userDrawn="1"/>
        </p:nvSpPr>
        <p:spPr>
          <a:xfrm>
            <a:off x="11162914" y="597210"/>
            <a:ext cx="474931" cy="47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84973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0A9C044-034A-0007-CC2A-E07EC3FD47DD}"/>
              </a:ext>
            </a:extLst>
          </p:cNvPr>
          <p:cNvSpPr/>
          <p:nvPr userDrawn="1"/>
        </p:nvSpPr>
        <p:spPr>
          <a:xfrm>
            <a:off x="11186923" y="650563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rgbClr val="284973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072809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E92DA9FF-7507-9113-E5D0-CF1904C44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417776" y="6339728"/>
            <a:ext cx="1380116" cy="296255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xmlns="" id="{0ADEDC2D-D86E-7EDF-455D-8DEF42A775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0389835" y="6307466"/>
            <a:ext cx="1370158" cy="328517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xmlns="" id="{69A080C3-AC34-1AE7-0487-9CA919E26B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014441" y="6308027"/>
            <a:ext cx="1103851" cy="32795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7E3DAF6-FB63-1725-4DB7-9995680B44AF}"/>
              </a:ext>
            </a:extLst>
          </p:cNvPr>
          <p:cNvSpPr txBox="1"/>
          <p:nvPr userDrawn="1"/>
        </p:nvSpPr>
        <p:spPr>
          <a:xfrm>
            <a:off x="276337" y="6291629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rgbClr val="284973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xmlns="" id="{887A6368-5FA0-2F5F-CEB9-C09E23E1FA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578165" y="513964"/>
            <a:ext cx="1986132" cy="866292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9BB5B61D-A7FC-6EA2-F229-7E4AF8A5C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base blu">
    <p:bg>
      <p:bgPr>
        <a:solidFill>
          <a:srgbClr val="28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9BB5B61D-A7FC-6EA2-F229-7E4AF8A5C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38"/>
          <a:stretch/>
        </p:blipFill>
        <p:spPr>
          <a:xfrm rot="1965460">
            <a:off x="7594804" y="-1999565"/>
            <a:ext cx="6444827" cy="643588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35CB28F-073A-9DF4-C2C3-E61D991737FB}"/>
              </a:ext>
            </a:extLst>
          </p:cNvPr>
          <p:cNvSpPr/>
          <p:nvPr userDrawn="1"/>
        </p:nvSpPr>
        <p:spPr>
          <a:xfrm>
            <a:off x="0" y="6072809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E92DA9FF-7507-9113-E5D0-CF1904C44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417776" y="6339728"/>
            <a:ext cx="1380116" cy="296255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xmlns="" id="{0ADEDC2D-D86E-7EDF-455D-8DEF42A775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0389835" y="6307466"/>
            <a:ext cx="1370158" cy="328517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xmlns="" id="{69A080C3-AC34-1AE7-0487-9CA919E26B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9014441" y="6308027"/>
            <a:ext cx="1103851" cy="32795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7E3DAF6-FB63-1725-4DB7-9995680B44AF}"/>
              </a:ext>
            </a:extLst>
          </p:cNvPr>
          <p:cNvSpPr txBox="1"/>
          <p:nvPr userDrawn="1"/>
        </p:nvSpPr>
        <p:spPr>
          <a:xfrm>
            <a:off x="276337" y="6291629"/>
            <a:ext cx="6869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Progetto finanziato dall’Unione Europea </a:t>
            </a:r>
            <a:r>
              <a:rPr lang="it-IT" sz="1000" dirty="0" err="1">
                <a:solidFill>
                  <a:srgbClr val="284973"/>
                </a:solidFill>
                <a:latin typeface="Titillium Web" pitchFamily="2" charset="77"/>
              </a:rPr>
              <a:t>NextGenerationEU</a:t>
            </a:r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 | Piano Nazionale di Ripresa e Resilienza (PNRR)</a:t>
            </a:r>
          </a:p>
          <a:p>
            <a:pPr algn="l"/>
            <a:r>
              <a:rPr lang="it-IT" sz="1000" dirty="0">
                <a:solidFill>
                  <a:srgbClr val="284973"/>
                </a:solidFill>
                <a:latin typeface="Titillium Web" pitchFamily="2" charset="77"/>
              </a:rPr>
              <a:t>Missione 4 Componente 2 Investimento 1.3  | Avviso N. 341 del 15.03.2022 del Ministero dell’Università e della Ricerca (MUR)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xmlns="" id="{5B6C8AC0-9CA6-B2DF-7CA8-38EEF2152C09}"/>
              </a:ext>
            </a:extLst>
          </p:cNvPr>
          <p:cNvSpPr/>
          <p:nvPr userDrawn="1"/>
        </p:nvSpPr>
        <p:spPr>
          <a:xfrm>
            <a:off x="11261316" y="484087"/>
            <a:ext cx="474931" cy="47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A14F416C-FF47-3C8E-6C62-CC3E5CF09959}"/>
              </a:ext>
            </a:extLst>
          </p:cNvPr>
          <p:cNvSpPr/>
          <p:nvPr userDrawn="1"/>
        </p:nvSpPr>
        <p:spPr>
          <a:xfrm>
            <a:off x="11285325" y="537440"/>
            <a:ext cx="426913" cy="388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FB5FC53-63BD-BF4D-9965-4369E3435074}" type="slidenum">
              <a:rPr lang="it-IT" sz="1400" b="1" i="0" smtClean="0">
                <a:solidFill>
                  <a:srgbClr val="284973"/>
                </a:solidFill>
                <a:latin typeface="Titillium Web SemiBold" pitchFamily="2" charset="77"/>
              </a:rPr>
              <a:t>‹N›</a:t>
            </a:fld>
            <a:endParaRPr lang="it-IT" sz="1400" b="1" i="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xmlns="" id="{062B8DC0-84BD-79D4-9543-49346C42E5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455754" y="411469"/>
            <a:ext cx="1986130" cy="866291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xmlns="" id="{7FAB42A1-3069-1701-AB06-74DA272DE84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3082498" y="498787"/>
            <a:ext cx="1931852" cy="778972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F17DDF81-3308-41FA-1AED-8C6FCEEAECD6}"/>
              </a:ext>
            </a:extLst>
          </p:cNvPr>
          <p:cNvCxnSpPr>
            <a:cxnSpLocks/>
          </p:cNvCxnSpPr>
          <p:nvPr userDrawn="1"/>
        </p:nvCxnSpPr>
        <p:spPr>
          <a:xfrm>
            <a:off x="2828180" y="548070"/>
            <a:ext cx="0" cy="72969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83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dere">
    <p:bg>
      <p:bgPr>
        <a:gradFill>
          <a:gsLst>
            <a:gs pos="78000">
              <a:srgbClr val="3FB480"/>
            </a:gs>
            <a:gs pos="42000">
              <a:srgbClr val="8DCA58"/>
            </a:gs>
            <a:gs pos="0">
              <a:srgbClr val="FAE920"/>
            </a:gs>
            <a:gs pos="100000">
              <a:srgbClr val="0CA69A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xmlns="" id="{8D7312C1-5869-1C61-2ABA-343684F34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20667" y="472936"/>
            <a:ext cx="5912127" cy="5912127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6C88284B-9FEF-FEAE-82D5-3D18EBD97B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903755" y="2961000"/>
            <a:ext cx="2145951" cy="9359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76F9F2C-EF4A-52C0-3C6C-98FB9C7CB5E2}"/>
              </a:ext>
            </a:extLst>
          </p:cNvPr>
          <p:cNvSpPr txBox="1"/>
          <p:nvPr userDrawn="1"/>
        </p:nvSpPr>
        <p:spPr>
          <a:xfrm>
            <a:off x="3849756" y="5630686"/>
            <a:ext cx="449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0" i="0" spc="20" baseline="0" dirty="0" err="1">
                <a:solidFill>
                  <a:schemeClr val="bg1"/>
                </a:solidFill>
                <a:latin typeface="Titillium Web" pitchFamily="2" charset="77"/>
              </a:rPr>
              <a:t>www.fondazionenest.it</a:t>
            </a:r>
            <a:endParaRPr lang="it-IT" sz="1300" b="0" i="0" spc="20" baseline="0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xmlns="" id="{B681B1D1-9554-4C1E-ED1B-154119EA80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5690034" y="5975824"/>
            <a:ext cx="811932" cy="2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9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4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3" r:id="rId4"/>
    <p:sldLayoutId id="2147483661" r:id="rId5"/>
    <p:sldLayoutId id="2147483664" r:id="rId6"/>
    <p:sldLayoutId id="2147483660" r:id="rId7"/>
    <p:sldLayoutId id="2147483665" r:id="rId8"/>
    <p:sldLayoutId id="2147483651" r:id="rId9"/>
    <p:sldLayoutId id="2147483666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1.emf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file:///\\barsrv11\barp_efqm$\06_EFQM_2013\03_Teams_Projects\08_Strategy\Strategic_Planning\20130301_SWOT_translated.xls!Normstrategy!R3C1:R5C3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abio.giuliani@fondazionenest.it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13B014E-A728-850A-B67A-F9AB8742B314}"/>
              </a:ext>
            </a:extLst>
          </p:cNvPr>
          <p:cNvSpPr txBox="1"/>
          <p:nvPr/>
        </p:nvSpPr>
        <p:spPr>
          <a:xfrm>
            <a:off x="631088" y="6224498"/>
            <a:ext cx="6152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AE920"/>
                </a:solidFill>
                <a:latin typeface="Titillium Web SemiBold" pitchFamily="2" charset="77"/>
              </a:rPr>
              <a:t>Alla ricerca delle migliori energie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211F01A-FB08-1308-1D2E-D2B2FD34C562}"/>
              </a:ext>
            </a:extLst>
          </p:cNvPr>
          <p:cNvSpPr txBox="1"/>
          <p:nvPr/>
        </p:nvSpPr>
        <p:spPr>
          <a:xfrm>
            <a:off x="723367" y="5678835"/>
            <a:ext cx="615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Fondazione NEST</a:t>
            </a:r>
          </a:p>
        </p:txBody>
      </p:sp>
      <p:sp>
        <p:nvSpPr>
          <p:cNvPr id="5" name="Rettangolo 4"/>
          <p:cNvSpPr/>
          <p:nvPr/>
        </p:nvSpPr>
        <p:spPr>
          <a:xfrm>
            <a:off x="-1" y="3559345"/>
            <a:ext cx="1219199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2C526F"/>
                </a:solidFill>
                <a:latin typeface="Trebuchet MS" panose="020B0603020202020204" pitchFamily="34" charset="0"/>
              </a:rPr>
              <a:t>Innovazione tecnologica per l'uso efficiente dell'energia solare: </a:t>
            </a:r>
            <a:endParaRPr lang="it-IT" sz="2800" dirty="0" smtClean="0">
              <a:solidFill>
                <a:srgbClr val="2C526F"/>
              </a:solidFill>
              <a:latin typeface="Trebuchet MS" panose="020B0603020202020204" pitchFamily="34" charset="0"/>
            </a:endParaRPr>
          </a:p>
          <a:p>
            <a:pPr algn="ctr"/>
            <a:r>
              <a:rPr lang="it-IT" sz="2800" dirty="0" smtClean="0">
                <a:solidFill>
                  <a:srgbClr val="2C526F"/>
                </a:solidFill>
                <a:latin typeface="Trebuchet MS" panose="020B0603020202020204" pitchFamily="34" charset="0"/>
              </a:rPr>
              <a:t>stato </a:t>
            </a:r>
            <a:r>
              <a:rPr lang="it-IT" sz="2800" dirty="0">
                <a:solidFill>
                  <a:srgbClr val="2C526F"/>
                </a:solidFill>
                <a:latin typeface="Trebuchet MS" panose="020B0603020202020204" pitchFamily="34" charset="0"/>
              </a:rPr>
              <a:t>dell'arte e Progetto NEST </a:t>
            </a:r>
            <a:endParaRPr lang="it-IT" sz="2800" dirty="0" smtClean="0">
              <a:solidFill>
                <a:srgbClr val="2C526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211F01A-FB08-1308-1D2E-D2B2FD34C562}"/>
              </a:ext>
            </a:extLst>
          </p:cNvPr>
          <p:cNvSpPr txBox="1"/>
          <p:nvPr/>
        </p:nvSpPr>
        <p:spPr>
          <a:xfrm>
            <a:off x="8210025" y="6325166"/>
            <a:ext cx="411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Titillium Web" pitchFamily="2" charset="77"/>
              </a:rPr>
              <a:t>Prof. Maurizio Cellura</a:t>
            </a:r>
            <a:endParaRPr lang="it-IT" sz="28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2728348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ASSOCIAZIONE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TERMOTECNICA ITALIANA – SEZIONE SICILIA E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PROGETTO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NETWORK FOR ENERGY SUSTAINABLE TRANSITION (NEST–SPOKE 1)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9" y="2836128"/>
            <a:ext cx="1006678" cy="8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Composizione del Partenariato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76B6359D-B1A5-CF5A-2222-B51E69A3EADA}"/>
              </a:ext>
            </a:extLst>
          </p:cNvPr>
          <p:cNvGrpSpPr/>
          <p:nvPr/>
        </p:nvGrpSpPr>
        <p:grpSpPr>
          <a:xfrm>
            <a:off x="618564" y="1382357"/>
            <a:ext cx="10477494" cy="4918507"/>
            <a:chOff x="542646" y="1049441"/>
            <a:chExt cx="11446297" cy="5455819"/>
          </a:xfrm>
        </p:grpSpPr>
        <p:sp>
          <p:nvSpPr>
            <p:cNvPr id="3" name="Rectangle 112">
              <a:extLst>
                <a:ext uri="{FF2B5EF4-FFF2-40B4-BE49-F238E27FC236}">
                  <a16:creationId xmlns:a16="http://schemas.microsoft.com/office/drawing/2014/main" xmlns="" id="{2C957528-B10C-B117-A021-E7AA27020EEC}"/>
                </a:ext>
              </a:extLst>
            </p:cNvPr>
            <p:cNvSpPr/>
            <p:nvPr/>
          </p:nvSpPr>
          <p:spPr>
            <a:xfrm>
              <a:off x="1892465" y="1049441"/>
              <a:ext cx="9968807" cy="231687"/>
            </a:xfrm>
            <a:prstGeom prst="rect">
              <a:avLst/>
            </a:prstGeom>
            <a:solidFill>
              <a:srgbClr val="00A3AE">
                <a:alpha val="26000"/>
              </a:srgbClr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algn="ctr" defTabSz="913943" fontAlgn="ctr"/>
              <a:endParaRPr lang="it-IT" sz="900" b="1" kern="0">
                <a:solidFill>
                  <a:srgbClr val="000000"/>
                </a:solidFill>
                <a:latin typeface="EYInterstate Light"/>
              </a:endParaRPr>
            </a:p>
          </p:txBody>
        </p:sp>
        <p:sp>
          <p:nvSpPr>
            <p:cNvPr id="5" name="Rectangle 113">
              <a:extLst>
                <a:ext uri="{FF2B5EF4-FFF2-40B4-BE49-F238E27FC236}">
                  <a16:creationId xmlns:a16="http://schemas.microsoft.com/office/drawing/2014/main" xmlns="" id="{63F138C6-9903-D391-0223-2330627D5261}"/>
                </a:ext>
              </a:extLst>
            </p:cNvPr>
            <p:cNvSpPr/>
            <p:nvPr/>
          </p:nvSpPr>
          <p:spPr>
            <a:xfrm>
              <a:off x="7322054" y="1333436"/>
              <a:ext cx="3423192" cy="165701"/>
            </a:xfrm>
            <a:prstGeom prst="rect">
              <a:avLst/>
            </a:prstGeom>
            <a:solidFill>
              <a:srgbClr val="646464">
                <a:lumMod val="20000"/>
                <a:lumOff val="80000"/>
              </a:srgbClr>
            </a:solidFill>
            <a:ln w="9525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lIns="35981" tIns="35981" rIns="35981" bIns="35981" rtlCol="0" anchor="ctr" anchorCtr="0"/>
            <a:lstStyle/>
            <a:p>
              <a:pPr algn="ctr" defTabSz="913943">
                <a:defRPr/>
              </a:pPr>
              <a:r>
                <a:rPr lang="it-IT" sz="900" i="1" kern="0">
                  <a:solidFill>
                    <a:srgbClr val="000000"/>
                  </a:solidFill>
                  <a:latin typeface="EYInterstate Light"/>
                </a:rPr>
                <a:t>Consiglio di amministrazione e/o Comitato scientifico</a:t>
              </a:r>
            </a:p>
          </p:txBody>
        </p: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xmlns="" id="{2B568AE0-5860-8390-86C4-9DD354F462E9}"/>
                </a:ext>
              </a:extLst>
            </p:cNvPr>
            <p:cNvGrpSpPr/>
            <p:nvPr/>
          </p:nvGrpSpPr>
          <p:grpSpPr>
            <a:xfrm>
              <a:off x="1876361" y="3259127"/>
              <a:ext cx="10112582" cy="3215793"/>
              <a:chOff x="1877338" y="4145260"/>
              <a:chExt cx="9041025" cy="2361602"/>
            </a:xfrm>
          </p:grpSpPr>
          <p:sp>
            <p:nvSpPr>
              <p:cNvPr id="75" name="Rectangle 114">
                <a:extLst>
                  <a:ext uri="{FF2B5EF4-FFF2-40B4-BE49-F238E27FC236}">
                    <a16:creationId xmlns:a16="http://schemas.microsoft.com/office/drawing/2014/main" xmlns="" id="{587A14EA-C6D6-BA91-647B-58BEF3D99E8B}"/>
                  </a:ext>
                </a:extLst>
              </p:cNvPr>
              <p:cNvSpPr/>
              <p:nvPr/>
            </p:nvSpPr>
            <p:spPr>
              <a:xfrm>
                <a:off x="1877338" y="4145260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EURAC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UNICA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CNR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UNIPD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IIT</a:t>
                </a:r>
              </a:p>
            </p:txBody>
          </p:sp>
          <p:sp>
            <p:nvSpPr>
              <p:cNvPr id="76" name="Rectangle 115">
                <a:extLst>
                  <a:ext uri="{FF2B5EF4-FFF2-40B4-BE49-F238E27FC236}">
                    <a16:creationId xmlns:a16="http://schemas.microsoft.com/office/drawing/2014/main" xmlns="" id="{768C6071-E96F-409F-5053-192E3965CFF4}"/>
                  </a:ext>
                </a:extLst>
              </p:cNvPr>
              <p:cNvSpPr/>
              <p:nvPr/>
            </p:nvSpPr>
            <p:spPr>
              <a:xfrm>
                <a:off x="2886816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UNICA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POLIMI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POLITO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CNR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</p:txBody>
          </p:sp>
          <p:sp>
            <p:nvSpPr>
              <p:cNvPr id="77" name="Rectangle 116">
                <a:extLst>
                  <a:ext uri="{FF2B5EF4-FFF2-40B4-BE49-F238E27FC236}">
                    <a16:creationId xmlns:a16="http://schemas.microsoft.com/office/drawing/2014/main" xmlns="" id="{D2AB28A2-2D5D-236F-BCA4-91D8E6C21D35}"/>
                  </a:ext>
                </a:extLst>
              </p:cNvPr>
              <p:cNvSpPr/>
              <p:nvPr/>
            </p:nvSpPr>
            <p:spPr>
              <a:xfrm>
                <a:off x="3896294" y="4145260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>
                    <a:solidFill>
                      <a:srgbClr val="000000"/>
                    </a:solidFill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>
                    <a:solidFill>
                      <a:srgbClr val="000000"/>
                    </a:solidFill>
                    <a:latin typeface="EYInterstate Light"/>
                  </a:rPr>
                  <a:t>POLITO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>
                    <a:solidFill>
                      <a:srgbClr val="000000"/>
                    </a:solidFill>
                    <a:latin typeface="EYInterstate Light"/>
                  </a:rPr>
                  <a:t>CNR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</p:txBody>
          </p:sp>
          <p:sp>
            <p:nvSpPr>
              <p:cNvPr id="78" name="Rectangle 117">
                <a:extLst>
                  <a:ext uri="{FF2B5EF4-FFF2-40B4-BE49-F238E27FC236}">
                    <a16:creationId xmlns:a16="http://schemas.microsoft.com/office/drawing/2014/main" xmlns="" id="{D78489DD-74CE-DC36-16F0-CE472525BCC0}"/>
                  </a:ext>
                </a:extLst>
              </p:cNvPr>
              <p:cNvSpPr/>
              <p:nvPr/>
            </p:nvSpPr>
            <p:spPr>
              <a:xfrm>
                <a:off x="4905772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FBK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POLIBA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POLIMI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UNIBO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CNR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UNIPI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UNIROMA1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IIT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NUOVO PIGNONE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IREN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ARCO FC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SNAM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latin typeface="EYInterstate Light"/>
                  </a:rPr>
                  <a:t>INTESA SP</a:t>
                </a:r>
              </a:p>
            </p:txBody>
          </p:sp>
          <p:sp>
            <p:nvSpPr>
              <p:cNvPr id="79" name="Rectangle 118">
                <a:extLst>
                  <a:ext uri="{FF2B5EF4-FFF2-40B4-BE49-F238E27FC236}">
                    <a16:creationId xmlns:a16="http://schemas.microsoft.com/office/drawing/2014/main" xmlns="" id="{AA7AAF6F-6D83-0FC7-1821-7CB5A1792666}"/>
                  </a:ext>
                </a:extLst>
              </p:cNvPr>
              <p:cNvSpPr/>
              <p:nvPr/>
            </p:nvSpPr>
            <p:spPr>
              <a:xfrm>
                <a:off x="5915250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UNIPD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UNIBO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POLIBA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NUOVO PIGNONE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IDEA 75</a:t>
                </a:r>
              </a:p>
            </p:txBody>
          </p:sp>
          <p:sp>
            <p:nvSpPr>
              <p:cNvPr id="80" name="Rectangle 119">
                <a:extLst>
                  <a:ext uri="{FF2B5EF4-FFF2-40B4-BE49-F238E27FC236}">
                    <a16:creationId xmlns:a16="http://schemas.microsoft.com/office/drawing/2014/main" xmlns="" id="{AED2E287-78A7-81DD-4B19-97C19BB806E9}"/>
                  </a:ext>
                </a:extLst>
              </p:cNvPr>
              <p:cNvSpPr/>
              <p:nvPr/>
            </p:nvSpPr>
            <p:spPr>
              <a:xfrm>
                <a:off x="6924727" y="4145260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808080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UNIPD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UNIBO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UNICA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POLIMI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IREN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ARCO FC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INTESA SP</a:t>
                </a:r>
              </a:p>
            </p:txBody>
          </p:sp>
          <p:sp>
            <p:nvSpPr>
              <p:cNvPr id="81" name="Rectangle 120">
                <a:extLst>
                  <a:ext uri="{FF2B5EF4-FFF2-40B4-BE49-F238E27FC236}">
                    <a16:creationId xmlns:a16="http://schemas.microsoft.com/office/drawing/2014/main" xmlns="" id="{DF94416A-ACD2-A168-693E-DF76D106BB57}"/>
                  </a:ext>
                </a:extLst>
              </p:cNvPr>
              <p:cNvSpPr/>
              <p:nvPr/>
            </p:nvSpPr>
            <p:spPr>
              <a:xfrm>
                <a:off x="7934206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UNIBO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EURAC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POLIBA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POLITO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UNIGE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ARCO FC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SNAM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EXPRIVIA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ENGINEERING</a:t>
                </a:r>
              </a:p>
            </p:txBody>
          </p:sp>
          <p:sp>
            <p:nvSpPr>
              <p:cNvPr id="82" name="Rectangle 121">
                <a:extLst>
                  <a:ext uri="{FF2B5EF4-FFF2-40B4-BE49-F238E27FC236}">
                    <a16:creationId xmlns:a16="http://schemas.microsoft.com/office/drawing/2014/main" xmlns="" id="{FB9C0964-8FE9-9593-7784-42937B809774}"/>
                  </a:ext>
                </a:extLst>
              </p:cNvPr>
              <p:cNvSpPr/>
              <p:nvPr/>
            </p:nvSpPr>
            <p:spPr>
              <a:xfrm>
                <a:off x="8943684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UNICA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POLIMI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POLITO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UNIGE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UNIPD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EXPRIVIA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ENGINEERING</a:t>
                </a:r>
              </a:p>
            </p:txBody>
          </p:sp>
          <p:sp>
            <p:nvSpPr>
              <p:cNvPr id="83" name="Rectangle 122">
                <a:extLst>
                  <a:ext uri="{FF2B5EF4-FFF2-40B4-BE49-F238E27FC236}">
                    <a16:creationId xmlns:a16="http://schemas.microsoft.com/office/drawing/2014/main" xmlns="" id="{EE452A23-68D6-5226-CDC9-A96FFE365B9E}"/>
                  </a:ext>
                </a:extLst>
              </p:cNvPr>
              <p:cNvSpPr/>
              <p:nvPr/>
            </p:nvSpPr>
            <p:spPr>
              <a:xfrm>
                <a:off x="9953162" y="4145261"/>
                <a:ext cx="965201" cy="23616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35981" rIns="0" bIns="0" rtlCol="0" anchor="t" anchorCtr="0"/>
              <a:lstStyle/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UNIBO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ENEA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FBK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POLIMI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UNICA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UNIGE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  <a:p>
                <a:pPr marL="179298" indent="-179298" defTabSz="913943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800" kern="0" dirty="0">
                    <a:solidFill>
                      <a:srgbClr val="000000"/>
                    </a:solidFill>
                    <a:latin typeface="EYInterstate Light"/>
                  </a:rPr>
                  <a:t>UNIPD</a:t>
                </a:r>
              </a:p>
            </p:txBody>
          </p:sp>
        </p:grpSp>
        <p:grpSp>
          <p:nvGrpSpPr>
            <p:cNvPr id="9" name="Group 28">
              <a:extLst>
                <a:ext uri="{FF2B5EF4-FFF2-40B4-BE49-F238E27FC236}">
                  <a16:creationId xmlns:a16="http://schemas.microsoft.com/office/drawing/2014/main" xmlns="" id="{2E7F8DF8-F72B-9BB3-E73A-D05C50A78069}"/>
                </a:ext>
              </a:extLst>
            </p:cNvPr>
            <p:cNvGrpSpPr/>
            <p:nvPr/>
          </p:nvGrpSpPr>
          <p:grpSpPr>
            <a:xfrm>
              <a:off x="1876361" y="1913496"/>
              <a:ext cx="10112582" cy="376352"/>
              <a:chOff x="1877338" y="2261504"/>
              <a:chExt cx="9041025" cy="376548"/>
            </a:xfrm>
            <a:solidFill>
              <a:srgbClr val="00A3AE">
                <a:alpha val="26000"/>
              </a:srgbClr>
            </a:solidFill>
          </p:grpSpPr>
          <p:sp>
            <p:nvSpPr>
              <p:cNvPr id="66" name="Rectangle 124">
                <a:extLst>
                  <a:ext uri="{FF2B5EF4-FFF2-40B4-BE49-F238E27FC236}">
                    <a16:creationId xmlns:a16="http://schemas.microsoft.com/office/drawing/2014/main" xmlns="" id="{A9A59133-A31A-ECA6-EB67-FCD1E961919D}"/>
                  </a:ext>
                </a:extLst>
              </p:cNvPr>
              <p:cNvSpPr/>
              <p:nvPr/>
            </p:nvSpPr>
            <p:spPr>
              <a:xfrm>
                <a:off x="1877338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UniPA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67" name="Rectangle 125">
                <a:extLst>
                  <a:ext uri="{FF2B5EF4-FFF2-40B4-BE49-F238E27FC236}">
                    <a16:creationId xmlns:a16="http://schemas.microsoft.com/office/drawing/2014/main" xmlns="" id="{29BE749D-C06C-2BC8-46CA-803E7D3FC426}"/>
                  </a:ext>
                </a:extLst>
              </p:cNvPr>
              <p:cNvSpPr/>
              <p:nvPr/>
            </p:nvSpPr>
            <p:spPr>
              <a:xfrm>
                <a:off x="3896294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UniPI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68" name="Rectangle 126">
                <a:extLst>
                  <a:ext uri="{FF2B5EF4-FFF2-40B4-BE49-F238E27FC236}">
                    <a16:creationId xmlns:a16="http://schemas.microsoft.com/office/drawing/2014/main" xmlns="" id="{10D72988-EC22-8A20-B16E-D31435A55BF1}"/>
                  </a:ext>
                </a:extLst>
              </p:cNvPr>
              <p:cNvSpPr/>
              <p:nvPr/>
            </p:nvSpPr>
            <p:spPr>
              <a:xfrm>
                <a:off x="5915250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PoliMI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69" name="Rectangle 127">
                <a:extLst>
                  <a:ext uri="{FF2B5EF4-FFF2-40B4-BE49-F238E27FC236}">
                    <a16:creationId xmlns:a16="http://schemas.microsoft.com/office/drawing/2014/main" xmlns="" id="{0244CFDD-14B4-3405-637D-AAAAECCB23DB}"/>
                  </a:ext>
                </a:extLst>
              </p:cNvPr>
              <p:cNvSpPr/>
              <p:nvPr/>
            </p:nvSpPr>
            <p:spPr>
              <a:xfrm>
                <a:off x="7934206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UniNA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70" name="Rectangle 128">
                <a:extLst>
                  <a:ext uri="{FF2B5EF4-FFF2-40B4-BE49-F238E27FC236}">
                    <a16:creationId xmlns:a16="http://schemas.microsoft.com/office/drawing/2014/main" xmlns="" id="{1DFFCA0D-278D-830D-9748-4335EF65B7EA}"/>
                  </a:ext>
                </a:extLst>
              </p:cNvPr>
              <p:cNvSpPr/>
              <p:nvPr/>
            </p:nvSpPr>
            <p:spPr>
              <a:xfrm>
                <a:off x="9953162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>
                    <a:solidFill>
                      <a:srgbClr val="000000"/>
                    </a:solidFill>
                    <a:latin typeface="EYInterstate Light"/>
                  </a:rPr>
                  <a:t>CNR</a:t>
                </a:r>
              </a:p>
            </p:txBody>
          </p:sp>
          <p:sp>
            <p:nvSpPr>
              <p:cNvPr id="71" name="Rectangle 130">
                <a:extLst>
                  <a:ext uri="{FF2B5EF4-FFF2-40B4-BE49-F238E27FC236}">
                    <a16:creationId xmlns:a16="http://schemas.microsoft.com/office/drawing/2014/main" xmlns="" id="{7D8909EB-D3DD-6162-1BD1-14A24DEF590D}"/>
                  </a:ext>
                </a:extLst>
              </p:cNvPr>
              <p:cNvSpPr/>
              <p:nvPr/>
            </p:nvSpPr>
            <p:spPr>
              <a:xfrm>
                <a:off x="2886816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PoliBA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72" name="Rectangle 131">
                <a:extLst>
                  <a:ext uri="{FF2B5EF4-FFF2-40B4-BE49-F238E27FC236}">
                    <a16:creationId xmlns:a16="http://schemas.microsoft.com/office/drawing/2014/main" xmlns="" id="{95560314-F654-6D99-0425-160E2327F008}"/>
                  </a:ext>
                </a:extLst>
              </p:cNvPr>
              <p:cNvSpPr/>
              <p:nvPr/>
            </p:nvSpPr>
            <p:spPr>
              <a:xfrm>
                <a:off x="4905772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UniGE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73" name="Rectangle 132">
                <a:extLst>
                  <a:ext uri="{FF2B5EF4-FFF2-40B4-BE49-F238E27FC236}">
                    <a16:creationId xmlns:a16="http://schemas.microsoft.com/office/drawing/2014/main" xmlns="" id="{718C9575-BAD4-C4BE-5071-92D815B1EFEA}"/>
                  </a:ext>
                </a:extLst>
              </p:cNvPr>
              <p:cNvSpPr/>
              <p:nvPr/>
            </p:nvSpPr>
            <p:spPr>
              <a:xfrm>
                <a:off x="6924728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 err="1">
                    <a:solidFill>
                      <a:srgbClr val="000000"/>
                    </a:solidFill>
                    <a:latin typeface="EYInterstate Light"/>
                  </a:rPr>
                  <a:t>PoliTO</a:t>
                </a:r>
                <a:endParaRPr lang="it-IT" sz="999" b="1" kern="0">
                  <a:solidFill>
                    <a:srgbClr val="000000"/>
                  </a:solidFill>
                  <a:latin typeface="EYInterstate Light"/>
                </a:endParaRPr>
              </a:p>
            </p:txBody>
          </p:sp>
          <p:sp>
            <p:nvSpPr>
              <p:cNvPr id="74" name="Rectangle 133">
                <a:extLst>
                  <a:ext uri="{FF2B5EF4-FFF2-40B4-BE49-F238E27FC236}">
                    <a16:creationId xmlns:a16="http://schemas.microsoft.com/office/drawing/2014/main" xmlns="" id="{8E314ECD-F2DE-D796-B2B6-73AB9DA31617}"/>
                  </a:ext>
                </a:extLst>
              </p:cNvPr>
              <p:cNvSpPr/>
              <p:nvPr/>
            </p:nvSpPr>
            <p:spPr>
              <a:xfrm>
                <a:off x="8943684" y="2261504"/>
                <a:ext cx="965201" cy="376548"/>
              </a:xfrm>
              <a:prstGeom prst="rect">
                <a:avLst/>
              </a:prstGeom>
              <a:grpFill/>
              <a:ln w="9525" cap="flat" cmpd="sng" algn="ctr">
                <a:solidFill>
                  <a:srgbClr val="00A3AE"/>
                </a:solidFill>
                <a:prstDash val="solid"/>
              </a:ln>
              <a:effectLst/>
            </p:spPr>
            <p:txBody>
              <a:bodyPr lIns="35981" tIns="179906" rIns="35981" bIns="35981" rtlCol="0" anchor="ctr" anchorCtr="0"/>
              <a:lstStyle/>
              <a:p>
                <a:pPr algn="ctr" defTabSz="913943">
                  <a:defRPr/>
                </a:pPr>
                <a:r>
                  <a:rPr lang="it-IT" sz="999" b="1" kern="0">
                    <a:solidFill>
                      <a:srgbClr val="000000"/>
                    </a:solidFill>
                    <a:latin typeface="EYInterstate Light"/>
                  </a:rPr>
                  <a:t>UniROMA1</a:t>
                </a:r>
              </a:p>
            </p:txBody>
          </p:sp>
        </p:grpSp>
        <p:cxnSp>
          <p:nvCxnSpPr>
            <p:cNvPr id="10" name="Straight Connector 3">
              <a:extLst>
                <a:ext uri="{FF2B5EF4-FFF2-40B4-BE49-F238E27FC236}">
                  <a16:creationId xmlns:a16="http://schemas.microsoft.com/office/drawing/2014/main" xmlns="" id="{A16C8A82-1B11-3896-A7DF-6E9BAC8CE353}"/>
                </a:ext>
              </a:extLst>
            </p:cNvPr>
            <p:cNvCxnSpPr>
              <a:cxnSpLocks/>
              <a:stCxn id="3" idx="2"/>
              <a:endCxn id="30" idx="0"/>
            </p:cNvCxnSpPr>
            <p:nvPr/>
          </p:nvCxnSpPr>
          <p:spPr>
            <a:xfrm rot="5400000">
              <a:off x="4359653" y="-719750"/>
              <a:ext cx="516337" cy="4518094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1" name="Straight Connector 3">
              <a:extLst>
                <a:ext uri="{FF2B5EF4-FFF2-40B4-BE49-F238E27FC236}">
                  <a16:creationId xmlns:a16="http://schemas.microsoft.com/office/drawing/2014/main" xmlns="" id="{0EA54579-735B-471A-50E5-E8DB9531E0B6}"/>
                </a:ext>
              </a:extLst>
            </p:cNvPr>
            <p:cNvCxnSpPr>
              <a:cxnSpLocks/>
              <a:stCxn id="3" idx="2"/>
              <a:endCxn id="31" idx="0"/>
            </p:cNvCxnSpPr>
            <p:nvPr/>
          </p:nvCxnSpPr>
          <p:spPr>
            <a:xfrm rot="5400000">
              <a:off x="4925788" y="-153616"/>
              <a:ext cx="516337" cy="3385825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2" name="Straight Connector 3">
              <a:extLst>
                <a:ext uri="{FF2B5EF4-FFF2-40B4-BE49-F238E27FC236}">
                  <a16:creationId xmlns:a16="http://schemas.microsoft.com/office/drawing/2014/main" xmlns="" id="{7B61D832-A1A8-7D01-2E47-95702097639A}"/>
                </a:ext>
              </a:extLst>
            </p:cNvPr>
            <p:cNvCxnSpPr>
              <a:cxnSpLocks/>
              <a:stCxn id="3" idx="2"/>
              <a:endCxn id="32" idx="0"/>
            </p:cNvCxnSpPr>
            <p:nvPr/>
          </p:nvCxnSpPr>
          <p:spPr>
            <a:xfrm rot="5400000">
              <a:off x="5491923" y="412520"/>
              <a:ext cx="516337" cy="2253555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xmlns="" id="{66A30F50-DDFF-4244-64FE-CF11D0F35C9D}"/>
                </a:ext>
              </a:extLst>
            </p:cNvPr>
            <p:cNvCxnSpPr>
              <a:cxnSpLocks/>
              <a:stCxn id="3" idx="2"/>
              <a:endCxn id="33" idx="0"/>
            </p:cNvCxnSpPr>
            <p:nvPr/>
          </p:nvCxnSpPr>
          <p:spPr>
            <a:xfrm rot="5400000">
              <a:off x="6058057" y="978653"/>
              <a:ext cx="516337" cy="1121286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4" name="Straight Connector 3">
              <a:extLst>
                <a:ext uri="{FF2B5EF4-FFF2-40B4-BE49-F238E27FC236}">
                  <a16:creationId xmlns:a16="http://schemas.microsoft.com/office/drawing/2014/main" xmlns="" id="{9F2976FA-ABC4-9A4A-7CDE-159B153C93FE}"/>
                </a:ext>
              </a:extLst>
            </p:cNvPr>
            <p:cNvCxnSpPr>
              <a:cxnSpLocks/>
              <a:stCxn id="3" idx="2"/>
              <a:endCxn id="34" idx="0"/>
            </p:cNvCxnSpPr>
            <p:nvPr/>
          </p:nvCxnSpPr>
          <p:spPr>
            <a:xfrm rot="16200000" flipH="1">
              <a:off x="6624191" y="1533805"/>
              <a:ext cx="516337" cy="1098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5" name="Straight Connector 3">
              <a:extLst>
                <a:ext uri="{FF2B5EF4-FFF2-40B4-BE49-F238E27FC236}">
                  <a16:creationId xmlns:a16="http://schemas.microsoft.com/office/drawing/2014/main" xmlns="" id="{A7E4C57D-CF0B-5071-3A63-9307DCD148FB}"/>
                </a:ext>
              </a:extLst>
            </p:cNvPr>
            <p:cNvCxnSpPr>
              <a:cxnSpLocks/>
              <a:stCxn id="3" idx="2"/>
              <a:endCxn id="35" idx="0"/>
            </p:cNvCxnSpPr>
            <p:nvPr/>
          </p:nvCxnSpPr>
          <p:spPr>
            <a:xfrm rot="16200000" flipH="1">
              <a:off x="7190326" y="967670"/>
              <a:ext cx="516337" cy="114325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6" name="Straight Connector 3">
              <a:extLst>
                <a:ext uri="{FF2B5EF4-FFF2-40B4-BE49-F238E27FC236}">
                  <a16:creationId xmlns:a16="http://schemas.microsoft.com/office/drawing/2014/main" xmlns="" id="{25CA9501-C2E9-CCEE-7B72-ADB1C5DD0B68}"/>
                </a:ext>
              </a:extLst>
            </p:cNvPr>
            <p:cNvCxnSpPr>
              <a:cxnSpLocks/>
              <a:stCxn id="3" idx="2"/>
              <a:endCxn id="36" idx="0"/>
            </p:cNvCxnSpPr>
            <p:nvPr/>
          </p:nvCxnSpPr>
          <p:spPr>
            <a:xfrm rot="16200000" flipH="1">
              <a:off x="7756460" y="401535"/>
              <a:ext cx="516337" cy="2275522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7" name="Straight Connector 3">
              <a:extLst>
                <a:ext uri="{FF2B5EF4-FFF2-40B4-BE49-F238E27FC236}">
                  <a16:creationId xmlns:a16="http://schemas.microsoft.com/office/drawing/2014/main" xmlns="" id="{77EDA710-21CD-D491-DFAD-BDF905333041}"/>
                </a:ext>
              </a:extLst>
            </p:cNvPr>
            <p:cNvCxnSpPr>
              <a:cxnSpLocks/>
              <a:stCxn id="3" idx="2"/>
              <a:endCxn id="37" idx="0"/>
            </p:cNvCxnSpPr>
            <p:nvPr/>
          </p:nvCxnSpPr>
          <p:spPr>
            <a:xfrm rot="16200000" flipH="1">
              <a:off x="8322595" y="-164599"/>
              <a:ext cx="516337" cy="340779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8" name="Straight Connector 3">
              <a:extLst>
                <a:ext uri="{FF2B5EF4-FFF2-40B4-BE49-F238E27FC236}">
                  <a16:creationId xmlns:a16="http://schemas.microsoft.com/office/drawing/2014/main" xmlns="" id="{B394F64E-FB12-5812-71A1-BDF6F8251276}"/>
                </a:ext>
              </a:extLst>
            </p:cNvPr>
            <p:cNvCxnSpPr>
              <a:cxnSpLocks/>
              <a:stCxn id="3" idx="2"/>
              <a:endCxn id="38" idx="0"/>
            </p:cNvCxnSpPr>
            <p:nvPr/>
          </p:nvCxnSpPr>
          <p:spPr>
            <a:xfrm rot="16200000" flipH="1">
              <a:off x="8888730" y="-730734"/>
              <a:ext cx="516337" cy="454006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19" name="Straight Connector 3">
              <a:extLst>
                <a:ext uri="{FF2B5EF4-FFF2-40B4-BE49-F238E27FC236}">
                  <a16:creationId xmlns:a16="http://schemas.microsoft.com/office/drawing/2014/main" xmlns="" id="{B6B284B5-4389-8149-74F5-C99D2ADF8B6D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rot="16200000" flipH="1">
              <a:off x="8894767" y="-736771"/>
              <a:ext cx="516337" cy="4552135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20" name="Straight Connector 3">
              <a:extLst>
                <a:ext uri="{FF2B5EF4-FFF2-40B4-BE49-F238E27FC236}">
                  <a16:creationId xmlns:a16="http://schemas.microsoft.com/office/drawing/2014/main" xmlns="" id="{FD4CCFBD-7311-08BF-632B-8A3D85568998}"/>
                </a:ext>
              </a:extLst>
            </p:cNvPr>
            <p:cNvCxnSpPr>
              <a:cxnSpLocks/>
              <a:stCxn id="3" idx="2"/>
              <a:endCxn id="5" idx="1"/>
            </p:cNvCxnSpPr>
            <p:nvPr/>
          </p:nvCxnSpPr>
          <p:spPr>
            <a:xfrm rot="16200000" flipH="1">
              <a:off x="7031882" y="1126114"/>
              <a:ext cx="135159" cy="445185"/>
            </a:xfrm>
            <a:prstGeom prst="bentConnector2">
              <a:avLst/>
            </a:prstGeom>
            <a:noFill/>
            <a:ln w="9525" cap="flat" cmpd="sng" algn="ctr">
              <a:solidFill>
                <a:srgbClr val="808080"/>
              </a:solidFill>
              <a:prstDash val="solid"/>
              <a:tailEnd type="none"/>
            </a:ln>
            <a:effectLst/>
          </p:spPr>
        </p:cxnSp>
        <p:cxnSp>
          <p:nvCxnSpPr>
            <p:cNvPr id="21" name="Straight Connector 3">
              <a:extLst>
                <a:ext uri="{FF2B5EF4-FFF2-40B4-BE49-F238E27FC236}">
                  <a16:creationId xmlns:a16="http://schemas.microsoft.com/office/drawing/2014/main" xmlns="" id="{0E83CDBC-663F-54F0-9CAA-1B3F4E4D5789}"/>
                </a:ext>
              </a:extLst>
            </p:cNvPr>
            <p:cNvCxnSpPr>
              <a:cxnSpLocks/>
              <a:stCxn id="66" idx="2"/>
              <a:endCxn id="75" idx="0"/>
            </p:cNvCxnSpPr>
            <p:nvPr/>
          </p:nvCxnSpPr>
          <p:spPr>
            <a:xfrm>
              <a:off x="2416160" y="2289848"/>
              <a:ext cx="0" cy="969279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2" name="Straight Connector 3">
              <a:extLst>
                <a:ext uri="{FF2B5EF4-FFF2-40B4-BE49-F238E27FC236}">
                  <a16:creationId xmlns:a16="http://schemas.microsoft.com/office/drawing/2014/main" xmlns="" id="{98BE851F-FF42-972D-D458-87AC2F95AC5E}"/>
                </a:ext>
              </a:extLst>
            </p:cNvPr>
            <p:cNvCxnSpPr>
              <a:cxnSpLocks/>
              <a:stCxn id="71" idx="2"/>
              <a:endCxn id="76" idx="0"/>
            </p:cNvCxnSpPr>
            <p:nvPr/>
          </p:nvCxnSpPr>
          <p:spPr>
            <a:xfrm>
              <a:off x="3545282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3" name="Straight Connector 3">
              <a:extLst>
                <a:ext uri="{FF2B5EF4-FFF2-40B4-BE49-F238E27FC236}">
                  <a16:creationId xmlns:a16="http://schemas.microsoft.com/office/drawing/2014/main" xmlns="" id="{745DE8F6-6DED-B7B6-A47A-DE91BC311DC2}"/>
                </a:ext>
              </a:extLst>
            </p:cNvPr>
            <p:cNvCxnSpPr>
              <a:cxnSpLocks/>
              <a:stCxn id="67" idx="2"/>
              <a:endCxn id="77" idx="0"/>
            </p:cNvCxnSpPr>
            <p:nvPr/>
          </p:nvCxnSpPr>
          <p:spPr>
            <a:xfrm>
              <a:off x="4674405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4" name="Straight Connector 3">
              <a:extLst>
                <a:ext uri="{FF2B5EF4-FFF2-40B4-BE49-F238E27FC236}">
                  <a16:creationId xmlns:a16="http://schemas.microsoft.com/office/drawing/2014/main" xmlns="" id="{DDA54FBA-D392-1139-5F4D-895D67328152}"/>
                </a:ext>
              </a:extLst>
            </p:cNvPr>
            <p:cNvCxnSpPr>
              <a:cxnSpLocks/>
              <a:stCxn id="72" idx="2"/>
              <a:endCxn id="78" idx="0"/>
            </p:cNvCxnSpPr>
            <p:nvPr/>
          </p:nvCxnSpPr>
          <p:spPr>
            <a:xfrm>
              <a:off x="5803528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5" name="Straight Connector 3">
              <a:extLst>
                <a:ext uri="{FF2B5EF4-FFF2-40B4-BE49-F238E27FC236}">
                  <a16:creationId xmlns:a16="http://schemas.microsoft.com/office/drawing/2014/main" xmlns="" id="{3E485149-2EC0-43E4-6E07-F3001D545466}"/>
                </a:ext>
              </a:extLst>
            </p:cNvPr>
            <p:cNvCxnSpPr>
              <a:cxnSpLocks/>
              <a:stCxn id="68" idx="2"/>
              <a:endCxn id="79" idx="0"/>
            </p:cNvCxnSpPr>
            <p:nvPr/>
          </p:nvCxnSpPr>
          <p:spPr>
            <a:xfrm>
              <a:off x="6932651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6" name="Straight Connector 3">
              <a:extLst>
                <a:ext uri="{FF2B5EF4-FFF2-40B4-BE49-F238E27FC236}">
                  <a16:creationId xmlns:a16="http://schemas.microsoft.com/office/drawing/2014/main" xmlns="" id="{5291A74A-7EF6-6696-0417-578466B12C43}"/>
                </a:ext>
              </a:extLst>
            </p:cNvPr>
            <p:cNvCxnSpPr>
              <a:cxnSpLocks/>
              <a:stCxn id="73" idx="2"/>
              <a:endCxn id="80" idx="0"/>
            </p:cNvCxnSpPr>
            <p:nvPr/>
          </p:nvCxnSpPr>
          <p:spPr>
            <a:xfrm flipH="1">
              <a:off x="8061774" y="2289848"/>
              <a:ext cx="1" cy="969279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7" name="Straight Connector 3">
              <a:extLst>
                <a:ext uri="{FF2B5EF4-FFF2-40B4-BE49-F238E27FC236}">
                  <a16:creationId xmlns:a16="http://schemas.microsoft.com/office/drawing/2014/main" xmlns="" id="{A57CA80A-244B-BD26-6D43-782C9F8CA8D3}"/>
                </a:ext>
              </a:extLst>
            </p:cNvPr>
            <p:cNvCxnSpPr>
              <a:cxnSpLocks/>
              <a:stCxn id="69" idx="2"/>
              <a:endCxn id="81" idx="0"/>
            </p:cNvCxnSpPr>
            <p:nvPr/>
          </p:nvCxnSpPr>
          <p:spPr>
            <a:xfrm>
              <a:off x="9190897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8" name="Straight Connector 3">
              <a:extLst>
                <a:ext uri="{FF2B5EF4-FFF2-40B4-BE49-F238E27FC236}">
                  <a16:creationId xmlns:a16="http://schemas.microsoft.com/office/drawing/2014/main" xmlns="" id="{FFDECEE7-DC33-1921-8691-EA7E8FF5FB62}"/>
                </a:ext>
              </a:extLst>
            </p:cNvPr>
            <p:cNvCxnSpPr>
              <a:cxnSpLocks/>
              <a:stCxn id="74" idx="2"/>
              <a:endCxn id="82" idx="0"/>
            </p:cNvCxnSpPr>
            <p:nvPr/>
          </p:nvCxnSpPr>
          <p:spPr>
            <a:xfrm>
              <a:off x="10320020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cxnSp>
          <p:nvCxnSpPr>
            <p:cNvPr id="29" name="Straight Connector 3">
              <a:extLst>
                <a:ext uri="{FF2B5EF4-FFF2-40B4-BE49-F238E27FC236}">
                  <a16:creationId xmlns:a16="http://schemas.microsoft.com/office/drawing/2014/main" xmlns="" id="{51A0DF70-EC13-66ED-7874-2AED4372759C}"/>
                </a:ext>
              </a:extLst>
            </p:cNvPr>
            <p:cNvCxnSpPr>
              <a:cxnSpLocks/>
              <a:stCxn id="70" idx="2"/>
              <a:endCxn id="83" idx="0"/>
            </p:cNvCxnSpPr>
            <p:nvPr/>
          </p:nvCxnSpPr>
          <p:spPr>
            <a:xfrm>
              <a:off x="11449144" y="2289849"/>
              <a:ext cx="0" cy="969278"/>
            </a:xfrm>
            <a:prstGeom prst="straightConnector1">
              <a:avLst/>
            </a:prstGeom>
            <a:noFill/>
            <a:ln w="9525" cap="flat" cmpd="sng" algn="ctr">
              <a:solidFill>
                <a:srgbClr val="808080"/>
              </a:solidFill>
              <a:prstDash val="dash"/>
              <a:tailEnd type="none"/>
            </a:ln>
            <a:effectLst/>
          </p:spPr>
        </p:cxnSp>
        <p:sp>
          <p:nvSpPr>
            <p:cNvPr id="30" name="Oval 155">
              <a:extLst>
                <a:ext uri="{FF2B5EF4-FFF2-40B4-BE49-F238E27FC236}">
                  <a16:creationId xmlns:a16="http://schemas.microsoft.com/office/drawing/2014/main" xmlns="" id="{2D53B34C-223E-DC22-DD9D-8C5BA1B34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845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1</a:t>
              </a:r>
            </a:p>
          </p:txBody>
        </p:sp>
        <p:sp>
          <p:nvSpPr>
            <p:cNvPr id="31" name="Oval 156">
              <a:extLst>
                <a:ext uri="{FF2B5EF4-FFF2-40B4-BE49-F238E27FC236}">
                  <a16:creationId xmlns:a16="http://schemas.microsoft.com/office/drawing/2014/main" xmlns="" id="{D7249A89-411F-E8A4-E443-AF3BC3AC4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6114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2</a:t>
              </a:r>
            </a:p>
          </p:txBody>
        </p:sp>
        <p:sp>
          <p:nvSpPr>
            <p:cNvPr id="32" name="Oval 157">
              <a:extLst>
                <a:ext uri="{FF2B5EF4-FFF2-40B4-BE49-F238E27FC236}">
                  <a16:creationId xmlns:a16="http://schemas.microsoft.com/office/drawing/2014/main" xmlns="" id="{4D71119E-DE79-D93C-B1A5-76F6035A7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84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3</a:t>
              </a:r>
            </a:p>
          </p:txBody>
        </p:sp>
        <p:sp>
          <p:nvSpPr>
            <p:cNvPr id="33" name="Oval 158">
              <a:extLst>
                <a:ext uri="{FF2B5EF4-FFF2-40B4-BE49-F238E27FC236}">
                  <a16:creationId xmlns:a16="http://schemas.microsoft.com/office/drawing/2014/main" xmlns="" id="{63A40314-36BA-8CAB-AD6D-8E7427A65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0653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4</a:t>
              </a:r>
            </a:p>
          </p:txBody>
        </p:sp>
        <p:sp>
          <p:nvSpPr>
            <p:cNvPr id="34" name="Oval 159">
              <a:extLst>
                <a:ext uri="{FF2B5EF4-FFF2-40B4-BE49-F238E27FC236}">
                  <a16:creationId xmlns:a16="http://schemas.microsoft.com/office/drawing/2014/main" xmlns="" id="{8EC11A18-2D51-5A89-4A54-729D35D26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922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5</a:t>
              </a:r>
            </a:p>
          </p:txBody>
        </p:sp>
        <p:sp>
          <p:nvSpPr>
            <p:cNvPr id="35" name="Oval 160">
              <a:extLst>
                <a:ext uri="{FF2B5EF4-FFF2-40B4-BE49-F238E27FC236}">
                  <a16:creationId xmlns:a16="http://schemas.microsoft.com/office/drawing/2014/main" xmlns="" id="{FE0D4A4A-9E24-711A-462C-3DC89E9FB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5191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6</a:t>
              </a:r>
            </a:p>
          </p:txBody>
        </p:sp>
        <p:sp>
          <p:nvSpPr>
            <p:cNvPr id="36" name="Oval 161">
              <a:extLst>
                <a:ext uri="{FF2B5EF4-FFF2-40B4-BE49-F238E27FC236}">
                  <a16:creationId xmlns:a16="http://schemas.microsoft.com/office/drawing/2014/main" xmlns="" id="{2137C9CF-1709-0E21-B80E-7BE83CE12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461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7</a:t>
              </a:r>
            </a:p>
          </p:txBody>
        </p:sp>
        <p:sp>
          <p:nvSpPr>
            <p:cNvPr id="37" name="Oval 162">
              <a:extLst>
                <a:ext uri="{FF2B5EF4-FFF2-40B4-BE49-F238E27FC236}">
                  <a16:creationId xmlns:a16="http://schemas.microsoft.com/office/drawing/2014/main" xmlns="" id="{D5118001-2A3D-D6B1-9E81-5C0ADFFC9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9730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8</a:t>
              </a:r>
            </a:p>
          </p:txBody>
        </p:sp>
        <p:sp>
          <p:nvSpPr>
            <p:cNvPr id="38" name="Oval 163">
              <a:extLst>
                <a:ext uri="{FF2B5EF4-FFF2-40B4-BE49-F238E27FC236}">
                  <a16:creationId xmlns:a16="http://schemas.microsoft.com/office/drawing/2014/main" xmlns="" id="{4AEA7A1C-03B0-3584-94E4-5FC83D990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82000" y="1797465"/>
              <a:ext cx="269859" cy="269859"/>
            </a:xfrm>
            <a:prstGeom prst="ellipse">
              <a:avLst/>
            </a:prstGeom>
            <a:solidFill>
              <a:srgbClr val="336699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43">
                <a:defRPr/>
              </a:pPr>
              <a:r>
                <a:rPr lang="en-US" sz="900" b="1" kern="0">
                  <a:solidFill>
                    <a:prstClr val="white"/>
                  </a:solidFill>
                  <a:latin typeface="EYInterstate Light"/>
                </a:rPr>
                <a:t>9</a:t>
              </a:r>
            </a:p>
          </p:txBody>
        </p:sp>
        <p:sp>
          <p:nvSpPr>
            <p:cNvPr id="39" name="Rectangle 175">
              <a:extLst>
                <a:ext uri="{FF2B5EF4-FFF2-40B4-BE49-F238E27FC236}">
                  <a16:creationId xmlns:a16="http://schemas.microsoft.com/office/drawing/2014/main" xmlns="" id="{0D00234E-2C2C-DEAB-CFAB-6ABA85FEC676}"/>
                </a:ext>
              </a:extLst>
            </p:cNvPr>
            <p:cNvSpPr/>
            <p:nvPr/>
          </p:nvSpPr>
          <p:spPr>
            <a:xfrm>
              <a:off x="636074" y="1073505"/>
              <a:ext cx="1097072" cy="39119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A3AE"/>
              </a:solidFill>
              <a:prstDash val="solid"/>
            </a:ln>
            <a:effectLst/>
          </p:spPr>
          <p:txBody>
            <a:bodyPr lIns="35981" rIns="35981" rtlCol="0" anchor="t" anchorCtr="0"/>
            <a:lstStyle/>
            <a:p>
              <a:pPr algn="ctr" defTabSz="913943">
                <a:defRPr/>
              </a:pPr>
              <a:r>
                <a:rPr lang="it-IT" sz="999" b="1" kern="0">
                  <a:solidFill>
                    <a:srgbClr val="000000"/>
                  </a:solidFill>
                  <a:latin typeface="EYInterstate Light"/>
                </a:rPr>
                <a:t>HUB</a:t>
              </a:r>
            </a:p>
            <a:p>
              <a:pPr algn="ctr" defTabSz="913943">
                <a:defRPr/>
              </a:pPr>
              <a:r>
                <a:rPr lang="it-IT" sz="700" i="1" kern="0">
                  <a:solidFill>
                    <a:srgbClr val="000000"/>
                  </a:solidFill>
                  <a:latin typeface="EYInterstate Light"/>
                </a:rPr>
                <a:t>(Soggetto Attuatore)</a:t>
              </a:r>
            </a:p>
          </p:txBody>
        </p:sp>
        <p:sp>
          <p:nvSpPr>
            <p:cNvPr id="40" name="Rectangle 176">
              <a:extLst>
                <a:ext uri="{FF2B5EF4-FFF2-40B4-BE49-F238E27FC236}">
                  <a16:creationId xmlns:a16="http://schemas.microsoft.com/office/drawing/2014/main" xmlns="" id="{D251003E-7308-11CF-2379-EFE7E93FE7A7}"/>
                </a:ext>
              </a:extLst>
            </p:cNvPr>
            <p:cNvSpPr/>
            <p:nvPr/>
          </p:nvSpPr>
          <p:spPr>
            <a:xfrm>
              <a:off x="659296" y="1567559"/>
              <a:ext cx="1097072" cy="493770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A3AE"/>
              </a:solidFill>
              <a:prstDash val="solid"/>
            </a:ln>
            <a:effectLst/>
          </p:spPr>
          <p:txBody>
            <a:bodyPr lIns="35981" rIns="35981" rtlCol="0" anchor="t" anchorCtr="0"/>
            <a:lstStyle/>
            <a:p>
              <a:pPr algn="ctr" defTabSz="913943">
                <a:defRPr/>
              </a:pPr>
              <a:r>
                <a:rPr lang="it-IT" sz="999" b="1" kern="0">
                  <a:solidFill>
                    <a:srgbClr val="000000"/>
                  </a:solidFill>
                  <a:latin typeface="EYInterstate Light"/>
                </a:rPr>
                <a:t>SPOKE </a:t>
              </a:r>
            </a:p>
            <a:p>
              <a:pPr algn="ctr" defTabSz="913943">
                <a:defRPr/>
              </a:pPr>
              <a:r>
                <a:rPr lang="it-IT" sz="700" i="1" kern="0">
                  <a:solidFill>
                    <a:srgbClr val="000000"/>
                  </a:solidFill>
                  <a:latin typeface="EYInterstate Light"/>
                </a:rPr>
                <a:t>(Soggetto Realizzatore)</a:t>
              </a:r>
            </a:p>
            <a:p>
              <a:pPr algn="ctr" defTabSz="913943">
                <a:defRPr/>
              </a:pPr>
              <a:endParaRPr lang="it-IT" sz="999" kern="0">
                <a:solidFill>
                  <a:srgbClr val="000000"/>
                </a:solidFill>
                <a:latin typeface="EYInterstate Light"/>
              </a:endParaRPr>
            </a:p>
          </p:txBody>
        </p:sp>
        <p:sp>
          <p:nvSpPr>
            <p:cNvPr id="41" name="Rectangle 178">
              <a:extLst>
                <a:ext uri="{FF2B5EF4-FFF2-40B4-BE49-F238E27FC236}">
                  <a16:creationId xmlns:a16="http://schemas.microsoft.com/office/drawing/2014/main" xmlns="" id="{6F1C9272-725E-F99A-C940-2BB1EE4132F1}"/>
                </a:ext>
              </a:extLst>
            </p:cNvPr>
            <p:cNvSpPr/>
            <p:nvPr/>
          </p:nvSpPr>
          <p:spPr>
            <a:xfrm>
              <a:off x="636074" y="4673210"/>
              <a:ext cx="1076137" cy="343949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0" tIns="35981" rIns="0" bIns="0" rtlCol="0" anchor="ctr" anchorCtr="0">
              <a:spAutoFit/>
            </a:bodyPr>
            <a:lstStyle/>
            <a:p>
              <a:pPr algn="ctr" defTabSz="913943">
                <a:defRPr/>
              </a:pPr>
              <a:r>
                <a:rPr lang="it-IT" sz="999" b="1" kern="0">
                  <a:solidFill>
                    <a:srgbClr val="000000"/>
                  </a:solidFill>
                  <a:latin typeface="EYInterstate Light"/>
                </a:rPr>
                <a:t>AFFILIATI</a:t>
              </a:r>
            </a:p>
            <a:p>
              <a:pPr algn="ctr" defTabSz="913943">
                <a:defRPr/>
              </a:pPr>
              <a:endParaRPr lang="it-IT" sz="999" i="1" kern="0">
                <a:solidFill>
                  <a:srgbClr val="000000"/>
                </a:solidFill>
                <a:latin typeface="EYInterstate Light"/>
              </a:endParaRPr>
            </a:p>
          </p:txBody>
        </p:sp>
        <p:sp>
          <p:nvSpPr>
            <p:cNvPr id="42" name="Rectangle 179">
              <a:extLst>
                <a:ext uri="{FF2B5EF4-FFF2-40B4-BE49-F238E27FC236}">
                  <a16:creationId xmlns:a16="http://schemas.microsoft.com/office/drawing/2014/main" xmlns="" id="{4E472647-458E-4736-16F3-87B01607C187}"/>
                </a:ext>
              </a:extLst>
            </p:cNvPr>
            <p:cNvSpPr/>
            <p:nvPr/>
          </p:nvSpPr>
          <p:spPr>
            <a:xfrm>
              <a:off x="542646" y="2023332"/>
              <a:ext cx="1190501" cy="226473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143925" tIns="35981" rIns="35981" bIns="35981" rtlCol="0" anchor="ctr" anchorCtr="0">
              <a:spAutoFit/>
            </a:bodyPr>
            <a:lstStyle/>
            <a:p>
              <a:pPr algn="ctr" defTabSz="913943">
                <a:defRPr/>
              </a:pPr>
              <a:r>
                <a:rPr lang="it-IT" sz="999" b="1" kern="0">
                  <a:solidFill>
                    <a:srgbClr val="000000"/>
                  </a:solidFill>
                  <a:latin typeface="EYInterstate Light"/>
                </a:rPr>
                <a:t>SPOKE LEADER</a:t>
              </a:r>
            </a:p>
          </p:txBody>
        </p:sp>
        <p:grpSp>
          <p:nvGrpSpPr>
            <p:cNvPr id="43" name="Group 29">
              <a:extLst>
                <a:ext uri="{FF2B5EF4-FFF2-40B4-BE49-F238E27FC236}">
                  <a16:creationId xmlns:a16="http://schemas.microsoft.com/office/drawing/2014/main" xmlns="" id="{B94B3E03-1622-708C-2FFD-3AFEF39AECDF}"/>
                </a:ext>
              </a:extLst>
            </p:cNvPr>
            <p:cNvGrpSpPr/>
            <p:nvPr/>
          </p:nvGrpSpPr>
          <p:grpSpPr>
            <a:xfrm>
              <a:off x="1876361" y="2324884"/>
              <a:ext cx="10112582" cy="878565"/>
              <a:chOff x="1877338" y="2673104"/>
              <a:chExt cx="9041025" cy="902524"/>
            </a:xfrm>
          </p:grpSpPr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xmlns="" id="{F52F505A-D55D-E41D-DD42-ACA51F5AAACF}"/>
                  </a:ext>
                </a:extLst>
              </p:cNvPr>
              <p:cNvGrpSpPr/>
              <p:nvPr/>
            </p:nvGrpSpPr>
            <p:grpSpPr>
              <a:xfrm>
                <a:off x="1877338" y="3187031"/>
                <a:ext cx="9041025" cy="388597"/>
                <a:chOff x="1877338" y="4004405"/>
                <a:chExt cx="9041025" cy="257202"/>
              </a:xfrm>
            </p:grpSpPr>
            <p:sp>
              <p:nvSpPr>
                <p:cNvPr id="57" name="Rectangle 88">
                  <a:extLst>
                    <a:ext uri="{FF2B5EF4-FFF2-40B4-BE49-F238E27FC236}">
                      <a16:creationId xmlns:a16="http://schemas.microsoft.com/office/drawing/2014/main" xmlns="" id="{980B443C-B47A-01D2-F472-B2EAE9A354A6}"/>
                    </a:ext>
                  </a:extLst>
                </p:cNvPr>
                <p:cNvSpPr/>
                <p:nvPr/>
              </p:nvSpPr>
              <p:spPr>
                <a:xfrm>
                  <a:off x="1877338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 err="1">
                      <a:solidFill>
                        <a:srgbClr val="000000"/>
                      </a:solidFill>
                      <a:latin typeface="EYInterstate Light"/>
                    </a:rPr>
                    <a:t>Dott</a:t>
                  </a: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. Luciano Tropea</a:t>
                  </a:r>
                </a:p>
              </p:txBody>
            </p:sp>
            <p:sp>
              <p:nvSpPr>
                <p:cNvPr id="58" name="Rectangle 89">
                  <a:extLst>
                    <a:ext uri="{FF2B5EF4-FFF2-40B4-BE49-F238E27FC236}">
                      <a16:creationId xmlns:a16="http://schemas.microsoft.com/office/drawing/2014/main" xmlns="" id="{971394D1-22CC-1540-B414-0F651B38B971}"/>
                    </a:ext>
                  </a:extLst>
                </p:cNvPr>
                <p:cNvSpPr/>
                <p:nvPr/>
              </p:nvSpPr>
              <p:spPr>
                <a:xfrm>
                  <a:off x="2886816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Antonella Palermo</a:t>
                  </a:r>
                </a:p>
              </p:txBody>
            </p:sp>
            <p:sp>
              <p:nvSpPr>
                <p:cNvPr id="59" name="Rectangle 90">
                  <a:extLst>
                    <a:ext uri="{FF2B5EF4-FFF2-40B4-BE49-F238E27FC236}">
                      <a16:creationId xmlns:a16="http://schemas.microsoft.com/office/drawing/2014/main" xmlns="" id="{0ADB65E4-2327-90DB-2297-F2A819917407}"/>
                    </a:ext>
                  </a:extLst>
                </p:cNvPr>
                <p:cNvSpPr/>
                <p:nvPr/>
              </p:nvSpPr>
              <p:spPr>
                <a:xfrm>
                  <a:off x="3896294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Francesca Ceron</a:t>
                  </a:r>
                </a:p>
              </p:txBody>
            </p:sp>
            <p:sp>
              <p:nvSpPr>
                <p:cNvPr id="60" name="Rectangle 91">
                  <a:extLst>
                    <a:ext uri="{FF2B5EF4-FFF2-40B4-BE49-F238E27FC236}">
                      <a16:creationId xmlns:a16="http://schemas.microsoft.com/office/drawing/2014/main" xmlns="" id="{70FE5EAD-63C8-6724-1449-39D978359EF3}"/>
                    </a:ext>
                  </a:extLst>
                </p:cNvPr>
                <p:cNvSpPr/>
                <p:nvPr/>
              </p:nvSpPr>
              <p:spPr>
                <a:xfrm>
                  <a:off x="4905772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Monica Sbrana</a:t>
                  </a:r>
                </a:p>
              </p:txBody>
            </p:sp>
            <p:sp>
              <p:nvSpPr>
                <p:cNvPr id="61" name="Rectangle 92">
                  <a:extLst>
                    <a:ext uri="{FF2B5EF4-FFF2-40B4-BE49-F238E27FC236}">
                      <a16:creationId xmlns:a16="http://schemas.microsoft.com/office/drawing/2014/main" xmlns="" id="{1B540827-9CAA-053A-2023-C7416CE96ECE}"/>
                    </a:ext>
                  </a:extLst>
                </p:cNvPr>
                <p:cNvSpPr/>
                <p:nvPr/>
              </p:nvSpPr>
              <p:spPr>
                <a:xfrm>
                  <a:off x="5915250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 Andrea </a:t>
                  </a:r>
                  <a:r>
                    <a:rPr lang="it-IT" sz="800" i="1" kern="0" err="1">
                      <a:solidFill>
                        <a:srgbClr val="000000"/>
                      </a:solidFill>
                      <a:latin typeface="EYInterstate Light"/>
                    </a:rPr>
                    <a:t>Papoff</a:t>
                  </a: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62" name="Rectangle 93">
                  <a:extLst>
                    <a:ext uri="{FF2B5EF4-FFF2-40B4-BE49-F238E27FC236}">
                      <a16:creationId xmlns:a16="http://schemas.microsoft.com/office/drawing/2014/main" xmlns="" id="{18E5CA4A-1B1C-B27C-16D8-9014281D3267}"/>
                    </a:ext>
                  </a:extLst>
                </p:cNvPr>
                <p:cNvSpPr/>
                <p:nvPr/>
              </p:nvSpPr>
              <p:spPr>
                <a:xfrm>
                  <a:off x="6924728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Laura Fulci</a:t>
                  </a:r>
                </a:p>
              </p:txBody>
            </p:sp>
            <p:sp>
              <p:nvSpPr>
                <p:cNvPr id="63" name="Rectangle 94">
                  <a:extLst>
                    <a:ext uri="{FF2B5EF4-FFF2-40B4-BE49-F238E27FC236}">
                      <a16:creationId xmlns:a16="http://schemas.microsoft.com/office/drawing/2014/main" xmlns="" id="{D96AB24C-9FDC-BB92-53EB-90D5F2BA10A4}"/>
                    </a:ext>
                  </a:extLst>
                </p:cNvPr>
                <p:cNvSpPr/>
                <p:nvPr/>
              </p:nvSpPr>
              <p:spPr>
                <a:xfrm>
                  <a:off x="7934206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Silvia Renna</a:t>
                  </a:r>
                </a:p>
              </p:txBody>
            </p:sp>
            <p:sp>
              <p:nvSpPr>
                <p:cNvPr id="64" name="Rectangle 95">
                  <a:extLst>
                    <a:ext uri="{FF2B5EF4-FFF2-40B4-BE49-F238E27FC236}">
                      <a16:creationId xmlns:a16="http://schemas.microsoft.com/office/drawing/2014/main" xmlns="" id="{306397A4-AFA0-3CA9-EFEC-6F912BDA764C}"/>
                    </a:ext>
                  </a:extLst>
                </p:cNvPr>
                <p:cNvSpPr/>
                <p:nvPr/>
              </p:nvSpPr>
              <p:spPr>
                <a:xfrm>
                  <a:off x="8943684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Andrea Riccio</a:t>
                  </a:r>
                </a:p>
              </p:txBody>
            </p:sp>
            <p:sp>
              <p:nvSpPr>
                <p:cNvPr id="65" name="Rectangle 96">
                  <a:extLst>
                    <a:ext uri="{FF2B5EF4-FFF2-40B4-BE49-F238E27FC236}">
                      <a16:creationId xmlns:a16="http://schemas.microsoft.com/office/drawing/2014/main" xmlns="" id="{E5B232F6-42BD-80BE-B351-5B84A2B92AA6}"/>
                    </a:ext>
                  </a:extLst>
                </p:cNvPr>
                <p:cNvSpPr/>
                <p:nvPr/>
              </p:nvSpPr>
              <p:spPr>
                <a:xfrm>
                  <a:off x="9953162" y="4004405"/>
                  <a:ext cx="965201" cy="2572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Mariella Quarto</a:t>
                  </a:r>
                </a:p>
              </p:txBody>
            </p:sp>
          </p:grpSp>
          <p:grpSp>
            <p:nvGrpSpPr>
              <p:cNvPr id="47" name="Group 2">
                <a:extLst>
                  <a:ext uri="{FF2B5EF4-FFF2-40B4-BE49-F238E27FC236}">
                    <a16:creationId xmlns:a16="http://schemas.microsoft.com/office/drawing/2014/main" xmlns="" id="{ECE08AD3-0830-A786-C042-D62AF98F3967}"/>
                  </a:ext>
                </a:extLst>
              </p:cNvPr>
              <p:cNvGrpSpPr/>
              <p:nvPr/>
            </p:nvGrpSpPr>
            <p:grpSpPr>
              <a:xfrm>
                <a:off x="1877338" y="2673104"/>
                <a:ext cx="9041025" cy="477472"/>
                <a:chOff x="1877338" y="4442440"/>
                <a:chExt cx="9041025" cy="1259302"/>
              </a:xfrm>
            </p:grpSpPr>
            <p:sp>
              <p:nvSpPr>
                <p:cNvPr id="48" name="Rectangle 99">
                  <a:extLst>
                    <a:ext uri="{FF2B5EF4-FFF2-40B4-BE49-F238E27FC236}">
                      <a16:creationId xmlns:a16="http://schemas.microsoft.com/office/drawing/2014/main" xmlns="" id="{CEE89F75-2508-134A-536A-0AAFD96BB9FE}"/>
                    </a:ext>
                  </a:extLst>
                </p:cNvPr>
                <p:cNvSpPr/>
                <p:nvPr/>
              </p:nvSpPr>
              <p:spPr>
                <a:xfrm>
                  <a:off x="1877338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Maurizio </a:t>
                  </a:r>
                  <a:r>
                    <a:rPr lang="it-IT" sz="800" i="1" kern="0" err="1">
                      <a:solidFill>
                        <a:srgbClr val="000000"/>
                      </a:solidFill>
                      <a:latin typeface="EYInterstate Light"/>
                    </a:rPr>
                    <a:t>Cellura</a:t>
                  </a: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49" name="Rectangle 100">
                  <a:extLst>
                    <a:ext uri="{FF2B5EF4-FFF2-40B4-BE49-F238E27FC236}">
                      <a16:creationId xmlns:a16="http://schemas.microsoft.com/office/drawing/2014/main" xmlns="" id="{781E0E81-4C27-2B8C-CDA5-71DE276BFE1F}"/>
                    </a:ext>
                  </a:extLst>
                </p:cNvPr>
                <p:cNvSpPr/>
                <p:nvPr/>
              </p:nvSpPr>
              <p:spPr>
                <a:xfrm>
                  <a:off x="2886816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Sergio Camporeale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0" name="Rectangle 101">
                  <a:extLst>
                    <a:ext uri="{FF2B5EF4-FFF2-40B4-BE49-F238E27FC236}">
                      <a16:creationId xmlns:a16="http://schemas.microsoft.com/office/drawing/2014/main" xmlns="" id="{B73E72F5-3483-8293-7E9E-FF0E96B43D1D}"/>
                    </a:ext>
                  </a:extLst>
                </p:cNvPr>
                <p:cNvSpPr/>
                <p:nvPr/>
              </p:nvSpPr>
              <p:spPr>
                <a:xfrm>
                  <a:off x="3896294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Leonardo Tognotti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1" name="Rectangle 183">
                  <a:extLst>
                    <a:ext uri="{FF2B5EF4-FFF2-40B4-BE49-F238E27FC236}">
                      <a16:creationId xmlns:a16="http://schemas.microsoft.com/office/drawing/2014/main" xmlns="" id="{34FF4E38-AEE8-62A2-03ED-8A713624F844}"/>
                    </a:ext>
                  </a:extLst>
                </p:cNvPr>
                <p:cNvSpPr/>
                <p:nvPr/>
              </p:nvSpPr>
              <p:spPr>
                <a:xfrm>
                  <a:off x="4905772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Prof.ssa Loredana Magistri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2" name="Rectangle 184">
                  <a:extLst>
                    <a:ext uri="{FF2B5EF4-FFF2-40B4-BE49-F238E27FC236}">
                      <a16:creationId xmlns:a16="http://schemas.microsoft.com/office/drawing/2014/main" xmlns="" id="{A5733B0E-712C-CA50-D21A-4B0D45F84C36}"/>
                    </a:ext>
                  </a:extLst>
                </p:cNvPr>
                <p:cNvSpPr/>
                <p:nvPr/>
              </p:nvSpPr>
              <p:spPr>
                <a:xfrm>
                  <a:off x="5915250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Giampaolo </a:t>
                  </a:r>
                  <a:r>
                    <a:rPr lang="it-IT" sz="800" i="1" kern="0" err="1">
                      <a:solidFill>
                        <a:srgbClr val="000000"/>
                      </a:solidFill>
                      <a:latin typeface="EYInterstate Light"/>
                    </a:rPr>
                    <a:t>Manzolini</a:t>
                  </a: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3" name="Rectangle 185">
                  <a:extLst>
                    <a:ext uri="{FF2B5EF4-FFF2-40B4-BE49-F238E27FC236}">
                      <a16:creationId xmlns:a16="http://schemas.microsoft.com/office/drawing/2014/main" xmlns="" id="{9135B3AC-CDC0-A335-9B3D-A22D9BF49CCB}"/>
                    </a:ext>
                  </a:extLst>
                </p:cNvPr>
                <p:cNvSpPr/>
                <p:nvPr/>
              </p:nvSpPr>
              <p:spPr>
                <a:xfrm>
                  <a:off x="6924728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Vittorio Verda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4" name="Rectangle 186">
                  <a:extLst>
                    <a:ext uri="{FF2B5EF4-FFF2-40B4-BE49-F238E27FC236}">
                      <a16:creationId xmlns:a16="http://schemas.microsoft.com/office/drawing/2014/main" xmlns="" id="{3CBA792D-8FFF-B3FC-594A-343EF0C90EE7}"/>
                    </a:ext>
                  </a:extLst>
                </p:cNvPr>
                <p:cNvSpPr/>
                <p:nvPr/>
              </p:nvSpPr>
              <p:spPr>
                <a:xfrm>
                  <a:off x="7934206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Piero Salatino</a:t>
                  </a:r>
                </a:p>
              </p:txBody>
            </p:sp>
            <p:sp>
              <p:nvSpPr>
                <p:cNvPr id="55" name="Rectangle 187">
                  <a:extLst>
                    <a:ext uri="{FF2B5EF4-FFF2-40B4-BE49-F238E27FC236}">
                      <a16:creationId xmlns:a16="http://schemas.microsoft.com/office/drawing/2014/main" xmlns="" id="{FD84E16A-2826-B1A8-0B19-D5E2EE64276C}"/>
                    </a:ext>
                  </a:extLst>
                </p:cNvPr>
                <p:cNvSpPr/>
                <p:nvPr/>
              </p:nvSpPr>
              <p:spPr>
                <a:xfrm>
                  <a:off x="8943684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Massimo Pompili</a:t>
                  </a: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Prof. Andrea Vallati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  <p:sp>
              <p:nvSpPr>
                <p:cNvPr id="56" name="Rectangle 188">
                  <a:extLst>
                    <a:ext uri="{FF2B5EF4-FFF2-40B4-BE49-F238E27FC236}">
                      <a16:creationId xmlns:a16="http://schemas.microsoft.com/office/drawing/2014/main" xmlns="" id="{BF25DDF5-0625-4648-6185-D6F3AEA3D0C4}"/>
                    </a:ext>
                  </a:extLst>
                </p:cNvPr>
                <p:cNvSpPr/>
                <p:nvPr/>
              </p:nvSpPr>
              <p:spPr>
                <a:xfrm>
                  <a:off x="9953162" y="4442440"/>
                  <a:ext cx="965201" cy="1259302"/>
                </a:xfrm>
                <a:prstGeom prst="rect">
                  <a:avLst/>
                </a:prstGeom>
                <a:solidFill>
                  <a:srgbClr val="646464">
                    <a:lumMod val="20000"/>
                    <a:lumOff val="80000"/>
                    <a:alpha val="79000"/>
                  </a:srgbClr>
                </a:solidFill>
                <a:ln w="9525" cap="flat" cmpd="sng" algn="ctr">
                  <a:solidFill>
                    <a:srgbClr val="808080"/>
                  </a:solidFill>
                  <a:prstDash val="solid"/>
                </a:ln>
                <a:effectLst/>
              </p:spPr>
              <p:txBody>
                <a:bodyPr lIns="35981" tIns="0" rIns="0" bIns="0" rtlCol="0" anchor="ctr" anchorCtr="0"/>
                <a:lstStyle/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  <a:p>
                  <a:pPr algn="ctr" defTabSz="913943">
                    <a:defRPr/>
                  </a:pPr>
                  <a:r>
                    <a:rPr lang="it-IT" sz="800" i="1" kern="0">
                      <a:solidFill>
                        <a:srgbClr val="000000"/>
                      </a:solidFill>
                      <a:latin typeface="EYInterstate Light"/>
                    </a:rPr>
                    <a:t>Dott.ssa Lidia Armelao</a:t>
                  </a:r>
                </a:p>
                <a:p>
                  <a:pPr algn="ctr" defTabSz="913943">
                    <a:defRPr/>
                  </a:pPr>
                  <a:endParaRPr lang="it-IT" sz="800" i="1" kern="0">
                    <a:solidFill>
                      <a:srgbClr val="000000"/>
                    </a:solidFill>
                    <a:latin typeface="EYInterstate Light"/>
                  </a:endParaRPr>
                </a:p>
              </p:txBody>
            </p:sp>
          </p:grpSp>
        </p:grpSp>
        <p:sp>
          <p:nvSpPr>
            <p:cNvPr id="44" name="Rectangle 214">
              <a:extLst>
                <a:ext uri="{FF2B5EF4-FFF2-40B4-BE49-F238E27FC236}">
                  <a16:creationId xmlns:a16="http://schemas.microsoft.com/office/drawing/2014/main" xmlns="" id="{1F4E6305-3977-41D4-E5DD-F3C1A0748E8F}"/>
                </a:ext>
              </a:extLst>
            </p:cNvPr>
            <p:cNvSpPr/>
            <p:nvPr/>
          </p:nvSpPr>
          <p:spPr>
            <a:xfrm>
              <a:off x="638051" y="2447401"/>
              <a:ext cx="1076137" cy="19014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0" tIns="35981" rIns="0" bIns="0" rtlCol="0" anchor="ctr" anchorCtr="0">
              <a:spAutoFit/>
            </a:bodyPr>
            <a:lstStyle/>
            <a:p>
              <a:pPr algn="ctr" defTabSz="913943">
                <a:defRPr/>
              </a:pPr>
              <a:r>
                <a:rPr lang="it-IT" sz="999" i="1" kern="0">
                  <a:solidFill>
                    <a:srgbClr val="000000"/>
                  </a:solidFill>
                  <a:latin typeface="EYInterstate Light"/>
                </a:rPr>
                <a:t>Ref. Scientifico</a:t>
              </a:r>
            </a:p>
          </p:txBody>
        </p:sp>
        <p:sp>
          <p:nvSpPr>
            <p:cNvPr id="45" name="Rectangle 215">
              <a:extLst>
                <a:ext uri="{FF2B5EF4-FFF2-40B4-BE49-F238E27FC236}">
                  <a16:creationId xmlns:a16="http://schemas.microsoft.com/office/drawing/2014/main" xmlns="" id="{796C344F-A293-7B7B-49A6-F8BE61EF31FA}"/>
                </a:ext>
              </a:extLst>
            </p:cNvPr>
            <p:cNvSpPr/>
            <p:nvPr/>
          </p:nvSpPr>
          <p:spPr>
            <a:xfrm>
              <a:off x="638051" y="2919237"/>
              <a:ext cx="1076137" cy="19014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0" tIns="35981" rIns="0" bIns="0" rtlCol="0" anchor="ctr" anchorCtr="0">
              <a:spAutoFit/>
            </a:bodyPr>
            <a:lstStyle/>
            <a:p>
              <a:pPr algn="ctr" defTabSz="913943">
                <a:defRPr/>
              </a:pPr>
              <a:r>
                <a:rPr lang="it-IT" sz="999" i="1" kern="0">
                  <a:solidFill>
                    <a:srgbClr val="000000"/>
                  </a:solidFill>
                  <a:latin typeface="EYInterstate Light"/>
                </a:rPr>
                <a:t>Ref. </a:t>
              </a:r>
              <a:r>
                <a:rPr lang="it-IT" sz="999" i="1" kern="0" err="1">
                  <a:solidFill>
                    <a:srgbClr val="000000"/>
                  </a:solidFill>
                  <a:latin typeface="EYInterstate Light"/>
                </a:rPr>
                <a:t>Amministr.vo</a:t>
              </a:r>
              <a:endParaRPr lang="it-IT" sz="999" i="1" kern="0">
                <a:solidFill>
                  <a:srgbClr val="000000"/>
                </a:solidFill>
                <a:latin typeface="EYInterstate Light"/>
              </a:endParaRPr>
            </a:p>
          </p:txBody>
        </p:sp>
      </p:grpSp>
      <p:sp>
        <p:nvSpPr>
          <p:cNvPr id="84" name="Pulsante di azione: Avanti o successivo 8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506D0D04-FFA6-14E3-AC1C-D3B531135E74}"/>
              </a:ext>
            </a:extLst>
          </p:cNvPr>
          <p:cNvSpPr/>
          <p:nvPr/>
        </p:nvSpPr>
        <p:spPr>
          <a:xfrm rot="10800000">
            <a:off x="11795760" y="5981251"/>
            <a:ext cx="220532" cy="215153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68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178740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734004" y="616951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Linea 2a: Energie verdi del futuro</a:t>
            </a:r>
          </a:p>
        </p:txBody>
      </p:sp>
      <p:sp>
        <p:nvSpPr>
          <p:cNvPr id="85" name="Google Shape;195;p3">
            <a:extLst>
              <a:ext uri="{FF2B5EF4-FFF2-40B4-BE49-F238E27FC236}">
                <a16:creationId xmlns:a16="http://schemas.microsoft.com/office/drawing/2014/main" xmlns="" id="{4AB7D491-3685-D084-9FA9-DC98AFDFEC16}"/>
              </a:ext>
            </a:extLst>
          </p:cNvPr>
          <p:cNvSpPr txBox="1">
            <a:spLocks/>
          </p:cNvSpPr>
          <p:nvPr/>
        </p:nvSpPr>
        <p:spPr>
          <a:xfrm>
            <a:off x="734004" y="1516828"/>
            <a:ext cx="10088188" cy="446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algn="just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 "/>
            </a:pPr>
            <a:r>
              <a:rPr lang="it-IT">
                <a:latin typeface="Garamond" panose="02020404030301010803" pitchFamily="18" charset="0"/>
              </a:rPr>
              <a:t>«</a:t>
            </a:r>
            <a:r>
              <a:rPr lang="it-IT" b="1">
                <a:latin typeface="Garamond" panose="02020404030301010803" pitchFamily="18" charset="0"/>
              </a:rPr>
              <a:t>La transizione energetica, la neutralità carbonica, la resilienza del sistema di produzione, la distribuzione e l’utilizzo dell’energia</a:t>
            </a:r>
            <a:r>
              <a:rPr lang="it-IT">
                <a:latin typeface="Garamond" panose="02020404030301010803" pitchFamily="18" charset="0"/>
              </a:rPr>
              <a:t> potranno essere ottimizzate attraverso la generazione di nuova conoscenza e lo sviluppo di tecnologie e di processi innovativi, la cui sostenibilità deve essere valutata considerando l’intero ciclo di vita e l’effettiva ricaduta in termini di efficacia, di efficienza e di equità sociale. Ciò richiede una collaborazione tra il </a:t>
            </a:r>
            <a:r>
              <a:rPr lang="it-IT" b="1">
                <a:latin typeface="Garamond" panose="02020404030301010803" pitchFamily="18" charset="0"/>
              </a:rPr>
              <a:t>mondo della ricerca e l’industria </a:t>
            </a:r>
            <a:r>
              <a:rPr lang="it-IT">
                <a:latin typeface="Garamond" panose="02020404030301010803" pitchFamily="18" charset="0"/>
              </a:rPr>
              <a:t>che vada oltre le aspettative di mero trasferimento tecnologico di soluzioni esistenti ma ne sviluppi di nuove.</a:t>
            </a:r>
          </a:p>
          <a:p>
            <a:pPr marL="91440" indent="-91440" algn="just">
              <a:lnSpc>
                <a:spcPct val="12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 "/>
            </a:pPr>
            <a:r>
              <a:rPr lang="it-IT">
                <a:latin typeface="Garamond" panose="02020404030301010803" pitchFamily="18" charset="0"/>
              </a:rPr>
              <a:t>La ricerca dovrà svilupparsi in </a:t>
            </a:r>
            <a:r>
              <a:rPr lang="it-IT" b="1">
                <a:latin typeface="Garamond" panose="02020404030301010803" pitchFamily="18" charset="0"/>
              </a:rPr>
              <a:t>progetti a basso TRL </a:t>
            </a:r>
            <a:r>
              <a:rPr lang="it-IT">
                <a:latin typeface="Garamond" panose="02020404030301010803" pitchFamily="18" charset="0"/>
              </a:rPr>
              <a:t>e ad alta innovatività, per la filiera dell’energia da fonti rinnovabili, partendo dalla conoscenza dei fenomeni fino alla distribuzione e all’utilizzazione finale, sviluppando, per esempio, </a:t>
            </a:r>
            <a:r>
              <a:rPr lang="it-IT" b="1">
                <a:latin typeface="Garamond" panose="02020404030301010803" pitchFamily="18" charset="0"/>
              </a:rPr>
              <a:t>materiali, componenti ed apparati per la conversione e l’accumulo, interoperabilità delle fonti, la flessibilità e l’integrazione dei sistemi energetici</a:t>
            </a:r>
            <a:r>
              <a:rPr lang="it-IT">
                <a:latin typeface="Garamond" panose="02020404030301010803" pitchFamily="18" charset="0"/>
              </a:rPr>
              <a:t> anche a livello internazionale. Questo grazie a processi efficienti, scalabili, sostenibili e che siano in grado di migliorare l’affidabilità, l’efficienza, la flessibilità e la resilienza del sistema energetico nazionale.</a:t>
            </a:r>
          </a:p>
          <a:p>
            <a:pPr marL="91440" indent="-91440" algn="just">
              <a:lnSpc>
                <a:spcPct val="12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 "/>
            </a:pPr>
            <a:r>
              <a:rPr lang="it-IT">
                <a:latin typeface="Garamond" panose="02020404030301010803" pitchFamily="18" charset="0"/>
              </a:rPr>
              <a:t>Il programma permetterà di avere a disposizione un portafoglio di metodologie e tecnologie in grado di sostenere la </a:t>
            </a:r>
            <a:r>
              <a:rPr lang="it-IT" b="1">
                <a:latin typeface="Garamond" panose="02020404030301010803" pitchFamily="18" charset="0"/>
              </a:rPr>
              <a:t>transizione energetica del Paese </a:t>
            </a:r>
            <a:r>
              <a:rPr lang="it-IT">
                <a:latin typeface="Garamond" panose="02020404030301010803" pitchFamily="18" charset="0"/>
              </a:rPr>
              <a:t>con conseguente sviluppo di prodotti, processi e servizi per l’energia mirati al trasferimento tecnologico nei confronti della filiera industriale nazionale, favorendo lo sviluppo competitivo e l’occupazione.</a:t>
            </a:r>
          </a:p>
          <a:p>
            <a:pPr marL="91440" indent="-91440" algn="just">
              <a:lnSpc>
                <a:spcPct val="12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 "/>
            </a:pPr>
            <a:r>
              <a:rPr lang="it-IT">
                <a:latin typeface="Garamond" panose="02020404030301010803" pitchFamily="18" charset="0"/>
              </a:rPr>
              <a:t>Il Partenariato rafforzerà la ricerca nel settore promuovendo la </a:t>
            </a:r>
            <a:r>
              <a:rPr lang="it-IT" b="1">
                <a:latin typeface="Garamond" panose="02020404030301010803" pitchFamily="18" charset="0"/>
              </a:rPr>
              <a:t>multidisciplinarietà</a:t>
            </a:r>
            <a:r>
              <a:rPr lang="it-IT">
                <a:latin typeface="Garamond" panose="02020404030301010803" pitchFamily="18" charset="0"/>
              </a:rPr>
              <a:t> ed un approccio inclusivo e sinergico al tema della </a:t>
            </a:r>
            <a:r>
              <a:rPr lang="it-IT" b="1">
                <a:latin typeface="Garamond" panose="02020404030301010803" pitchFamily="18" charset="0"/>
              </a:rPr>
              <a:t>sostenibilità energetica</a:t>
            </a:r>
            <a:r>
              <a:rPr lang="it-IT">
                <a:latin typeface="Garamond" panose="02020404030301010803" pitchFamily="18" charset="0"/>
              </a:rPr>
              <a:t>.</a:t>
            </a:r>
          </a:p>
          <a:p>
            <a:pPr marL="91440" indent="-91440" algn="just">
              <a:lnSpc>
                <a:spcPct val="12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 "/>
            </a:pPr>
            <a:r>
              <a:rPr lang="it-IT">
                <a:latin typeface="Garamond" panose="02020404030301010803" pitchFamily="18" charset="0"/>
              </a:rPr>
              <a:t>La ricerca avrà un approccio problem solving, interdisciplinare e olistico.»</a:t>
            </a:r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8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103549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494808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1: Solar, PV, CSP &amp; CST (1/2)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60FD7F2-76E3-3D89-FFA4-16594F63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31" y="1347732"/>
            <a:ext cx="11082338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112949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0" y="490108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1: Solar, PV, CSP &amp; CST (2/2)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581FBB4-6FBB-686F-9368-6130C0EC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12" y="1328933"/>
            <a:ext cx="11110913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1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122286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547400"/>
            <a:ext cx="848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2: Energy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harvesting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&amp; Off-shore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renewable</a:t>
            </a:r>
            <a:endParaRPr lang="it-IT" sz="28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34248C45-DB3C-3E3F-4070-62690EB6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310258"/>
            <a:ext cx="10120723" cy="48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0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0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454278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3: Bioenergy &amp; new biofuels for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sustainable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future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8DA41D9-E21B-B7E0-4014-8AADA38F3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5" y="1370221"/>
            <a:ext cx="10763026" cy="48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4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4: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Clean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Hydrogen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and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final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uses</a:t>
            </a:r>
            <a:endParaRPr lang="it-IT" sz="28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5E217AC-21F1-3AF9-CD41-5E1235CC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88" y="1364206"/>
            <a:ext cx="10994651" cy="47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5: Energy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conversion</a:t>
            </a:r>
            <a:endParaRPr lang="it-IT" sz="28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752D41A-A757-6FFD-8BEF-E2DCFEF4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599947"/>
            <a:ext cx="11001375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8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6: Energy storage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E2BC3CE-C467-E4C3-7810-6FCBDC0A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8" y="1431347"/>
            <a:ext cx="10758935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7: Smart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sector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integration</a:t>
            </a:r>
            <a:endParaRPr lang="it-IT" sz="28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19A5309-1C8A-A57F-8981-5DAF7D48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8" y="1431347"/>
            <a:ext cx="10872788" cy="4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CHI SIAMO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Le energie rinnovabili al centro</a:t>
            </a:r>
          </a:p>
        </p:txBody>
      </p:sp>
      <p:sp>
        <p:nvSpPr>
          <p:cNvPr id="34" name="Segnaposto contenuto 5">
            <a:extLst>
              <a:ext uri="{FF2B5EF4-FFF2-40B4-BE49-F238E27FC236}">
                <a16:creationId xmlns:a16="http://schemas.microsoft.com/office/drawing/2014/main" xmlns="" id="{4483E7E4-946A-7CDF-C667-87BB98E6E401}"/>
              </a:ext>
            </a:extLst>
          </p:cNvPr>
          <p:cNvSpPr>
            <a:spLocks noGrp="1"/>
          </p:cNvSpPr>
          <p:nvPr/>
        </p:nvSpPr>
        <p:spPr>
          <a:xfrm>
            <a:off x="148322" y="1510998"/>
            <a:ext cx="12023542" cy="16203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900" b="1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NEST è l’unico progetto sull'energia</a:t>
            </a:r>
            <a:r>
              <a:rPr lang="it-IT" sz="1900" b="0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 finanziato nell’ambito del PNRR dal Ministero dell’Università e della Ricerca </a:t>
            </a:r>
          </a:p>
          <a:p>
            <a:pPr>
              <a:lnSpc>
                <a:spcPct val="150000"/>
              </a:lnSpc>
            </a:pPr>
            <a:r>
              <a:rPr lang="it-IT" sz="1900" b="0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È un </a:t>
            </a:r>
            <a:r>
              <a:rPr lang="it-IT" sz="1900" b="1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partenariato esteso</a:t>
            </a:r>
            <a:r>
              <a:rPr lang="it-IT" sz="1900" b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900" b="0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pubblico/privato che mette insieme </a:t>
            </a:r>
            <a:r>
              <a:rPr lang="it-IT" sz="1900" b="1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24 partner</a:t>
            </a:r>
            <a:r>
              <a:rPr lang="it-IT" sz="1900" b="0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 (università, centri di ricerca ed imprese) su tutto il territorio nazionale (</a:t>
            </a:r>
            <a:r>
              <a:rPr lang="it-IT" sz="1900" b="1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soggetto capofila: Politecnico di Bari</a:t>
            </a:r>
            <a:r>
              <a:rPr lang="it-IT" sz="1900" b="0" i="0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)</a:t>
            </a:r>
            <a:endParaRPr lang="it-IT" sz="1900" i="1" dirty="0">
              <a:solidFill>
                <a:srgbClr val="002060"/>
              </a:solidFill>
              <a:effectLst/>
              <a:latin typeface="Titillium Web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900" dirty="0">
              <a:solidFill>
                <a:srgbClr val="002060"/>
              </a:solidFill>
              <a:latin typeface="Titillium Web" panose="00000500000000000000" pitchFamily="2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5CD05EE5-66B5-E14C-B6D3-E1D894FE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6587"/>
            <a:ext cx="12192000" cy="28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8: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Final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use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optimization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,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sustainability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&amp;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resilence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in energy supply chain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2392493-15CB-8C91-FE15-B8EECF7C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2" y="1750151"/>
            <a:ext cx="10882347" cy="46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37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SPOKE 9: Energy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sustainable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advanced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materials</a:t>
            </a:r>
            <a:endParaRPr lang="it-IT" sz="28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0E85C83-F5C7-1561-ED86-E8CE7271E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1474946"/>
            <a:ext cx="10717782" cy="47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Finalità e ambiti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6F4F2AF3-64D9-9705-7D41-7165D1E61E5C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1740581"/>
            <a:ext cx="11120603" cy="4064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None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Costruire una leadership italiana competente, fortemente integrata con il territorio e le imprese e in grado di supportare lo sviluppo futuro verso una produzione e distribuzione di energia sostenibile e decarbonizzata. </a:t>
            </a:r>
          </a:p>
          <a:p>
            <a:pPr marL="0" indent="0" algn="just">
              <a:spcBef>
                <a:spcPts val="12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None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Nello specifico la Fondazione si propone di:</a:t>
            </a:r>
          </a:p>
          <a:p>
            <a:pPr marL="273050" lvl="1" indent="-273050" algn="just">
              <a:spcBef>
                <a:spcPts val="1200"/>
              </a:spcBef>
              <a:spcAft>
                <a:spcPts val="300"/>
              </a:spcAft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rendere più green il sistema di produzione dell'energia e aumentarne la resilienza attraverso lo sviluppo di tecnologie innovative, nuovi materiali e strumenti abilitanti per supportare il "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sector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coupling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"</a:t>
            </a:r>
          </a:p>
          <a:p>
            <a:pPr marL="273050" lvl="1" indent="-273050" algn="just">
              <a:spcBef>
                <a:spcPts val="1200"/>
              </a:spcBef>
              <a:spcAft>
                <a:spcPts val="600"/>
              </a:spcAft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ridurre i costi, il consumo di energia, l'inquinamento, migliorare la qualità del prodotto, aumentare la competitività e i benefici ambientali ed economici</a:t>
            </a:r>
          </a:p>
          <a:p>
            <a:pPr marL="273050" lvl="1" indent="-273050" algn="just">
              <a:spcBef>
                <a:spcPts val="1200"/>
              </a:spcBef>
              <a:spcAft>
                <a:spcPts val="600"/>
              </a:spcAft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introdurre innovazione digitale nei sistemi di gestione dell'energia in contesti reali, promuovendo l'inclusione sociale e combattendo la povertà energetica</a:t>
            </a:r>
          </a:p>
          <a:p>
            <a:pPr marL="273050" lvl="1" indent="-273050" algn="just">
              <a:spcBef>
                <a:spcPts val="1200"/>
              </a:spcBef>
              <a:spcAft>
                <a:spcPts val="600"/>
              </a:spcAft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rafforzare la competitività nazionale e la visibilità internazionale, potenziando le sinergie tra le imprese e gli enti di ricerca</a:t>
            </a:r>
          </a:p>
          <a:p>
            <a:pPr marL="273050" lvl="1" indent="-273050" algn="just">
              <a:spcBef>
                <a:spcPts val="1200"/>
              </a:spcBef>
              <a:spcAft>
                <a:spcPts val="600"/>
              </a:spcAft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rafforzare le competenze in ambito industriale e le politiche nazionali/regionali per uno sviluppo parallelo ed osmotico della ricerca e delle applicazioni industriali</a:t>
            </a:r>
          </a:p>
        </p:txBody>
      </p:sp>
    </p:spTree>
    <p:extLst>
      <p:ext uri="{BB962C8B-B14F-4D97-AF65-F5344CB8AC3E}">
        <p14:creationId xmlns:p14="http://schemas.microsoft.com/office/powerpoint/2010/main" val="420259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Attività chiave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B9CB6484-8DE7-C412-A98C-C8E5D2EF7BAC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1844675"/>
            <a:ext cx="11567364" cy="23391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Ricerca scientifica volta allo sviluppo di nuova conoscenza e nuove soluzioni tecnologiche in ambito energetico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Trasferimento tecnologico in settori chiave dell'energia (attività di incubazione, adozione di approcci di open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innovation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e supporto alla nascita e allo sviluppo di start-up e spin off)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Osservatorio sugli scenari energetici del futuro (redazione di studi, report e trend di mercato volti ad aumentare l’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awareness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nel settore e a fare cultura nell’ambito dell’innovazione nella filiera energetica)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Formazione sui temi dell’energia, con particolare riferimento al sistema industriale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SzPct val="80000"/>
              <a:buFont typeface="Wingdings" panose="05000000000000000000" pitchFamily="2" charset="2"/>
              <a:buChar char="Ø"/>
            </a:pP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275617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Elementi distintivi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B4B655-08EE-4367-75C2-874CC284BC3B}"/>
              </a:ext>
            </a:extLst>
          </p:cNvPr>
          <p:cNvSpPr txBox="1">
            <a:spLocks/>
          </p:cNvSpPr>
          <p:nvPr/>
        </p:nvSpPr>
        <p:spPr bwMode="auto">
          <a:xfrm>
            <a:off x="431321" y="1764372"/>
            <a:ext cx="11464506" cy="3600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Sinergie tra i principali gruppi di ricerca, grandi imprese, PMI e startup, che insieme creano un ecosistema di innovazione nel settore dell’energia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Gruppi di ricerca selezionati in modo da garantire competenze interdisciplinari di elevata qualità scientifica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Integrazione con il territorio e continuità delle agende di ricerca con le priorità locali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Trasferimento tecnologico per la valorizzazione dei risultati di linee di ricerca innovative a basso TRL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Forte sostegno ai giovani ricercatori, pienamente coinvolti nelle attività della Fondazione, e alla riduzione del gender gap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Capacità di attrarre e coinvolgere nuovi stakeholder per incrementare il valore dell’ecosistema e garantirne la sostenibilità nel tempo</a:t>
            </a:r>
          </a:p>
          <a:p>
            <a:pPr marL="0" indent="0" algn="just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it-IT" altLang="it-IT" sz="1800" b="0" u="none" kern="0" dirty="0"/>
          </a:p>
        </p:txBody>
      </p:sp>
    </p:spTree>
    <p:extLst>
      <p:ext uri="{BB962C8B-B14F-4D97-AF65-F5344CB8AC3E}">
        <p14:creationId xmlns:p14="http://schemas.microsoft.com/office/powerpoint/2010/main" val="102744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Governance 1/2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76C7CBCD-AACB-A22C-C7C9-4CF99A6B4D0F}"/>
              </a:ext>
            </a:extLst>
          </p:cNvPr>
          <p:cNvSpPr txBox="1">
            <a:spLocks/>
          </p:cNvSpPr>
          <p:nvPr/>
        </p:nvSpPr>
        <p:spPr bwMode="auto">
          <a:xfrm>
            <a:off x="540290" y="1758351"/>
            <a:ext cx="10734434" cy="4038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Assemblea Generale 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Composta dai rappresentanti legali dei membri Fondatori, Aderenti e Sostenitori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Consiglio di Amministrazione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Composto da un numero massimo di undici consiglieri designati dall’Assemblea Generale tra i candidati proposti da ciascun soggetto fondatore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Nomina un Direttore Generale, che può assumere le funzioni di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Research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Manager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Comitato Tecnico Scientifico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Composto dai Responsabili Scientifici degli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Spoke</a:t>
            </a: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e da altri esperti nominati dal Consiglio di Amministrazione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Nomina un Direttore Scientifico </a:t>
            </a:r>
          </a:p>
        </p:txBody>
      </p:sp>
    </p:spTree>
    <p:extLst>
      <p:ext uri="{BB962C8B-B14F-4D97-AF65-F5344CB8AC3E}">
        <p14:creationId xmlns:p14="http://schemas.microsoft.com/office/powerpoint/2010/main" val="307329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Governance 2/2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6F35E3D-FD99-AAAA-6C51-200DD6022A49}"/>
              </a:ext>
            </a:extLst>
          </p:cNvPr>
          <p:cNvSpPr txBox="1">
            <a:spLocks/>
          </p:cNvSpPr>
          <p:nvPr/>
        </p:nvSpPr>
        <p:spPr bwMode="auto">
          <a:xfrm>
            <a:off x="447885" y="1741102"/>
            <a:ext cx="11025247" cy="34088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Comitato Consultivo 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Selezionato dal Consiglio di Amministrazione e composto da esperti scientifici e industriali di chiara fama, selezionati tra i candidati proposti dai membri fondatori, aderenti e sostenitori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Comitato per la parità di genere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Composto da membri del Comitato Tecnico Scientifico e del Comitato Consultivo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Collegio dei revisori dei Conti</a:t>
            </a:r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Si compone di tre membri effettivi e di due sindaci supplenti nominati dal Consiglio di Amministrazione</a:t>
            </a:r>
          </a:p>
        </p:txBody>
      </p:sp>
    </p:spTree>
    <p:extLst>
      <p:ext uri="{BB962C8B-B14F-4D97-AF65-F5344CB8AC3E}">
        <p14:creationId xmlns:p14="http://schemas.microsoft.com/office/powerpoint/2010/main" val="23518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3236409-FFB2-9081-AD4B-BD2997A90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79" y="1364719"/>
            <a:ext cx="9501257" cy="48815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Organizzazione</a:t>
            </a:r>
          </a:p>
        </p:txBody>
      </p:sp>
    </p:spTree>
    <p:extLst>
      <p:ext uri="{BB962C8B-B14F-4D97-AF65-F5344CB8AC3E}">
        <p14:creationId xmlns:p14="http://schemas.microsoft.com/office/powerpoint/2010/main" val="370387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Organizzazione – Risorse interne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E2990356-0B3D-CBCF-3191-D5360BC9C3D2}"/>
              </a:ext>
            </a:extLst>
          </p:cNvPr>
          <p:cNvSpPr txBox="1">
            <a:spLocks/>
          </p:cNvSpPr>
          <p:nvPr/>
        </p:nvSpPr>
        <p:spPr>
          <a:xfrm>
            <a:off x="458788" y="1988840"/>
            <a:ext cx="7994650" cy="251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Direttore Generale 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Gestisce e coordina le attività della Fondazione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scelto tra figure munite di comprovate capacità dirigenziali ed esperienza in strutture scientifiche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Program </a:t>
            </a:r>
            <a:r>
              <a:rPr lang="it-IT" altLang="it-IT" sz="1600" b="1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Research</a:t>
            </a: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Manager 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Gestisce e coordina le attività legate al progetto di ricerca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Coordina i rapporti con il MUR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it-IT" altLang="it-IT" sz="1800" dirty="0">
              <a:highlight>
                <a:srgbClr val="FFFF00"/>
              </a:highlight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it-IT" altLang="it-IT" sz="1800" dirty="0"/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  <a:defRPr/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417210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651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Organizzazione – Risorse esterne 1/3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C2BC781-156E-E1C0-F0BA-71B2A78D88E1}"/>
              </a:ext>
            </a:extLst>
          </p:cNvPr>
          <p:cNvSpPr txBox="1">
            <a:spLocks/>
          </p:cNvSpPr>
          <p:nvPr/>
        </p:nvSpPr>
        <p:spPr>
          <a:xfrm>
            <a:off x="711590" y="1634135"/>
            <a:ext cx="8361684" cy="3992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Supporto amministrativo 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Redazione bilancio e controllo di gestione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Gestione risorse umane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Gestione gare, contratti e appalti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esperienza pluriennale nella gestione delle attività amministrative, di gestione del personale e di rendicontazione progetti 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endParaRPr lang="it-IT" altLang="it-IT" sz="1600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Supporto alla comunicazione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Definizione e sviluppo di strategie di comunicazione integrata online e offline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Progettazione e gestione dei principali strumenti di comunicazione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Progettazione e gestione di eventi di promozione a livello nazionale e internazionale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esperienza pluriennale su comunicazione integrata e social media management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defRPr/>
            </a:pPr>
            <a:endParaRPr lang="it-IT" altLang="it-IT" sz="1800" b="1" dirty="0">
              <a:highlight>
                <a:srgbClr val="FFFF00"/>
              </a:highligh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  <a:defRPr/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413078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3D808AF-3106-4124-B4E8-DB0CA8A2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26" y="1585091"/>
            <a:ext cx="9034738" cy="44488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CHI SIAMO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Le 9 linee di progetto</a:t>
            </a:r>
          </a:p>
        </p:txBody>
      </p:sp>
      <p:sp>
        <p:nvSpPr>
          <p:cNvPr id="2" name="Pulsante di azione: Avanti o successivo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6CC998E-4C67-E876-3A13-18F82E2FDA51}"/>
              </a:ext>
            </a:extLst>
          </p:cNvPr>
          <p:cNvSpPr/>
          <p:nvPr/>
        </p:nvSpPr>
        <p:spPr>
          <a:xfrm>
            <a:off x="11854927" y="5965115"/>
            <a:ext cx="220532" cy="215153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0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651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Organizzazione – Risorse esterne 2/3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3426E124-4C7C-D825-C0E7-3BCB09FE24E0}"/>
              </a:ext>
            </a:extLst>
          </p:cNvPr>
          <p:cNvSpPr txBox="1">
            <a:spLocks/>
          </p:cNvSpPr>
          <p:nvPr/>
        </p:nvSpPr>
        <p:spPr>
          <a:xfrm>
            <a:off x="458788" y="1693303"/>
            <a:ext cx="8433692" cy="251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Supporto al coordinamento scientifico </a:t>
            </a:r>
          </a:p>
          <a:p>
            <a:pPr marL="355600" indent="-355600"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Supporta il Direttore Generale e il Comitato Tecnico Scientifico</a:t>
            </a:r>
          </a:p>
          <a:p>
            <a:pPr marL="755650" lvl="1" indent="-355600"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nella supervisione dello stato di avanzamento del progetto,</a:t>
            </a:r>
          </a:p>
          <a:p>
            <a:pPr marL="755650" lvl="1" indent="-355600"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nella verifica della coerenza delle attività con la proposta progettuale,</a:t>
            </a:r>
          </a:p>
          <a:p>
            <a:pPr marL="755650" lvl="1" indent="-355600"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nel coordinamento tra gli SPOKE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comprovata esperienza nel coordinamento di progetti di ricerca complessi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/>
            </a:pPr>
            <a:endParaRPr lang="it-IT" altLang="it-IT" sz="1600" dirty="0"/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Supporto al trasferimento tecnologico</a:t>
            </a:r>
            <a:r>
              <a:rPr lang="it-IT" altLang="it-IT" sz="1600" dirty="0">
                <a:highlight>
                  <a:srgbClr val="FFFF00"/>
                </a:highlight>
              </a:rPr>
              <a:t> 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Progettazione e gestione di percorsi di incubazione e accelerazione di impresa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Progettazione di iniziative di open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innovation</a:t>
            </a: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Scouting e selezione delle startup</a:t>
            </a:r>
          </a:p>
          <a:p>
            <a:pPr>
              <a:lnSpc>
                <a:spcPct val="125000"/>
              </a:lnSpc>
              <a:spcBef>
                <a:spcPts val="0"/>
              </a:spcBef>
              <a:buSzPct val="80000"/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esperienza in iniziative di incubazione e accelerazione di impresa, con competenze di gestione di strategie di open </a:t>
            </a:r>
            <a:r>
              <a:rPr lang="it-IT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innovation</a:t>
            </a:r>
            <a:endParaRPr lang="it-IT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endParaRPr lang="it-IT" altLang="it-IT" sz="1600" dirty="0"/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  <a:defRPr/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39396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651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Organizzazione – Risorse esterne 3/3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65A07F2-ED1E-696A-81D9-C6054898EA4D}"/>
              </a:ext>
            </a:extLst>
          </p:cNvPr>
          <p:cNvSpPr txBox="1">
            <a:spLocks/>
          </p:cNvSpPr>
          <p:nvPr/>
        </p:nvSpPr>
        <p:spPr>
          <a:xfrm>
            <a:off x="496441" y="1763228"/>
            <a:ext cx="8433692" cy="251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Supporto all’osservatorio sugli scenari energetici del futuro 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Analisi dei trend tecnologici, normativi e di mercato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Redazione di studi e report 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Profilo: comprovata esperienza tecnico-manageriale nel settore dell’energia 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endParaRPr lang="it-IT" altLang="it-IT" sz="1600" dirty="0"/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  <a:defRPr/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20854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651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Fonti di finanziamento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xmlns="" id="{D96ACE37-2375-F07A-A118-1032CDFE9DD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844675"/>
            <a:ext cx="10479946" cy="3744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Agevolazione concessa dal MUR all'HUB a copertura dei costi di coordinamento del PE NEST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Quote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annuali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versate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dai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soci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iniziali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per il </a:t>
            </a:r>
            <a:r>
              <a:rPr lang="en-GB" altLang="it-IT" sz="1600" dirty="0" err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periodo</a:t>
            </a:r>
            <a:r>
              <a:rPr lang="en-GB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2022-2024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Quote dei futuri soci per il primo triennio di adesione</a:t>
            </a:r>
            <a:endParaRPr lang="en-GB" altLang="it-IT" sz="1600" dirty="0">
              <a:solidFill>
                <a:schemeClr val="accent1">
                  <a:lumMod val="50000"/>
                </a:schemeClr>
              </a:solidFill>
              <a:latin typeface="Titillium Web" panose="00000500000000000000" pitchFamily="2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Quote soci (iniziali e futuri) post triennio di adesione (ca. € 5000, € 7000, € 10000 rispettivamente per sostenitori, aderenti e fondatori)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Ritorni da attività di trasferimento tecnologico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Ritorni da attività dell’osservatorio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Ritorni da attività di formazione</a:t>
            </a:r>
          </a:p>
        </p:txBody>
      </p:sp>
    </p:spTree>
    <p:extLst>
      <p:ext uri="{BB962C8B-B14F-4D97-AF65-F5344CB8AC3E}">
        <p14:creationId xmlns:p14="http://schemas.microsoft.com/office/powerpoint/2010/main" val="320703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651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284973"/>
                </a:solidFill>
                <a:latin typeface="Titillium Web SemiBold" pitchFamily="2" charset="77"/>
              </a:rPr>
              <a:t>Economics</a:t>
            </a:r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000" b="1" dirty="0">
                <a:solidFill>
                  <a:srgbClr val="284973"/>
                </a:solidFill>
                <a:latin typeface="Titillium Web SemiBold" pitchFamily="2" charset="77"/>
              </a:rPr>
              <a:t>(piano di progetto, Set 2022)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ACF7656-A608-3E51-0FE2-C5EE7EBE0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76" y="1443784"/>
            <a:ext cx="8104188" cy="46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Fondazione NEST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950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Modalità di ingresso delle organizzazioni all'interno del PE</a:t>
            </a:r>
            <a:endParaRPr lang="it-IT" sz="2000" b="1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233E8D2-D857-B956-8FC7-68DAFC96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492901"/>
            <a:ext cx="9765015" cy="4703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612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Strategy: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what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is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it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all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about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0191D30-C359-8B30-F336-8A6B3EE37212}"/>
              </a:ext>
            </a:extLst>
          </p:cNvPr>
          <p:cNvSpPr txBox="1"/>
          <p:nvPr/>
        </p:nvSpPr>
        <p:spPr>
          <a:xfrm>
            <a:off x="675861" y="1656843"/>
            <a:ext cx="10581024" cy="1699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defRPr/>
            </a:pPr>
            <a:r>
              <a:rPr lang="en-GB" dirty="0">
                <a:solidFill>
                  <a:schemeClr val="tx2"/>
                </a:solidFill>
                <a:latin typeface="Titillium Web" panose="00000500000000000000" pitchFamily="2" charset="0"/>
              </a:rPr>
              <a:t>Strategy means consciously choosing to be clear about our company’s direction in relation to what’s happening in the dynamic environment </a:t>
            </a:r>
          </a:p>
          <a:p>
            <a:pPr>
              <a:lnSpc>
                <a:spcPts val="1980"/>
              </a:lnSpc>
            </a:pPr>
            <a:endParaRPr lang="it-IT" dirty="0">
              <a:solidFill>
                <a:schemeClr val="tx2"/>
              </a:solidFill>
              <a:latin typeface="Titillium Web" panose="00000500000000000000" pitchFamily="2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defRPr/>
            </a:pPr>
            <a:r>
              <a:rPr lang="en-GB" dirty="0">
                <a:solidFill>
                  <a:schemeClr val="tx2"/>
                </a:solidFill>
                <a:latin typeface="Titillium Web" panose="00000500000000000000" pitchFamily="2" charset="0"/>
              </a:rPr>
              <a:t>...but knowing what strategy is can also be explained by looking at what </a:t>
            </a:r>
            <a:r>
              <a:rPr lang="en-GB" i="1" kern="0" dirty="0">
                <a:solidFill>
                  <a:schemeClr val="tx2"/>
                </a:solidFill>
                <a:latin typeface="Titillium Web" panose="00000500000000000000" pitchFamily="2" charset="0"/>
              </a:rPr>
              <a:t>strategy isn’t </a:t>
            </a:r>
            <a:r>
              <a:rPr lang="en-GB" kern="0" baseline="30000" dirty="0">
                <a:solidFill>
                  <a:schemeClr val="tx2"/>
                </a:solidFill>
                <a:latin typeface="Titillium Web" panose="00000500000000000000" pitchFamily="2" charset="0"/>
              </a:rPr>
              <a:t>1)</a:t>
            </a: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...</a:t>
            </a:r>
            <a:endParaRPr lang="en-GB" kern="0" baseline="30000" dirty="0">
              <a:solidFill>
                <a:schemeClr val="tx2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Segnaposto testo 2__">
            <a:extLst>
              <a:ext uri="{FF2B5EF4-FFF2-40B4-BE49-F238E27FC236}">
                <a16:creationId xmlns:a16="http://schemas.microsoft.com/office/drawing/2014/main" xmlns="" id="{EF21D383-975B-55D6-175D-C8E043743A39}"/>
              </a:ext>
            </a:extLst>
          </p:cNvPr>
          <p:cNvSpPr txBox="1">
            <a:spLocks/>
          </p:cNvSpPr>
          <p:nvPr/>
        </p:nvSpPr>
        <p:spPr bwMode="auto">
          <a:xfrm>
            <a:off x="675861" y="5968656"/>
            <a:ext cx="1925296" cy="408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6350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defRPr/>
            </a:pP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</a:rPr>
              <a:t>1) Cit. M. Porter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882F7596-E8FB-E598-F10A-866B6940AA8E}"/>
              </a:ext>
            </a:extLst>
          </p:cNvPr>
          <p:cNvGrpSpPr>
            <a:grpSpLocks/>
          </p:cNvGrpSpPr>
          <p:nvPr/>
        </p:nvGrpSpPr>
        <p:grpSpPr bwMode="auto">
          <a:xfrm>
            <a:off x="1751799" y="3503597"/>
            <a:ext cx="8769108" cy="2604592"/>
            <a:chOff x="378768" y="3242749"/>
            <a:chExt cx="7984207" cy="2216476"/>
          </a:xfrm>
        </p:grpSpPr>
        <p:sp>
          <p:nvSpPr>
            <p:cNvPr id="7" name="Segnaposto testo 2___">
              <a:extLst>
                <a:ext uri="{FF2B5EF4-FFF2-40B4-BE49-F238E27FC236}">
                  <a16:creationId xmlns:a16="http://schemas.microsoft.com/office/drawing/2014/main" xmlns="" id="{3293EB4F-2270-0791-20C5-60B1AC321DC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8830" y="3268153"/>
              <a:ext cx="835095" cy="395345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Agility</a:t>
              </a:r>
            </a:p>
          </p:txBody>
        </p:sp>
        <p:sp>
          <p:nvSpPr>
            <p:cNvPr id="8" name="Segnaposto testo 2____">
              <a:extLst>
                <a:ext uri="{FF2B5EF4-FFF2-40B4-BE49-F238E27FC236}">
                  <a16:creationId xmlns:a16="http://schemas.microsoft.com/office/drawing/2014/main" xmlns="" id="{6E574727-8B03-5CC9-3082-CB3B798D3B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36277" y="3266565"/>
              <a:ext cx="1914686" cy="395346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Alliances/Partnering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9" name="Segnaposto testo 2_____">
              <a:extLst>
                <a:ext uri="{FF2B5EF4-FFF2-40B4-BE49-F238E27FC236}">
                  <a16:creationId xmlns:a16="http://schemas.microsoft.com/office/drawing/2014/main" xmlns="" id="{2372D2D3-223F-FA60-3108-BB330EA15B7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87667" y="3252275"/>
              <a:ext cx="1511427" cy="396933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Aspirations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0" name="Segnaposto testo 2______">
              <a:extLst>
                <a:ext uri="{FF2B5EF4-FFF2-40B4-BE49-F238E27FC236}">
                  <a16:creationId xmlns:a16="http://schemas.microsoft.com/office/drawing/2014/main" xmlns="" id="{3281D913-2BF5-FD9F-6AC1-969D9D4307F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3635" y="3842912"/>
              <a:ext cx="2448130" cy="395345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Best Practice Improvement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1" name="Segnaposto testo 2_______">
              <a:extLst>
                <a:ext uri="{FF2B5EF4-FFF2-40B4-BE49-F238E27FC236}">
                  <a16:creationId xmlns:a16="http://schemas.microsoft.com/office/drawing/2014/main" xmlns="" id="{184399BF-B34E-F0C2-5D54-63B5D99CC7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52781" y="4443076"/>
              <a:ext cx="1511427" cy="395345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Downsizing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2" name="Segnaposto testo 2________">
              <a:extLst>
                <a:ext uri="{FF2B5EF4-FFF2-40B4-BE49-F238E27FC236}">
                  <a16:creationId xmlns:a16="http://schemas.microsoft.com/office/drawing/2014/main" xmlns="" id="{607DD570-ED0A-6AD1-766F-D35856BB7A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88043" y="3819096"/>
              <a:ext cx="1224066" cy="395346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Execution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3" name="Segnaposto testo 2_________">
              <a:extLst>
                <a:ext uri="{FF2B5EF4-FFF2-40B4-BE49-F238E27FC236}">
                  <a16:creationId xmlns:a16="http://schemas.microsoft.com/office/drawing/2014/main" xmlns="" id="{EE49FA5A-D3DC-B79C-BBF6-8120F17F87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03961" y="4443076"/>
              <a:ext cx="1287571" cy="395345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Flexibility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4" name="Segnaposto testo 2__________">
              <a:extLst>
                <a:ext uri="{FF2B5EF4-FFF2-40B4-BE49-F238E27FC236}">
                  <a16:creationId xmlns:a16="http://schemas.microsoft.com/office/drawing/2014/main" xmlns="" id="{F450B633-98E2-094C-6BAC-B293747C4B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06238" y="5063879"/>
              <a:ext cx="1224065" cy="395346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Innovation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5" name="Segnaposto testo 2___________">
              <a:extLst>
                <a:ext uri="{FF2B5EF4-FFF2-40B4-BE49-F238E27FC236}">
                  <a16:creationId xmlns:a16="http://schemas.microsoft.com/office/drawing/2014/main" xmlns="" id="{23753778-F93F-DF71-D677-46CAC29037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39912" y="5030537"/>
              <a:ext cx="3022854" cy="395345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The Internet (or any technology)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6" name="Segnaposto testo 2____________">
              <a:extLst>
                <a:ext uri="{FF2B5EF4-FFF2-40B4-BE49-F238E27FC236}">
                  <a16:creationId xmlns:a16="http://schemas.microsoft.com/office/drawing/2014/main" xmlns="" id="{7710E634-194B-87C8-7EB5-7F8F9BCECB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75405" y="3242749"/>
              <a:ext cx="1287570" cy="396933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Learning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7" name="Segnaposto testo 2_____________">
              <a:extLst>
                <a:ext uri="{FF2B5EF4-FFF2-40B4-BE49-F238E27FC236}">
                  <a16:creationId xmlns:a16="http://schemas.microsoft.com/office/drawing/2014/main" xmlns="" id="{F0179242-C9CD-098C-54A9-420317CD03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63602" y="3854026"/>
              <a:ext cx="2376686" cy="395346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Mergers/Consolidation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8" name="Segnaposto testo 2______________">
              <a:extLst>
                <a:ext uri="{FF2B5EF4-FFF2-40B4-BE49-F238E27FC236}">
                  <a16:creationId xmlns:a16="http://schemas.microsoft.com/office/drawing/2014/main" xmlns="" id="{C486FBCE-63FD-8F4D-F2E9-CB6BF87753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03209" y="4454189"/>
              <a:ext cx="1511427" cy="396933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Outsourcing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19" name="Segnaposto testo 2_______________">
              <a:extLst>
                <a:ext uri="{FF2B5EF4-FFF2-40B4-BE49-F238E27FC236}">
                  <a16:creationId xmlns:a16="http://schemas.microsoft.com/office/drawing/2014/main" xmlns="" id="{8B465462-78E6-A7E5-EE90-3DCD220218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8768" y="4417672"/>
              <a:ext cx="1368540" cy="396933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Restructuring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  <p:sp>
          <p:nvSpPr>
            <p:cNvPr id="20" name="Segnaposto testo 2________________">
              <a:extLst>
                <a:ext uri="{FF2B5EF4-FFF2-40B4-BE49-F238E27FC236}">
                  <a16:creationId xmlns:a16="http://schemas.microsoft.com/office/drawing/2014/main" xmlns="" id="{0FF1EAEF-8CE9-CE41-86B4-95A477A633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75927" y="4406557"/>
              <a:ext cx="1258993" cy="396933"/>
            </a:xfrm>
            <a:prstGeom prst="rect">
              <a:avLst/>
            </a:prstGeom>
            <a:noFill/>
            <a:ln w="0">
              <a:solidFill>
                <a:srgbClr val="425C8F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Bosch Office Sans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  <a:buClr>
                  <a:srgbClr val="153B63"/>
                </a:buClr>
                <a:buSzPct val="65000"/>
                <a:defRPr/>
              </a:pPr>
              <a:r>
                <a:rPr lang="en-GB" sz="1400" kern="0" dirty="0">
                  <a:solidFill>
                    <a:srgbClr val="153B63"/>
                  </a:solidFill>
                  <a:latin typeface="Bosch Office Sans"/>
                </a:rPr>
                <a:t>A vision</a:t>
              </a:r>
              <a:endParaRPr lang="en-GB" sz="1400" kern="0" baseline="30000" dirty="0">
                <a:solidFill>
                  <a:srgbClr val="153B63"/>
                </a:solidFill>
                <a:latin typeface="Bosch Office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22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Surprising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Strategic Planning Stats</a:t>
            </a:r>
            <a:r>
              <a:rPr lang="it-IT" sz="2400" b="1" baseline="30000" dirty="0">
                <a:solidFill>
                  <a:srgbClr val="284973"/>
                </a:solidFill>
                <a:latin typeface="Titillium Web SemiBold" pitchFamily="2" charset="77"/>
              </a:rPr>
              <a:t>1)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xmlns="" id="{E96370E2-38C9-D0A6-D9FB-5D95BE2761E7}"/>
              </a:ext>
            </a:extLst>
          </p:cNvPr>
          <p:cNvSpPr txBox="1">
            <a:spLocks/>
          </p:cNvSpPr>
          <p:nvPr/>
        </p:nvSpPr>
        <p:spPr bwMode="auto">
          <a:xfrm>
            <a:off x="668164" y="1475908"/>
            <a:ext cx="9650121" cy="27257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6350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pPr marL="273050" indent="-273050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95% of a typical workforce doesn’t understand its organisation strategy</a:t>
            </a:r>
          </a:p>
          <a:p>
            <a:pPr marL="273050" indent="-273050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90% of organisations fail to execute strategies successfully</a:t>
            </a:r>
          </a:p>
          <a:p>
            <a:pPr marL="273050" indent="-273050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86% of executives teams spend less than one hour per month discussing strategy</a:t>
            </a:r>
          </a:p>
          <a:p>
            <a:pPr marL="273050" indent="-273050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60% of organisations don’t link strategy to budgeting</a:t>
            </a:r>
          </a:p>
        </p:txBody>
      </p:sp>
      <p:sp>
        <p:nvSpPr>
          <p:cNvPr id="22" name="Segnaposto testo 2___">
            <a:extLst>
              <a:ext uri="{FF2B5EF4-FFF2-40B4-BE49-F238E27FC236}">
                <a16:creationId xmlns:a16="http://schemas.microsoft.com/office/drawing/2014/main" xmlns="" id="{26644AD4-D627-BFD4-93F4-31E49A4D6307}"/>
              </a:ext>
            </a:extLst>
          </p:cNvPr>
          <p:cNvSpPr txBox="1">
            <a:spLocks/>
          </p:cNvSpPr>
          <p:nvPr/>
        </p:nvSpPr>
        <p:spPr bwMode="auto">
          <a:xfrm>
            <a:off x="668164" y="5994263"/>
            <a:ext cx="3795713" cy="3476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63500" rIns="0" bIns="0"/>
          <a:lstStyle>
            <a:defPPr>
              <a:defRPr lang="it-IT"/>
            </a:defPPr>
            <a:lvl1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153B63"/>
              </a:buClr>
              <a:buSzPct val="65000"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Bosch Office Sans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Bosch Office Sans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Bosch Office Sans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Bosch Office Sans" pitchFamily="34" charset="0"/>
              </a:defRPr>
            </a:lvl5pPr>
            <a:lvl6pPr>
              <a:defRPr>
                <a:latin typeface="Bosch Office Sans" pitchFamily="34" charset="0"/>
              </a:defRPr>
            </a:lvl6pPr>
            <a:lvl7pPr>
              <a:defRPr>
                <a:latin typeface="Bosch Office Sans" pitchFamily="34" charset="0"/>
              </a:defRPr>
            </a:lvl7pPr>
            <a:lvl8pPr>
              <a:defRPr>
                <a:latin typeface="Bosch Office Sans" pitchFamily="34" charset="0"/>
              </a:defRPr>
            </a:lvl8pPr>
            <a:lvl9pPr>
              <a:defRPr>
                <a:latin typeface="Bosch Office Sans" pitchFamily="34" charset="0"/>
              </a:defRPr>
            </a:lvl9pPr>
          </a:lstStyle>
          <a:p>
            <a:r>
              <a:rPr lang="en-GB" dirty="0"/>
              <a:t>1) Kaplan/Norton, The Balanced Scorecard Collaborative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02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Strategic Planning</a:t>
            </a:r>
            <a:endParaRPr lang="it-IT" sz="2400" b="1" baseline="3000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xmlns="" id="{3C1AA835-E559-19E6-7E02-01E7FB3A7949}"/>
              </a:ext>
            </a:extLst>
          </p:cNvPr>
          <p:cNvSpPr txBox="1">
            <a:spLocks/>
          </p:cNvSpPr>
          <p:nvPr/>
        </p:nvSpPr>
        <p:spPr bwMode="auto">
          <a:xfrm>
            <a:off x="654050" y="1532702"/>
            <a:ext cx="10376502" cy="9969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6350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pPr marL="273050" indent="-273050">
              <a:lnSpc>
                <a:spcPct val="15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The term </a:t>
            </a:r>
            <a:r>
              <a:rPr lang="en-GB" i="1" kern="0" dirty="0">
                <a:solidFill>
                  <a:srgbClr val="DF0024"/>
                </a:solidFill>
                <a:latin typeface="Titillium Web" panose="00000500000000000000" pitchFamily="2" charset="0"/>
              </a:rPr>
              <a:t>Strategic Planning</a:t>
            </a:r>
            <a:r>
              <a:rPr lang="en-GB" kern="0" dirty="0">
                <a:solidFill>
                  <a:srgbClr val="DF0024"/>
                </a:solidFill>
                <a:latin typeface="Titillium Web" panose="00000500000000000000" pitchFamily="2" charset="0"/>
              </a:rPr>
              <a:t> </a:t>
            </a: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refers to a coordinated and systematic process for developing a plan for the overall direction of the company’s endeavour for the purpose of optimizing future potential</a:t>
            </a:r>
          </a:p>
        </p:txBody>
      </p:sp>
      <p:sp>
        <p:nvSpPr>
          <p:cNvPr id="5" name="Segnaposto testo 2_">
            <a:extLst>
              <a:ext uri="{FF2B5EF4-FFF2-40B4-BE49-F238E27FC236}">
                <a16:creationId xmlns:a16="http://schemas.microsoft.com/office/drawing/2014/main" xmlns="" id="{8093C7EA-463A-AB23-166B-BF8122F81C64}"/>
              </a:ext>
            </a:extLst>
          </p:cNvPr>
          <p:cNvSpPr txBox="1">
            <a:spLocks/>
          </p:cNvSpPr>
          <p:nvPr/>
        </p:nvSpPr>
        <p:spPr bwMode="auto">
          <a:xfrm>
            <a:off x="666750" y="2875727"/>
            <a:ext cx="10376502" cy="31924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6350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pPr marL="273050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It involves many questions: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What’s the mission and purpose of our business?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Where do we want to take the business?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What do we sell currently? What can we sell in the future?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Who shall we sell to?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What do we do that’s unique?</a:t>
            </a:r>
          </a:p>
          <a:p>
            <a:pPr marL="730250" lvl="1" indent="-273050">
              <a:lnSpc>
                <a:spcPct val="120000"/>
              </a:lnSpc>
              <a:spcBef>
                <a:spcPct val="50000"/>
              </a:spcBef>
              <a:buClr>
                <a:srgbClr val="153B63"/>
              </a:buClr>
              <a:buSzPct val="65000"/>
              <a:buFont typeface="Wingdings" pitchFamily="2" charset="2"/>
              <a:buChar char="l"/>
              <a:defRPr/>
            </a:pPr>
            <a:r>
              <a:rPr lang="en-GB" kern="0" dirty="0">
                <a:solidFill>
                  <a:schemeClr val="tx2"/>
                </a:solidFill>
                <a:latin typeface="Titillium Web" panose="00000500000000000000" pitchFamily="2" charset="0"/>
              </a:rPr>
              <a:t>How shall we beat or avoid competition?</a:t>
            </a:r>
          </a:p>
        </p:txBody>
      </p:sp>
    </p:spTree>
    <p:extLst>
      <p:ext uri="{BB962C8B-B14F-4D97-AF65-F5344CB8AC3E}">
        <p14:creationId xmlns:p14="http://schemas.microsoft.com/office/powerpoint/2010/main" val="217337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The Strategic Planning </a:t>
            </a:r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Circle</a:t>
            </a:r>
            <a:endParaRPr lang="it-IT" sz="2400" b="1" baseline="3000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9D68279-1035-EFAA-4DC9-D6606F583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83" y="1284773"/>
            <a:ext cx="9439433" cy="499252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84D7E56-C6CE-2782-3194-C56B14BF707A}"/>
              </a:ext>
            </a:extLst>
          </p:cNvPr>
          <p:cNvSpPr/>
          <p:nvPr/>
        </p:nvSpPr>
        <p:spPr>
          <a:xfrm>
            <a:off x="8810714" y="2416911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D4CCE7F-E26A-C682-2E0A-C9E9361F0829}"/>
              </a:ext>
            </a:extLst>
          </p:cNvPr>
          <p:cNvSpPr txBox="1"/>
          <p:nvPr/>
        </p:nvSpPr>
        <p:spPr>
          <a:xfrm>
            <a:off x="8734432" y="2236947"/>
            <a:ext cx="2324995" cy="80021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Strategy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Achievement Level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Revised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Strategy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</a:t>
            </a: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Process</a:t>
            </a:r>
            <a:endParaRPr lang="it-IT" sz="1200" b="1" dirty="0">
              <a:solidFill>
                <a:schemeClr val="tx2"/>
              </a:solidFill>
              <a:latin typeface="Titillium Web" panose="00000500000000000000" pitchFamily="2" charset="0"/>
            </a:endParaRP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Revised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Stakeholder Analysis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8DE31881-4054-0E8D-14CC-E4944E801C22}"/>
              </a:ext>
            </a:extLst>
          </p:cNvPr>
          <p:cNvSpPr/>
          <p:nvPr/>
        </p:nvSpPr>
        <p:spPr>
          <a:xfrm>
            <a:off x="8897847" y="4347103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0EE440D7-7320-7495-CA3C-6C54A0FD5BAF}"/>
              </a:ext>
            </a:extLst>
          </p:cNvPr>
          <p:cNvSpPr/>
          <p:nvPr/>
        </p:nvSpPr>
        <p:spPr>
          <a:xfrm>
            <a:off x="6981914" y="5939033"/>
            <a:ext cx="1372551" cy="33826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EA4E6622-E86C-F381-3B0C-86499F85CDEF}"/>
              </a:ext>
            </a:extLst>
          </p:cNvPr>
          <p:cNvSpPr/>
          <p:nvPr/>
        </p:nvSpPr>
        <p:spPr>
          <a:xfrm>
            <a:off x="1386988" y="4279028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5422D064-337B-04A5-1598-133240C9B6D1}"/>
              </a:ext>
            </a:extLst>
          </p:cNvPr>
          <p:cNvSpPr/>
          <p:nvPr/>
        </p:nvSpPr>
        <p:spPr>
          <a:xfrm>
            <a:off x="1740493" y="2343153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6" name="CasellaDiTesto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98DF4E9-69F2-543E-3A63-AAB1BBDAD94D}"/>
              </a:ext>
            </a:extLst>
          </p:cNvPr>
          <p:cNvSpPr txBox="1"/>
          <p:nvPr/>
        </p:nvSpPr>
        <p:spPr>
          <a:xfrm>
            <a:off x="8853809" y="4118623"/>
            <a:ext cx="1675780" cy="5386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SWOT Analysis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Consolidated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SWOT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EB6D794-54CA-3975-637D-617440AE5E25}"/>
              </a:ext>
            </a:extLst>
          </p:cNvPr>
          <p:cNvSpPr txBox="1"/>
          <p:nvPr/>
        </p:nvSpPr>
        <p:spPr>
          <a:xfrm>
            <a:off x="7233318" y="5741900"/>
            <a:ext cx="2392322" cy="5386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Strategic </a:t>
            </a: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Directions</a:t>
            </a:r>
            <a:endParaRPr lang="it-IT" sz="1200" b="1" dirty="0">
              <a:solidFill>
                <a:schemeClr val="tx2"/>
              </a:solidFill>
              <a:latin typeface="Titillium Web" panose="00000500000000000000" pitchFamily="2" charset="0"/>
            </a:endParaRP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Revised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Vision/Mission (open)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82A6284A-26A1-3875-19D4-23C62DCF0CF2}"/>
              </a:ext>
            </a:extLst>
          </p:cNvPr>
          <p:cNvSpPr txBox="1"/>
          <p:nvPr/>
        </p:nvSpPr>
        <p:spPr>
          <a:xfrm>
            <a:off x="1662411" y="4212422"/>
            <a:ext cx="1669368" cy="5386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Business Plan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Balanced Scorecard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2E77AD2C-08D9-7036-9F35-DBE58CFEE48D}"/>
              </a:ext>
            </a:extLst>
          </p:cNvPr>
          <p:cNvSpPr txBox="1"/>
          <p:nvPr/>
        </p:nvSpPr>
        <p:spPr>
          <a:xfrm>
            <a:off x="1488006" y="2482822"/>
            <a:ext cx="156517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 err="1">
                <a:solidFill>
                  <a:schemeClr val="tx2"/>
                </a:solidFill>
                <a:latin typeface="Titillium Web" panose="00000500000000000000" pitchFamily="2" charset="0"/>
              </a:rPr>
              <a:t>Individual</a:t>
            </a: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 Targets</a:t>
            </a:r>
          </a:p>
        </p:txBody>
      </p:sp>
      <p:sp>
        <p:nvSpPr>
          <p:cNvPr id="23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262EC84C-8B5A-261F-72AB-F8EA46AD73D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0800000">
            <a:off x="11844067" y="5939033"/>
            <a:ext cx="267145" cy="255736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  <p:sp>
        <p:nvSpPr>
          <p:cNvPr id="4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89F56F9-B700-BCB9-74EF-BA625C8E81D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800000" flipH="1">
            <a:off x="3034918" y="2535632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  <p:sp>
        <p:nvSpPr>
          <p:cNvPr id="5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B9712253-1134-F6A2-1722-0851F6687DA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0800000" flipH="1">
            <a:off x="10166088" y="4163887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  <p:sp>
        <p:nvSpPr>
          <p:cNvPr id="8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CD2C4A9D-158F-FABC-133A-556881E25FF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0800000" flipH="1">
            <a:off x="11010048" y="2809794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4271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Direzioni strategiche e linee di azione</a:t>
            </a:r>
            <a:endParaRPr lang="it-IT" sz="2400" b="1" baseline="3000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84D7E56-C6CE-2782-3194-C56B14BF707A}"/>
              </a:ext>
            </a:extLst>
          </p:cNvPr>
          <p:cNvSpPr/>
          <p:nvPr/>
        </p:nvSpPr>
        <p:spPr>
          <a:xfrm>
            <a:off x="8810714" y="2416911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D4CCE7F-E26A-C682-2E0A-C9E9361F0829}"/>
              </a:ext>
            </a:extLst>
          </p:cNvPr>
          <p:cNvSpPr txBox="1"/>
          <p:nvPr/>
        </p:nvSpPr>
        <p:spPr>
          <a:xfrm>
            <a:off x="4271567" y="4650399"/>
            <a:ext cx="3652282" cy="80021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Tracking sistematico dei target di progetto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Struttura organizzativa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Struttura di follow-up puntuale con tutti i partner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0EE440D7-7320-7495-CA3C-6C54A0FD5BAF}"/>
              </a:ext>
            </a:extLst>
          </p:cNvPr>
          <p:cNvSpPr/>
          <p:nvPr/>
        </p:nvSpPr>
        <p:spPr>
          <a:xfrm>
            <a:off x="6981914" y="5939033"/>
            <a:ext cx="1372551" cy="33826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EA4E6622-E86C-F381-3B0C-86499F85CDEF}"/>
              </a:ext>
            </a:extLst>
          </p:cNvPr>
          <p:cNvSpPr/>
          <p:nvPr/>
        </p:nvSpPr>
        <p:spPr>
          <a:xfrm>
            <a:off x="1386988" y="4279028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5422D064-337B-04A5-1598-133240C9B6D1}"/>
              </a:ext>
            </a:extLst>
          </p:cNvPr>
          <p:cNvSpPr/>
          <p:nvPr/>
        </p:nvSpPr>
        <p:spPr>
          <a:xfrm>
            <a:off x="1740493" y="2343153"/>
            <a:ext cx="1640793" cy="4402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 err="1"/>
          </a:p>
        </p:txBody>
      </p:sp>
      <p:sp>
        <p:nvSpPr>
          <p:cNvPr id="4" name="Triangolo isoscele 3">
            <a:extLst>
              <a:ext uri="{FF2B5EF4-FFF2-40B4-BE49-F238E27FC236}">
                <a16:creationId xmlns:a16="http://schemas.microsoft.com/office/drawing/2014/main" xmlns="" id="{CD94256C-42AF-7B83-7340-72DB7738EBD5}"/>
              </a:ext>
            </a:extLst>
          </p:cNvPr>
          <p:cNvSpPr/>
          <p:nvPr/>
        </p:nvSpPr>
        <p:spPr>
          <a:xfrm>
            <a:off x="4366698" y="2343153"/>
            <a:ext cx="2964581" cy="182880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200" b="1" dirty="0">
              <a:solidFill>
                <a:schemeClr val="tx2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ECB7AA1-BA8A-F78E-CD7A-33DC8B129819}"/>
              </a:ext>
            </a:extLst>
          </p:cNvPr>
          <p:cNvSpPr txBox="1"/>
          <p:nvPr/>
        </p:nvSpPr>
        <p:spPr>
          <a:xfrm flipH="1">
            <a:off x="4372644" y="4171953"/>
            <a:ext cx="2964580" cy="292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spcAft>
                <a:spcPts val="600"/>
              </a:spcAft>
              <a:buClr>
                <a:schemeClr val="accent1"/>
              </a:buClr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it-IT" sz="1300" dirty="0">
                <a:solidFill>
                  <a:schemeClr val="accent5">
                    <a:lumMod val="50000"/>
                  </a:schemeClr>
                </a:solidFill>
              </a:rPr>
              <a:t>Focus su "OPERATIONS"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3BD68FE-D84A-6628-8A91-47B9615B9267}"/>
              </a:ext>
            </a:extLst>
          </p:cNvPr>
          <p:cNvSpPr txBox="1"/>
          <p:nvPr/>
        </p:nvSpPr>
        <p:spPr>
          <a:xfrm rot="18554782" flipH="1">
            <a:off x="3820707" y="3011891"/>
            <a:ext cx="2380391" cy="292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spcAft>
                <a:spcPts val="600"/>
              </a:spcAft>
              <a:buClr>
                <a:schemeClr val="accent1"/>
              </a:buClr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it-IT" sz="1300" dirty="0">
                <a:solidFill>
                  <a:schemeClr val="accent5">
                    <a:lumMod val="50000"/>
                  </a:schemeClr>
                </a:solidFill>
              </a:rPr>
              <a:t>GROWTH: estendere lo "Scope"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90628B5-7861-1813-1510-17B854249D67}"/>
              </a:ext>
            </a:extLst>
          </p:cNvPr>
          <p:cNvSpPr txBox="1"/>
          <p:nvPr/>
        </p:nvSpPr>
        <p:spPr>
          <a:xfrm rot="3068479" flipH="1">
            <a:off x="5502555" y="3054271"/>
            <a:ext cx="238039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it-IT" sz="1100" b="1" dirty="0">
                <a:solidFill>
                  <a:schemeClr val="accent5">
                    <a:lumMod val="50000"/>
                  </a:schemeClr>
                </a:solidFill>
              </a:rPr>
              <a:t>COMUNICARE: promuovere NEST</a:t>
            </a:r>
            <a:endParaRPr lang="it-IT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xmlns="" id="{2953D032-87E8-55E8-CC97-369A0313D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137959" y="3315702"/>
            <a:ext cx="1438750" cy="6275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FAA433A-17FB-27F9-DA4C-E9F5AEBC38B4}"/>
              </a:ext>
            </a:extLst>
          </p:cNvPr>
          <p:cNvSpPr txBox="1"/>
          <p:nvPr/>
        </p:nvSpPr>
        <p:spPr>
          <a:xfrm>
            <a:off x="6981914" y="2610850"/>
            <a:ext cx="3947234" cy="5386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Definizione di una strategia di marketing "aggressiva"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Posizionamento di NEST come "opinion maker/leader"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84926E81-2670-AE4E-1893-1888075E5530}"/>
              </a:ext>
            </a:extLst>
          </p:cNvPr>
          <p:cNvSpPr txBox="1"/>
          <p:nvPr/>
        </p:nvSpPr>
        <p:spPr>
          <a:xfrm>
            <a:off x="108488" y="2607084"/>
            <a:ext cx="4508285" cy="5386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Definizione di un Business Model ("oltre il PNRR")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Titillium Web" panose="00000500000000000000" pitchFamily="2" charset="0"/>
              <a:buChar char="•"/>
            </a:pPr>
            <a:r>
              <a:rPr lang="it-IT" sz="1200" b="1" dirty="0">
                <a:solidFill>
                  <a:schemeClr val="tx2"/>
                </a:solidFill>
                <a:latin typeface="Titillium Web" panose="00000500000000000000" pitchFamily="2" charset="0"/>
              </a:rPr>
              <a:t>Creazione di partnership di alto livello per le attività di funding</a:t>
            </a:r>
          </a:p>
        </p:txBody>
      </p:sp>
      <p:sp>
        <p:nvSpPr>
          <p:cNvPr id="17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92678D7F-81BE-9961-CE3F-640755412B4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0800000" flipH="1">
            <a:off x="3760232" y="2657973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  <p:sp>
        <p:nvSpPr>
          <p:cNvPr id="18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59C56899-CF91-E5C9-2927-E15021C12A4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800000" flipH="1">
            <a:off x="7391485" y="4697919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  <p:sp>
        <p:nvSpPr>
          <p:cNvPr id="12" name="AutoShape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CCE37937-6CFB-CF1A-F2CC-115ECD3413B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0800000" flipH="1">
            <a:off x="6140011" y="4954061"/>
            <a:ext cx="182313" cy="171378"/>
          </a:xfrm>
          <a:prstGeom prst="actionButtonForwardNext">
            <a:avLst/>
          </a:prstGeom>
          <a:solidFill>
            <a:srgbClr val="738C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algn="ctr"/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3687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8" grpId="0" animBg="1"/>
      <p:bldP spid="9" grpId="0" animBg="1"/>
      <p:bldP spid="6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0" y="262631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CHI SIAMO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0" y="731958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I principali obiettivi</a:t>
            </a:r>
          </a:p>
        </p:txBody>
      </p:sp>
      <p:sp>
        <p:nvSpPr>
          <p:cNvPr id="2" name="Segnaposto contenuto 5">
            <a:extLst>
              <a:ext uri="{FF2B5EF4-FFF2-40B4-BE49-F238E27FC236}">
                <a16:creationId xmlns:a16="http://schemas.microsoft.com/office/drawing/2014/main" xmlns="" id="{5932CFB9-3F83-C622-3BA9-139146BA55EC}"/>
              </a:ext>
            </a:extLst>
          </p:cNvPr>
          <p:cNvSpPr>
            <a:spLocks noGrp="1"/>
          </p:cNvSpPr>
          <p:nvPr/>
        </p:nvSpPr>
        <p:spPr>
          <a:xfrm>
            <a:off x="74108" y="1316733"/>
            <a:ext cx="7593517" cy="478308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175" lvl="1" indent="-434975">
              <a:lnSpc>
                <a:spcPct val="134000"/>
              </a:lnSpc>
            </a:pPr>
            <a:r>
              <a:rPr lang="it-IT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Sviluppare, attraverso la ricerca scientifica, </a:t>
            </a:r>
            <a:r>
              <a:rPr lang="it-IT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nuove tecnologie </a:t>
            </a:r>
            <a:r>
              <a:rPr lang="it-IT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per la produzione di energie pulite</a:t>
            </a:r>
            <a:endParaRPr lang="it-IT" sz="1600" b="0" i="1" dirty="0">
              <a:solidFill>
                <a:schemeClr val="accent1">
                  <a:lumMod val="50000"/>
                </a:schemeClr>
              </a:solidFill>
              <a:effectLst/>
              <a:latin typeface="Titillium Web" panose="00000500000000000000" pitchFamily="2" charset="0"/>
            </a:endParaRPr>
          </a:p>
          <a:p>
            <a:pPr marL="892175" lvl="1" indent="-434975">
              <a:lnSpc>
                <a:spcPct val="134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Favorire la capacità di tradurre il contenuto delle ricerche in nuove opportunità imprenditoriali quali </a:t>
            </a: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startup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e </a:t>
            </a: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spin-off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 </a:t>
            </a:r>
          </a:p>
          <a:p>
            <a:pPr marL="892175" lvl="1" indent="-434975">
              <a:lnSpc>
                <a:spcPct val="134000"/>
              </a:lnSpc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Promuovere l'innovazione all'interno delle imprese attraverso azioni di </a:t>
            </a: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trasferimento tecnologico</a:t>
            </a:r>
          </a:p>
          <a:p>
            <a:pPr marL="457200" lvl="1" indent="0">
              <a:lnSpc>
                <a:spcPct val="134000"/>
              </a:lnSpc>
              <a:buNone/>
            </a:pP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…un </a:t>
            </a:r>
            <a:r>
              <a:rPr lang="it-IT" sz="1600" b="1" dirty="0">
                <a:solidFill>
                  <a:srgbClr val="C00000"/>
                </a:solidFill>
                <a:latin typeface="Titillium Web" panose="00000500000000000000" pitchFamily="2" charset="0"/>
              </a:rPr>
              <a:t>PONTE</a:t>
            </a: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 verso:</a:t>
            </a:r>
          </a:p>
          <a:p>
            <a:pPr lvl="2">
              <a:lnSpc>
                <a:spcPct val="134000"/>
              </a:lnSpc>
            </a:pP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 le </a:t>
            </a:r>
            <a:r>
              <a:rPr lang="it-IT" sz="1600" b="1" dirty="0">
                <a:solidFill>
                  <a:srgbClr val="C00000"/>
                </a:solidFill>
                <a:latin typeface="Titillium Web" panose="00000500000000000000" pitchFamily="2" charset="0"/>
              </a:rPr>
              <a:t>istituzioni</a:t>
            </a: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, per supportarle nei percorsi di </a:t>
            </a:r>
            <a:r>
              <a:rPr lang="it-IT" sz="1600" b="1" dirty="0">
                <a:solidFill>
                  <a:srgbClr val="C00000"/>
                </a:solidFill>
                <a:latin typeface="Titillium Web" panose="00000500000000000000" pitchFamily="2" charset="0"/>
              </a:rPr>
              <a:t>selezione e validazione </a:t>
            </a: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di tecnologie e impianti</a:t>
            </a:r>
          </a:p>
          <a:p>
            <a:pPr lvl="2">
              <a:lnSpc>
                <a:spcPct val="134000"/>
              </a:lnSpc>
            </a:pPr>
            <a:r>
              <a:rPr lang="it-IT" sz="1600" dirty="0">
                <a:solidFill>
                  <a:srgbClr val="C00000"/>
                </a:solidFill>
                <a:latin typeface="Titillium Web" panose="00000500000000000000" pitchFamily="2" charset="0"/>
              </a:rPr>
              <a:t> le </a:t>
            </a:r>
            <a:r>
              <a:rPr lang="it-IT" sz="1600" b="1" dirty="0">
                <a:solidFill>
                  <a:srgbClr val="C00000"/>
                </a:solidFill>
                <a:latin typeface="Titillium Web" panose="00000500000000000000" pitchFamily="2" charset="0"/>
              </a:rPr>
              <a:t>imprese:</a:t>
            </a:r>
          </a:p>
          <a:p>
            <a:pPr marL="1543050" lvl="3" indent="-285750">
              <a:lnSpc>
                <a:spcPct val="134000"/>
              </a:lnSpc>
              <a:buSzPct val="90000"/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C00000"/>
                </a:solidFill>
                <a:latin typeface="Titillium Web" panose="00000500000000000000" pitchFamily="2" charset="0"/>
              </a:rPr>
              <a:t>traducendo le loro </a:t>
            </a:r>
            <a:r>
              <a:rPr lang="it-IT" sz="1400" b="1" dirty="0">
                <a:solidFill>
                  <a:srgbClr val="C00000"/>
                </a:solidFill>
                <a:latin typeface="Titillium Web" panose="00000500000000000000" pitchFamily="2" charset="0"/>
              </a:rPr>
              <a:t>necessità di innovazione </a:t>
            </a:r>
            <a:r>
              <a:rPr lang="it-IT" sz="1400" dirty="0">
                <a:solidFill>
                  <a:srgbClr val="C00000"/>
                </a:solidFill>
                <a:latin typeface="Titillium Web" panose="00000500000000000000" pitchFamily="2" charset="0"/>
              </a:rPr>
              <a:t>in soluzioni tecnologiche concrete</a:t>
            </a:r>
          </a:p>
          <a:p>
            <a:pPr marL="1543050" lvl="3" indent="-285750">
              <a:lnSpc>
                <a:spcPct val="134000"/>
              </a:lnSpc>
              <a:buSzPct val="90000"/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C00000"/>
                </a:solidFill>
                <a:latin typeface="Titillium Web" panose="00000500000000000000" pitchFamily="2" charset="0"/>
              </a:rPr>
              <a:t>Accompagnandole nel percorso di </a:t>
            </a:r>
            <a:r>
              <a:rPr lang="it-IT" sz="1400" b="1" dirty="0">
                <a:solidFill>
                  <a:srgbClr val="C00000"/>
                </a:solidFill>
                <a:latin typeface="Titillium Web" panose="00000500000000000000" pitchFamily="2" charset="0"/>
              </a:rPr>
              <a:t>identificazione ed utilizzo degli strumenti di finanziamento più opportuni</a:t>
            </a:r>
            <a:endParaRPr lang="it-IT" sz="1400" b="1" dirty="0">
              <a:solidFill>
                <a:srgbClr val="C00000"/>
              </a:solidFill>
              <a:effectLst/>
              <a:latin typeface="Titillium Web" panose="00000500000000000000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2137A1F-A4C5-243D-49B8-1DBC5D65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241" y="1431347"/>
            <a:ext cx="4257936" cy="46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56E3AEE-B745-34B2-629E-C572CC4394CF}"/>
              </a:ext>
            </a:extLst>
          </p:cNvPr>
          <p:cNvSpPr txBox="1"/>
          <p:nvPr/>
        </p:nvSpPr>
        <p:spPr>
          <a:xfrm>
            <a:off x="675861" y="480744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A69A"/>
                </a:solidFill>
                <a:latin typeface="Titillium Web SemiBold" pitchFamily="2" charset="77"/>
              </a:rPr>
              <a:t>STRATEGIC PLANNING PROCESS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93D1B9A-3803-4E6A-A7A9-4DC8B2A547F0}"/>
              </a:ext>
            </a:extLst>
          </p:cNvPr>
          <p:cNvSpPr txBox="1"/>
          <p:nvPr/>
        </p:nvSpPr>
        <p:spPr>
          <a:xfrm>
            <a:off x="675861" y="908127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284973"/>
                </a:solidFill>
                <a:latin typeface="Titillium Web SemiBold" pitchFamily="2" charset="77"/>
              </a:rPr>
              <a:t>Consolidated</a:t>
            </a:r>
            <a:r>
              <a:rPr lang="it-IT" sz="2400" b="1" dirty="0">
                <a:solidFill>
                  <a:srgbClr val="284973"/>
                </a:solidFill>
                <a:latin typeface="Titillium Web SemiBold" pitchFamily="2" charset="77"/>
              </a:rPr>
              <a:t> SWOT</a:t>
            </a:r>
            <a:endParaRPr lang="it-IT" sz="2400" b="1" baseline="30000" dirty="0">
              <a:solidFill>
                <a:srgbClr val="284973"/>
              </a:solidFill>
              <a:latin typeface="Titillium Web SemiBold" pitchFamily="2" charset="77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B12391A-3AB4-45E8-E265-A7DD5AABF8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65062" y="1593404"/>
          <a:ext cx="9804306" cy="441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Worksheet" r:id="rId4" imgW="4781463" imgH="2152720" progId="Excel.Sheet.8">
                  <p:link updateAutomatic="1"/>
                </p:oleObj>
              </mc:Choice>
              <mc:Fallback>
                <p:oleObj name="Worksheet" r:id="rId4" imgW="4781463" imgH="2152720" progId="Excel.Sheet.8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7B12391A-3AB4-45E8-E265-A7DD5AABF8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062" y="1593404"/>
                        <a:ext cx="9804306" cy="4412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746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13B014E-A728-850A-B67A-F9AB8742B314}"/>
              </a:ext>
            </a:extLst>
          </p:cNvPr>
          <p:cNvSpPr txBox="1"/>
          <p:nvPr/>
        </p:nvSpPr>
        <p:spPr>
          <a:xfrm>
            <a:off x="631088" y="6457890"/>
            <a:ext cx="6152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AE920"/>
                </a:solidFill>
                <a:latin typeface="Titillium Web SemiBold" pitchFamily="2" charset="77"/>
              </a:rPr>
              <a:t>Alla ricerca delle migliori energie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211F01A-FB08-1308-1D2E-D2B2FD34C562}"/>
              </a:ext>
            </a:extLst>
          </p:cNvPr>
          <p:cNvSpPr txBox="1"/>
          <p:nvPr/>
        </p:nvSpPr>
        <p:spPr>
          <a:xfrm>
            <a:off x="644582" y="5894169"/>
            <a:ext cx="615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Titillium Web" pitchFamily="2" charset="77"/>
              </a:rPr>
              <a:t>Fondazione NEST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5C0AB001-2765-4AE3-9232-4A7014FCA392}"/>
              </a:ext>
            </a:extLst>
          </p:cNvPr>
          <p:cNvSpPr txBox="1">
            <a:spLocks/>
          </p:cNvSpPr>
          <p:nvPr/>
        </p:nvSpPr>
        <p:spPr>
          <a:xfrm>
            <a:off x="1879133" y="3317226"/>
            <a:ext cx="8098174" cy="18503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Prof</a:t>
            </a:r>
            <a:r>
              <a:rPr lang="en-US" dirty="0"/>
              <a:t>. Maurizio </a:t>
            </a:r>
            <a:r>
              <a:rPr lang="en-US" dirty="0" smtClean="0"/>
              <a:t>Cellura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 err="1" smtClean="0"/>
              <a:t>Direttore</a:t>
            </a:r>
            <a:r>
              <a:rPr lang="en-US" sz="2000" dirty="0" smtClean="0"/>
              <a:t> </a:t>
            </a:r>
            <a:r>
              <a:rPr lang="en-US" sz="2000" dirty="0"/>
              <a:t>Centro di </a:t>
            </a:r>
            <a:r>
              <a:rPr lang="en-US" sz="2000" dirty="0" err="1"/>
              <a:t>Sostenibilità</a:t>
            </a:r>
            <a:r>
              <a:rPr lang="en-US" sz="2000" dirty="0"/>
              <a:t> e </a:t>
            </a:r>
            <a:r>
              <a:rPr lang="en-US" sz="2000" dirty="0" err="1"/>
              <a:t>Transizione</a:t>
            </a:r>
            <a:r>
              <a:rPr lang="en-US" sz="2000" dirty="0"/>
              <a:t> </a:t>
            </a:r>
            <a:r>
              <a:rPr lang="en-US" sz="2000" dirty="0" err="1" smtClean="0"/>
              <a:t>Ecologica</a:t>
            </a:r>
            <a:endParaRPr lang="en-US" sz="2000" dirty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 err="1"/>
              <a:t>Università</a:t>
            </a:r>
            <a:r>
              <a:rPr lang="en-US" sz="2000" dirty="0"/>
              <a:t> di Palermo </a:t>
            </a:r>
          </a:p>
          <a:p>
            <a:pPr algn="just">
              <a:spcBef>
                <a:spcPts val="0"/>
              </a:spcBef>
            </a:pPr>
            <a:r>
              <a:rPr lang="it-IT" sz="2000" dirty="0"/>
              <a:t>Tel.: +</a:t>
            </a:r>
            <a:r>
              <a:rPr lang="it-IT" sz="2000" dirty="0" smtClean="0"/>
              <a:t>39-091-23861931</a:t>
            </a:r>
            <a:endParaRPr lang="it-IT" sz="2000" dirty="0"/>
          </a:p>
          <a:p>
            <a:pPr algn="just">
              <a:spcBef>
                <a:spcPts val="0"/>
              </a:spcBef>
            </a:pPr>
            <a:r>
              <a:rPr lang="it-IT" sz="2000" dirty="0"/>
              <a:t>e-mail: maurizio.cellura@unipa.it, </a:t>
            </a:r>
            <a:r>
              <a:rPr lang="it-IT" sz="2000" dirty="0" smtClean="0"/>
              <a:t>direttore.cste@unipa.it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0" y="1610754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ASSOCIAZIONE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TERMOTECNICA ITALIANA – SEZIONE SICILIA E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IL PROGETTO NETWORK FOR ENERGY SUSTAINABLE TRANSITION (NEST–SPOKE 1)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10754"/>
            <a:ext cx="1006678" cy="8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CHI SIAMO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La proposta di servizi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2137A1F-A4C5-243D-49B8-1DBC5D65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241" y="1431347"/>
            <a:ext cx="4257936" cy="4634399"/>
          </a:xfrm>
          <a:prstGeom prst="rect">
            <a:avLst/>
          </a:prstGeom>
        </p:spPr>
      </p:pic>
      <p:sp>
        <p:nvSpPr>
          <p:cNvPr id="4" name="Segnaposto contenuto 5">
            <a:extLst>
              <a:ext uri="{FF2B5EF4-FFF2-40B4-BE49-F238E27FC236}">
                <a16:creationId xmlns:a16="http://schemas.microsoft.com/office/drawing/2014/main" xmlns="" id="{EFAEAB23-3316-1AB5-F865-5D13CF2A1C33}"/>
              </a:ext>
            </a:extLst>
          </p:cNvPr>
          <p:cNvSpPr>
            <a:spLocks noGrp="1"/>
          </p:cNvSpPr>
          <p:nvPr/>
        </p:nvSpPr>
        <p:spPr>
          <a:xfrm>
            <a:off x="74109" y="1509340"/>
            <a:ext cx="6326692" cy="478308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175" lvl="1" indent="-434975">
              <a:lnSpc>
                <a:spcPct val="134000"/>
              </a:lnSpc>
            </a:pPr>
            <a:r>
              <a:rPr lang="it-IT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tillium Web" panose="00000500000000000000" pitchFamily="2" charset="0"/>
              </a:rPr>
              <a:t>FORMAZIONE</a:t>
            </a:r>
          </a:p>
          <a:p>
            <a:pPr marL="1165225" lvl="2" indent="-250825">
              <a:lnSpc>
                <a:spcPct val="134000"/>
              </a:lnSpc>
            </a:pP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Corsi ad hoc sulle aree tematiche di interesse</a:t>
            </a:r>
            <a:endParaRPr lang="it-IT" sz="1200" b="0" i="1" dirty="0">
              <a:solidFill>
                <a:schemeClr val="accent1">
                  <a:lumMod val="50000"/>
                </a:schemeClr>
              </a:solidFill>
              <a:effectLst/>
              <a:latin typeface="Titillium Web" panose="00000500000000000000" pitchFamily="2" charset="0"/>
            </a:endParaRPr>
          </a:p>
          <a:p>
            <a:pPr marL="892175" lvl="1" indent="-434975">
              <a:lnSpc>
                <a:spcPct val="134000"/>
              </a:lnSpc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PROGETTI INDUSTRIALI E FINANZIATI</a:t>
            </a:r>
          </a:p>
          <a:p>
            <a:pPr marL="1165225" lvl="2" indent="-250825">
              <a:lnSpc>
                <a:spcPct val="134000"/>
              </a:lnSpc>
            </a:pP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Open Innovation: dai fabbisogni di innovazione delle imprese a progetti di ricerca industriale e sviluppo sperimentale</a:t>
            </a:r>
          </a:p>
          <a:p>
            <a:pPr marL="1165225" lvl="2" indent="-250825">
              <a:lnSpc>
                <a:spcPct val="134000"/>
              </a:lnSpc>
            </a:pP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Accompagnamento nella ricerca delle più adeguate fonti di finanziamento, nella scrittura del progetto e nella fase di follow-up (rendicontazione, stati di avanzamento, …)</a:t>
            </a:r>
          </a:p>
          <a:p>
            <a:pPr marL="1165225" lvl="2" indent="-250825">
              <a:lnSpc>
                <a:spcPct val="134000"/>
              </a:lnSpc>
            </a:pP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Aggregazione di soggetti e competenze rilevanti per risposte a bandi europei, nazionali o regionali</a:t>
            </a:r>
          </a:p>
          <a:p>
            <a:pPr marL="892175" lvl="1" indent="-434975">
              <a:lnSpc>
                <a:spcPct val="134000"/>
              </a:lnSpc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TRASFERIMENTO TECNOLOGICO</a:t>
            </a:r>
          </a:p>
          <a:p>
            <a:pPr marL="1165225" lvl="2" indent="-250825">
              <a:lnSpc>
                <a:spcPct val="134000"/>
              </a:lnSpc>
            </a:pPr>
            <a:r>
              <a:rPr lang="it-IT" sz="1200" dirty="0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</a:rPr>
              <a:t>Sviluppo imprenditoriale delle competenze della ricerca, attraverso il sostegno a startup innovative e spinoff</a:t>
            </a:r>
          </a:p>
        </p:txBody>
      </p:sp>
    </p:spTree>
    <p:extLst>
      <p:ext uri="{BB962C8B-B14F-4D97-AF65-F5344CB8AC3E}">
        <p14:creationId xmlns:p14="http://schemas.microsoft.com/office/powerpoint/2010/main" val="10593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CONTATTI</a:t>
            </a:r>
          </a:p>
        </p:txBody>
      </p:sp>
      <p:sp>
        <p:nvSpPr>
          <p:cNvPr id="4" name="Segnaposto contenuto 5">
            <a:extLst>
              <a:ext uri="{FF2B5EF4-FFF2-40B4-BE49-F238E27FC236}">
                <a16:creationId xmlns:a16="http://schemas.microsoft.com/office/drawing/2014/main" xmlns="" id="{94102196-E697-E091-BC54-B478FA5A26A9}"/>
              </a:ext>
            </a:extLst>
          </p:cNvPr>
          <p:cNvSpPr>
            <a:spLocks noGrp="1"/>
          </p:cNvSpPr>
          <p:nvPr/>
        </p:nvSpPr>
        <p:spPr>
          <a:xfrm>
            <a:off x="693234" y="1587533"/>
            <a:ext cx="9336591" cy="3555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b="1" dirty="0">
                <a:solidFill>
                  <a:srgbClr val="002060"/>
                </a:solidFill>
                <a:latin typeface="Titillium Web" panose="00000500000000000000" pitchFamily="2" charset="0"/>
              </a:rPr>
              <a:t>Fabio Giuliani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Direttore Generale Fondazione NEST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002060"/>
                </a:solidFill>
                <a:latin typeface="Titillium Web" panose="00000500000000000000" pitchFamily="2" charset="0"/>
              </a:rPr>
              <a:t>mail: </a:t>
            </a:r>
            <a:r>
              <a:rPr lang="it-IT" b="1" dirty="0">
                <a:solidFill>
                  <a:srgbClr val="002060"/>
                </a:solidFill>
                <a:latin typeface="Titillium Web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fabio.giuliani@fondazionenest.it</a:t>
            </a:r>
            <a:endParaRPr lang="it-IT" b="1" dirty="0">
              <a:solidFill>
                <a:srgbClr val="002060"/>
              </a:solidFill>
              <a:latin typeface="Titillium Web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phone: </a:t>
            </a:r>
            <a:r>
              <a:rPr lang="it-IT" b="1" i="1" dirty="0">
                <a:solidFill>
                  <a:srgbClr val="002060"/>
                </a:solidFill>
                <a:effectLst/>
                <a:latin typeface="Titillium Web" panose="00000500000000000000" pitchFamily="2" charset="0"/>
              </a:rPr>
              <a:t>+39 345 101 2421</a:t>
            </a:r>
            <a:endParaRPr lang="it-IT" i="1" dirty="0">
              <a:solidFill>
                <a:srgbClr val="002060"/>
              </a:solidFill>
              <a:effectLst/>
              <a:latin typeface="Titillium Web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002060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5">
            <a:extLst>
              <a:ext uri="{FF2B5EF4-FFF2-40B4-BE49-F238E27FC236}">
                <a16:creationId xmlns:a16="http://schemas.microsoft.com/office/drawing/2014/main" xmlns="" id="{94102196-E697-E091-BC54-B478FA5A26A9}"/>
              </a:ext>
            </a:extLst>
          </p:cNvPr>
          <p:cNvSpPr>
            <a:spLocks noGrp="1"/>
          </p:cNvSpPr>
          <p:nvPr/>
        </p:nvSpPr>
        <p:spPr>
          <a:xfrm>
            <a:off x="546585" y="2286273"/>
            <a:ext cx="2610683" cy="7243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4000" dirty="0">
                <a:solidFill>
                  <a:srgbClr val="002060"/>
                </a:solidFill>
                <a:latin typeface="Titillium Web" panose="00000500000000000000" pitchFamily="2" charset="0"/>
              </a:rPr>
              <a:t>Backup</a:t>
            </a:r>
            <a:endParaRPr lang="it-IT" sz="4000" i="1" dirty="0">
              <a:solidFill>
                <a:srgbClr val="002060"/>
              </a:solidFill>
              <a:effectLst/>
              <a:latin typeface="Titillium Web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4000" dirty="0">
              <a:solidFill>
                <a:srgbClr val="002060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3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GLI OBIETTIVI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Alcuni esempi…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99FF4F10-BFB0-CD46-946F-16734F8F8B07}"/>
              </a:ext>
            </a:extLst>
          </p:cNvPr>
          <p:cNvSpPr txBox="1"/>
          <p:nvPr/>
        </p:nvSpPr>
        <p:spPr>
          <a:xfrm>
            <a:off x="675861" y="1842584"/>
            <a:ext cx="2546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GESTIONE E RICERCA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4185BA19-212B-D38A-E505-09764A08364F}"/>
              </a:ext>
            </a:extLst>
          </p:cNvPr>
          <p:cNvSpPr txBox="1"/>
          <p:nvPr/>
        </p:nvSpPr>
        <p:spPr>
          <a:xfrm>
            <a:off x="651688" y="5012556"/>
            <a:ext cx="3652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ACCELERAZIONE DEI PROGETTI DI INNOVAZIONE, DISSEMINAZIONE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A7039F04-D3DF-2CA6-5A65-BDED76D32738}"/>
              </a:ext>
            </a:extLst>
          </p:cNvPr>
          <p:cNvGrpSpPr/>
          <p:nvPr/>
        </p:nvGrpSpPr>
        <p:grpSpPr>
          <a:xfrm>
            <a:off x="651689" y="2969295"/>
            <a:ext cx="11109387" cy="1741108"/>
            <a:chOff x="651689" y="2969295"/>
            <a:chExt cx="11109387" cy="1741108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xmlns="" id="{C81D5F85-88F3-643F-0628-0CC11F24D16F}"/>
                </a:ext>
              </a:extLst>
            </p:cNvPr>
            <p:cNvSpPr txBox="1"/>
            <p:nvPr/>
          </p:nvSpPr>
          <p:spPr>
            <a:xfrm>
              <a:off x="675861" y="3374381"/>
              <a:ext cx="42296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b="1" dirty="0">
                  <a:solidFill>
                    <a:schemeClr val="accent6">
                      <a:lumMod val="75000"/>
                    </a:schemeClr>
                  </a:solidFill>
                </a:rPr>
                <a:t>INNOVAZIONE E TRASFERIMENTO TECNOLOGICO, SUPPORTO A STARTUP E SPINOFF</a:t>
              </a: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xmlns="" id="{AA7DE4B7-CC39-096A-F345-205A1FE0E317}"/>
                </a:ext>
              </a:extLst>
            </p:cNvPr>
            <p:cNvCxnSpPr/>
            <p:nvPr/>
          </p:nvCxnSpPr>
          <p:spPr>
            <a:xfrm flipV="1">
              <a:off x="675861" y="2969295"/>
              <a:ext cx="11085215" cy="5674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xmlns="" id="{C6CAA318-F1B7-EC8B-74E2-716614349A66}"/>
                </a:ext>
              </a:extLst>
            </p:cNvPr>
            <p:cNvCxnSpPr/>
            <p:nvPr/>
          </p:nvCxnSpPr>
          <p:spPr>
            <a:xfrm flipV="1">
              <a:off x="651689" y="4653657"/>
              <a:ext cx="11085215" cy="5674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A73E7426-0531-3C39-A6DC-111FC933C250}"/>
              </a:ext>
            </a:extLst>
          </p:cNvPr>
          <p:cNvGrpSpPr/>
          <p:nvPr/>
        </p:nvGrpSpPr>
        <p:grpSpPr>
          <a:xfrm>
            <a:off x="3841119" y="1437089"/>
            <a:ext cx="8233961" cy="1462421"/>
            <a:chOff x="3841119" y="1437089"/>
            <a:chExt cx="8233961" cy="1462421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xmlns="" id="{464BF695-18D8-3D6F-5A08-D78FC3632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1119" y="1437089"/>
              <a:ext cx="1569960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118 mln €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Budget di Progetto</a:t>
              </a: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xmlns="" id="{B2684A91-0DCD-DE7C-78D1-62A10D76F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7118" y="1448183"/>
              <a:ext cx="1569960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0">
              <a:norm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42%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Quota</a:t>
              </a:r>
              <a:b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SUD</a:t>
              </a: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xmlns="" id="{334E039E-CA7A-3BF8-1546-24E567F71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3117" y="1448183"/>
              <a:ext cx="1569965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55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Dottorandi da reclutare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xmlns="" id="{8C09CFDA-68AE-C424-9806-D0E712779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9121" y="1459510"/>
              <a:ext cx="1569960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Ricercatori da reclutare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xmlns="" id="{CCC12FD2-09AA-E02A-3BCC-271A87082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05120" y="1448183"/>
              <a:ext cx="1569960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150/anno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Articoli scientifici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5ECA236D-02C3-336C-6033-15197B65233B}"/>
              </a:ext>
            </a:extLst>
          </p:cNvPr>
          <p:cNvGrpSpPr/>
          <p:nvPr/>
        </p:nvGrpSpPr>
        <p:grpSpPr>
          <a:xfrm>
            <a:off x="6326602" y="3111960"/>
            <a:ext cx="3279537" cy="1447394"/>
            <a:chOff x="6326602" y="3111960"/>
            <a:chExt cx="3279537" cy="144739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xmlns="" id="{B23D5EE0-0E1C-D759-6642-A750A5AC2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6602" y="3119354"/>
              <a:ext cx="1569960" cy="14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PhD reclutati da partner industriali</a:t>
              </a: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xmlns="" id="{08170C50-2DD9-95B0-D53E-DEED37F6A1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6179" y="3111960"/>
              <a:ext cx="1569960" cy="144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4/anno</a:t>
              </a:r>
            </a:p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Mentoring per startup e spinoff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xmlns="" id="{B5762D18-B0AC-2856-32DE-94DAD7D75479}"/>
              </a:ext>
            </a:extLst>
          </p:cNvPr>
          <p:cNvGrpSpPr/>
          <p:nvPr/>
        </p:nvGrpSpPr>
        <p:grpSpPr>
          <a:xfrm>
            <a:off x="5580288" y="4775063"/>
            <a:ext cx="4896677" cy="1450142"/>
            <a:chOff x="5580288" y="4775063"/>
            <a:chExt cx="4896677" cy="1450142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xmlns="" id="{BF9985E1-1542-1B45-1051-A382AE91F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3647" y="4785205"/>
              <a:ext cx="1569960" cy="14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4/</a:t>
              </a:r>
              <a:r>
                <a:rPr lang="it-IT" sz="1700" b="1" dirty="0" err="1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Spoke</a:t>
              </a:r>
              <a:endParaRPr lang="it-IT" sz="1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Prodotti/</a:t>
              </a:r>
            </a:p>
            <a:p>
              <a:pPr algn="ctr"/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processi con TRL aumentato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xmlns="" id="{ACF0CDF6-D1B3-56D2-4280-AD0878480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288" y="4785205"/>
              <a:ext cx="1569960" cy="14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  <a:p>
              <a:pPr algn="ctr"/>
              <a:r>
                <a:rPr lang="it-IT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Laboratori congiunti infrastrutture di ricerca</a:t>
              </a:r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xmlns="" id="{D2E53D10-1D4E-0C07-3913-3BB2BC600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07005" y="4775063"/>
              <a:ext cx="1569960" cy="14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t-IT" sz="17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3/anno</a:t>
              </a:r>
            </a:p>
            <a:p>
              <a:pPr algn="ctr"/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Eventi realizzati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21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uppo 105">
            <a:extLst>
              <a:ext uri="{FF2B5EF4-FFF2-40B4-BE49-F238E27FC236}">
                <a16:creationId xmlns:a16="http://schemas.microsoft.com/office/drawing/2014/main" xmlns="" id="{202FC8F1-91F5-094B-52FE-7CE6FF4E1B3E}"/>
              </a:ext>
            </a:extLst>
          </p:cNvPr>
          <p:cNvGrpSpPr/>
          <p:nvPr/>
        </p:nvGrpSpPr>
        <p:grpSpPr>
          <a:xfrm>
            <a:off x="8314914" y="4138977"/>
            <a:ext cx="3767065" cy="2261434"/>
            <a:chOff x="8314914" y="4138977"/>
            <a:chExt cx="3767065" cy="2261434"/>
          </a:xfrm>
        </p:grpSpPr>
        <p:sp>
          <p:nvSpPr>
            <p:cNvPr id="91" name="Ovale 90">
              <a:extLst>
                <a:ext uri="{FF2B5EF4-FFF2-40B4-BE49-F238E27FC236}">
                  <a16:creationId xmlns:a16="http://schemas.microsoft.com/office/drawing/2014/main" xmlns="" id="{B64FEAEC-F4F0-B19E-F214-91DE1160D2AB}"/>
                </a:ext>
              </a:extLst>
            </p:cNvPr>
            <p:cNvSpPr/>
            <p:nvPr/>
          </p:nvSpPr>
          <p:spPr>
            <a:xfrm>
              <a:off x="8314914" y="4138977"/>
              <a:ext cx="3767065" cy="17791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7" name="Immagine 56" descr="Immagine che contiene edificio, casa, chiesa&#10;&#10;Descrizione generata automaticamente">
              <a:extLst>
                <a:ext uri="{FF2B5EF4-FFF2-40B4-BE49-F238E27FC236}">
                  <a16:creationId xmlns:a16="http://schemas.microsoft.com/office/drawing/2014/main" xmlns="" id="{0A862D55-9E84-0E0F-F79B-4880BFEA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91197" y="4369541"/>
              <a:ext cx="1994438" cy="1289672"/>
            </a:xfrm>
            <a:prstGeom prst="rect">
              <a:avLst/>
            </a:prstGeom>
          </p:spPr>
        </p:pic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xmlns="" id="{8CB6878F-755C-C4E8-31AF-9BA6114D6A9E}"/>
                </a:ext>
              </a:extLst>
            </p:cNvPr>
            <p:cNvSpPr txBox="1"/>
            <p:nvPr/>
          </p:nvSpPr>
          <p:spPr>
            <a:xfrm>
              <a:off x="9258365" y="5754080"/>
              <a:ext cx="20774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>
                  <a:solidFill>
                    <a:schemeClr val="accent1">
                      <a:lumMod val="75000"/>
                    </a:schemeClr>
                  </a:solidFill>
                </a:rPr>
                <a:t>Istituzioni</a:t>
              </a:r>
            </a:p>
          </p:txBody>
        </p:sp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xmlns="" id="{71FF0209-8A20-9E9A-1D25-72F4329FEF7B}"/>
              </a:ext>
            </a:extLst>
          </p:cNvPr>
          <p:cNvGrpSpPr/>
          <p:nvPr/>
        </p:nvGrpSpPr>
        <p:grpSpPr>
          <a:xfrm>
            <a:off x="8360065" y="1156615"/>
            <a:ext cx="3767065" cy="2625529"/>
            <a:chOff x="8360065" y="1156615"/>
            <a:chExt cx="3767065" cy="2625529"/>
          </a:xfrm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xmlns="" id="{EACD2AAE-A1AB-100B-F156-59F5ADA64F36}"/>
                </a:ext>
              </a:extLst>
            </p:cNvPr>
            <p:cNvSpPr/>
            <p:nvPr/>
          </p:nvSpPr>
          <p:spPr>
            <a:xfrm>
              <a:off x="8360065" y="1503178"/>
              <a:ext cx="3767065" cy="17791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5" name="Immagine 54" descr="Immagine che contiene schermata, Rettangolo, linea, design&#10;&#10;Descrizione generata automaticamente">
              <a:extLst>
                <a:ext uri="{FF2B5EF4-FFF2-40B4-BE49-F238E27FC236}">
                  <a16:creationId xmlns:a16="http://schemas.microsoft.com/office/drawing/2014/main" xmlns="" id="{464B5D24-5084-03E1-5DC0-0F94039C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9990" y="1156615"/>
              <a:ext cx="1927335" cy="1927335"/>
            </a:xfrm>
            <a:prstGeom prst="rect">
              <a:avLst/>
            </a:prstGeom>
          </p:spPr>
        </p:pic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xmlns="" id="{81604E57-FD99-2F77-7CCA-21568E68A7C2}"/>
                </a:ext>
              </a:extLst>
            </p:cNvPr>
            <p:cNvSpPr txBox="1"/>
            <p:nvPr/>
          </p:nvSpPr>
          <p:spPr>
            <a:xfrm>
              <a:off x="9399275" y="3135813"/>
              <a:ext cx="17391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>
                  <a:solidFill>
                    <a:schemeClr val="accent1">
                      <a:lumMod val="75000"/>
                    </a:schemeClr>
                  </a:solidFill>
                </a:rPr>
                <a:t>Imprese</a:t>
              </a:r>
            </a:p>
          </p:txBody>
        </p:sp>
      </p:grpSp>
      <p:sp>
        <p:nvSpPr>
          <p:cNvPr id="59" name="Ovale 58">
            <a:extLst>
              <a:ext uri="{FF2B5EF4-FFF2-40B4-BE49-F238E27FC236}">
                <a16:creationId xmlns:a16="http://schemas.microsoft.com/office/drawing/2014/main" xmlns="" id="{7ECB2862-3F5F-4B03-2F21-E8FE8699BB56}"/>
              </a:ext>
            </a:extLst>
          </p:cNvPr>
          <p:cNvSpPr/>
          <p:nvPr/>
        </p:nvSpPr>
        <p:spPr>
          <a:xfrm rot="5400000">
            <a:off x="4087281" y="2330565"/>
            <a:ext cx="4040227" cy="30173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ACF9A56-F88B-1BF1-5AB7-22FEBB394BC5}"/>
              </a:ext>
            </a:extLst>
          </p:cNvPr>
          <p:cNvSpPr txBox="1"/>
          <p:nvPr/>
        </p:nvSpPr>
        <p:spPr>
          <a:xfrm>
            <a:off x="675861" y="480744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CA69A"/>
                </a:solidFill>
                <a:latin typeface="Titillium Web SemiBold" pitchFamily="2" charset="77"/>
              </a:rPr>
              <a:t>L'OPPORTUNITA'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4F88772-B691-D788-9BEC-9127C16F6A2F}"/>
              </a:ext>
            </a:extLst>
          </p:cNvPr>
          <p:cNvSpPr txBox="1"/>
          <p:nvPr/>
        </p:nvSpPr>
        <p:spPr>
          <a:xfrm>
            <a:off x="675861" y="908127"/>
            <a:ext cx="8582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284973"/>
                </a:solidFill>
                <a:latin typeface="Titillium Web SemiBold" pitchFamily="2" charset="77"/>
              </a:rPr>
              <a:t>I CONTENUTI, le ESPERIENZE ed il MODELLO del PNRR come "rampa di lancio" per la transizione energetica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xmlns="" id="{198984BE-55D6-D3A7-B734-7B0B168E1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823204" y="3203311"/>
            <a:ext cx="2496150" cy="1088745"/>
          </a:xfrm>
          <a:prstGeom prst="rect">
            <a:avLst/>
          </a:prstGeom>
        </p:spPr>
      </p:pic>
      <p:grpSp>
        <p:nvGrpSpPr>
          <p:cNvPr id="105" name="Gruppo 104">
            <a:extLst>
              <a:ext uri="{FF2B5EF4-FFF2-40B4-BE49-F238E27FC236}">
                <a16:creationId xmlns:a16="http://schemas.microsoft.com/office/drawing/2014/main" xmlns="" id="{FA35900D-4911-C6A1-83D0-F4387B4C3E8D}"/>
              </a:ext>
            </a:extLst>
          </p:cNvPr>
          <p:cNvGrpSpPr/>
          <p:nvPr/>
        </p:nvGrpSpPr>
        <p:grpSpPr>
          <a:xfrm>
            <a:off x="5851543" y="1382773"/>
            <a:ext cx="4158278" cy="2794561"/>
            <a:chOff x="5851543" y="1382773"/>
            <a:chExt cx="4158278" cy="2794561"/>
          </a:xfrm>
        </p:grpSpPr>
        <p:pic>
          <p:nvPicPr>
            <p:cNvPr id="68" name="Immagine 67" descr="Immagine che contiene Carminio, rosso, arte&#10;&#10;Descrizione generata automaticamente">
              <a:extLst>
                <a:ext uri="{FF2B5EF4-FFF2-40B4-BE49-F238E27FC236}">
                  <a16:creationId xmlns:a16="http://schemas.microsoft.com/office/drawing/2014/main" xmlns="" id="{7595EC26-66D5-8467-D8CF-28A9C4E6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36346">
              <a:off x="5851543" y="1382773"/>
              <a:ext cx="3978049" cy="1665033"/>
            </a:xfrm>
            <a:prstGeom prst="rect">
              <a:avLst/>
            </a:prstGeom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xmlns="" id="{FF547921-530A-F7B0-212A-F6DEFA1E8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22152">
              <a:off x="6036831" y="1629060"/>
              <a:ext cx="3972990" cy="2548274"/>
            </a:xfrm>
            <a:prstGeom prst="rect">
              <a:avLst/>
            </a:prstGeom>
          </p:spPr>
        </p:pic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xmlns="" id="{CC6688E0-1B7B-B07D-6BA4-70D59A850CEC}"/>
                </a:ext>
              </a:extLst>
            </p:cNvPr>
            <p:cNvSpPr/>
            <p:nvPr/>
          </p:nvSpPr>
          <p:spPr>
            <a:xfrm rot="154557">
              <a:off x="6265710" y="1977832"/>
              <a:ext cx="30173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it-IT" sz="12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TRASFERIMENTO TECNOLOGICO</a:t>
              </a:r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xmlns="" id="{16D0268D-0C26-8DD0-5762-F0603246DF41}"/>
                </a:ext>
              </a:extLst>
            </p:cNvPr>
            <p:cNvSpPr/>
            <p:nvPr/>
          </p:nvSpPr>
          <p:spPr>
            <a:xfrm>
              <a:off x="6275900" y="2244060"/>
              <a:ext cx="30173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it-IT" sz="13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OPEN INNOVATION</a:t>
              </a:r>
            </a:p>
          </p:txBody>
        </p:sp>
      </p:grpSp>
      <p:grpSp>
        <p:nvGrpSpPr>
          <p:cNvPr id="107" name="Gruppo 106">
            <a:extLst>
              <a:ext uri="{FF2B5EF4-FFF2-40B4-BE49-F238E27FC236}">
                <a16:creationId xmlns:a16="http://schemas.microsoft.com/office/drawing/2014/main" xmlns="" id="{49A1B21D-EF90-54CA-F4C2-A93D9C585A05}"/>
              </a:ext>
            </a:extLst>
          </p:cNvPr>
          <p:cNvGrpSpPr/>
          <p:nvPr/>
        </p:nvGrpSpPr>
        <p:grpSpPr>
          <a:xfrm>
            <a:off x="6044600" y="4234891"/>
            <a:ext cx="3797076" cy="1589286"/>
            <a:chOff x="6044600" y="4234891"/>
            <a:chExt cx="3797076" cy="1589286"/>
          </a:xfrm>
        </p:grpSpPr>
        <p:pic>
          <p:nvPicPr>
            <p:cNvPr id="83" name="Immagine 82" descr="Immagine che contiene Carminio, rosso, arte&#10;&#10;Descrizione generata automaticamente">
              <a:extLst>
                <a:ext uri="{FF2B5EF4-FFF2-40B4-BE49-F238E27FC236}">
                  <a16:creationId xmlns:a16="http://schemas.microsoft.com/office/drawing/2014/main" xmlns="" id="{BCE563D5-62EF-341F-E99C-F0B092DE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32788" flipV="1">
              <a:off x="6044600" y="4234891"/>
              <a:ext cx="3797076" cy="1589286"/>
            </a:xfrm>
            <a:prstGeom prst="rect">
              <a:avLst/>
            </a:prstGeom>
          </p:spPr>
        </p:pic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107C4578-AF29-1CF0-68D0-E67C4DE39B8D}"/>
                </a:ext>
              </a:extLst>
            </p:cNvPr>
            <p:cNvSpPr/>
            <p:nvPr/>
          </p:nvSpPr>
          <p:spPr>
            <a:xfrm>
              <a:off x="6294728" y="4377812"/>
              <a:ext cx="30173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it-IT" sz="12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SUPPORTO su TECNOLOGIE</a:t>
              </a:r>
            </a:p>
          </p:txBody>
        </p:sp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xmlns="" id="{64F1BD2A-8FF9-8290-478E-55136C3BEADA}"/>
              </a:ext>
            </a:extLst>
          </p:cNvPr>
          <p:cNvGrpSpPr/>
          <p:nvPr/>
        </p:nvGrpSpPr>
        <p:grpSpPr>
          <a:xfrm>
            <a:off x="71317" y="2838880"/>
            <a:ext cx="5113324" cy="2594662"/>
            <a:chOff x="71317" y="2838880"/>
            <a:chExt cx="5113324" cy="2594662"/>
          </a:xfrm>
        </p:grpSpPr>
        <p:grpSp>
          <p:nvGrpSpPr>
            <p:cNvPr id="101" name="Gruppo 100">
              <a:extLst>
                <a:ext uri="{FF2B5EF4-FFF2-40B4-BE49-F238E27FC236}">
                  <a16:creationId xmlns:a16="http://schemas.microsoft.com/office/drawing/2014/main" xmlns="" id="{E8527793-E50D-5ABB-ABAD-D74E1BE2B8B4}"/>
                </a:ext>
              </a:extLst>
            </p:cNvPr>
            <p:cNvGrpSpPr/>
            <p:nvPr/>
          </p:nvGrpSpPr>
          <p:grpSpPr>
            <a:xfrm>
              <a:off x="71317" y="2838880"/>
              <a:ext cx="4040227" cy="2594662"/>
              <a:chOff x="71317" y="2838880"/>
              <a:chExt cx="4040227" cy="2594662"/>
            </a:xfrm>
          </p:grpSpPr>
          <p:sp>
            <p:nvSpPr>
              <p:cNvPr id="66" name="Ovale 65">
                <a:extLst>
                  <a:ext uri="{FF2B5EF4-FFF2-40B4-BE49-F238E27FC236}">
                    <a16:creationId xmlns:a16="http://schemas.microsoft.com/office/drawing/2014/main" xmlns="" id="{6B98499A-56A4-4E19-180C-EF1A25622265}"/>
                  </a:ext>
                </a:extLst>
              </p:cNvPr>
              <p:cNvSpPr/>
              <p:nvPr/>
            </p:nvSpPr>
            <p:spPr>
              <a:xfrm>
                <a:off x="71317" y="2842164"/>
                <a:ext cx="4040227" cy="20299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0" name="Immagine 9" descr="Immagine che contiene clipart, Elementi grafici, design, illustrazione&#10;&#10;Descrizione generata automaticamente">
                <a:extLst>
                  <a:ext uri="{FF2B5EF4-FFF2-40B4-BE49-F238E27FC236}">
                    <a16:creationId xmlns:a16="http://schemas.microsoft.com/office/drawing/2014/main" xmlns="" id="{E41FE8B5-72CB-0F5B-F92B-4ECD91BEB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2190" y="2838880"/>
                <a:ext cx="1941662" cy="2029920"/>
              </a:xfrm>
              <a:prstGeom prst="rect">
                <a:avLst/>
              </a:prstGeom>
            </p:spPr>
          </p:pic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xmlns="" id="{11FCEA85-AE7F-4CEA-7FB4-CE14A8B5D9FB}"/>
                  </a:ext>
                </a:extLst>
              </p:cNvPr>
              <p:cNvSpPr txBox="1"/>
              <p:nvPr/>
            </p:nvSpPr>
            <p:spPr>
              <a:xfrm>
                <a:off x="1074389" y="4787211"/>
                <a:ext cx="2133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Università</a:t>
                </a:r>
              </a:p>
            </p:txBody>
          </p:sp>
        </p:grpSp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xmlns="" id="{9EFC028D-D0F9-31C0-BCDF-EE3464BECF34}"/>
                </a:ext>
              </a:extLst>
            </p:cNvPr>
            <p:cNvGrpSpPr/>
            <p:nvPr/>
          </p:nvGrpSpPr>
          <p:grpSpPr>
            <a:xfrm>
              <a:off x="2675847" y="3120876"/>
              <a:ext cx="2508794" cy="1387774"/>
              <a:chOff x="2675847" y="3120876"/>
              <a:chExt cx="2508794" cy="1387774"/>
            </a:xfrm>
          </p:grpSpPr>
          <p:pic>
            <p:nvPicPr>
              <p:cNvPr id="99" name="Immagine 98" descr="Immagine che contiene Carminio, rosso, arte&#10;&#10;Descrizione generata automaticamente">
                <a:extLst>
                  <a:ext uri="{FF2B5EF4-FFF2-40B4-BE49-F238E27FC236}">
                    <a16:creationId xmlns:a16="http://schemas.microsoft.com/office/drawing/2014/main" xmlns="" id="{53C0D071-EE8F-2DC1-227B-B04C93653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336346" flipH="1" flipV="1">
                <a:off x="2675847" y="3500421"/>
                <a:ext cx="2408831" cy="1008229"/>
              </a:xfrm>
              <a:prstGeom prst="rect">
                <a:avLst/>
              </a:prstGeom>
            </p:spPr>
          </p:pic>
          <p:pic>
            <p:nvPicPr>
              <p:cNvPr id="100" name="Immagine 99" descr="Immagine che contiene Carminio, rosso, arte&#10;&#10;Descrizione generata automaticamente">
                <a:extLst>
                  <a:ext uri="{FF2B5EF4-FFF2-40B4-BE49-F238E27FC236}">
                    <a16:creationId xmlns:a16="http://schemas.microsoft.com/office/drawing/2014/main" xmlns="" id="{60C9749C-DE71-7BBD-FBF4-4905E6251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336346">
                <a:off x="2775810" y="3120876"/>
                <a:ext cx="2408831" cy="10082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787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32E52B462F4479074F81C987D12FE" ma:contentTypeVersion="14" ma:contentTypeDescription="Create a new document." ma:contentTypeScope="" ma:versionID="0fec0ea5433f09a1d3d6fbeab8f92ca3">
  <xsd:schema xmlns:xsd="http://www.w3.org/2001/XMLSchema" xmlns:xs="http://www.w3.org/2001/XMLSchema" xmlns:p="http://schemas.microsoft.com/office/2006/metadata/properties" xmlns:ns2="de426c7f-9d78-4225-a759-ae4b236acc82" xmlns:ns3="9a6f10e3-d504-489e-9dae-b282712a2473" targetNamespace="http://schemas.microsoft.com/office/2006/metadata/properties" ma:root="true" ma:fieldsID="40c0d1321498ba481491c885cc278a09" ns2:_="" ns3:_="">
    <xsd:import namespace="de426c7f-9d78-4225-a759-ae4b236acc82"/>
    <xsd:import namespace="9a6f10e3-d504-489e-9dae-b282712a2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26c7f-9d78-4225-a759-ae4b236acc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0026b0-1aff-43e1-897f-d8dda1b3c3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f10e3-d504-489e-9dae-b282712a2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5dc9d1b-7558-4552-97ea-4e9881b6e3f3}" ma:internalName="TaxCatchAll" ma:showField="CatchAllData" ma:web="9a6f10e3-d504-489e-9dae-b282712a2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426c7f-9d78-4225-a759-ae4b236acc82">
      <Terms xmlns="http://schemas.microsoft.com/office/infopath/2007/PartnerControls"/>
    </lcf76f155ced4ddcb4097134ff3c332f>
    <TaxCatchAll xmlns="9a6f10e3-d504-489e-9dae-b282712a2473" xsi:nil="true"/>
  </documentManagement>
</p:properties>
</file>

<file path=customXml/itemProps1.xml><?xml version="1.0" encoding="utf-8"?>
<ds:datastoreItem xmlns:ds="http://schemas.openxmlformats.org/officeDocument/2006/customXml" ds:itemID="{F5E1200F-0543-4292-A9BB-4FD6813B081D}"/>
</file>

<file path=customXml/itemProps2.xml><?xml version="1.0" encoding="utf-8"?>
<ds:datastoreItem xmlns:ds="http://schemas.openxmlformats.org/officeDocument/2006/customXml" ds:itemID="{6E8FDFA7-2178-44C5-A6D0-DCEB1EAE4A96}"/>
</file>

<file path=customXml/itemProps3.xml><?xml version="1.0" encoding="utf-8"?>
<ds:datastoreItem xmlns:ds="http://schemas.openxmlformats.org/officeDocument/2006/customXml" ds:itemID="{55F91771-BAC4-45B7-BDE0-68BF4583382A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2152</Words>
  <Application>Microsoft Office PowerPoint</Application>
  <PresentationFormat>Widescreen</PresentationFormat>
  <Paragraphs>412</Paragraphs>
  <Slides>41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4" baseType="lpstr">
      <vt:lpstr>Arial</vt:lpstr>
      <vt:lpstr>Bosch Office Sans</vt:lpstr>
      <vt:lpstr>Calibri</vt:lpstr>
      <vt:lpstr>Calibri Light</vt:lpstr>
      <vt:lpstr>EYInterstate Light</vt:lpstr>
      <vt:lpstr>Garamond</vt:lpstr>
      <vt:lpstr>Montserrat</vt:lpstr>
      <vt:lpstr>Titillium Web</vt:lpstr>
      <vt:lpstr>Titillium Web SemiBold</vt:lpstr>
      <vt:lpstr>Trebuchet MS</vt:lpstr>
      <vt:lpstr>Wingdings</vt:lpstr>
      <vt:lpstr>Tema di Office</vt:lpstr>
      <vt:lpstr>\\barsrv11\barp_efqm$\06_EFQM_2013\03_Teams_Projects\08_Strategy\Strategic_Planning\20130301_SWOT_translated.xls!Normstrategy!R3C1:R5C3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Mac</dc:creator>
  <cp:lastModifiedBy>Roberta</cp:lastModifiedBy>
  <cp:revision>48</cp:revision>
  <dcterms:created xsi:type="dcterms:W3CDTF">2023-11-22T12:04:47Z</dcterms:created>
  <dcterms:modified xsi:type="dcterms:W3CDTF">2025-03-25T12:21:32Z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0x01010071D32E52B462F4479074F81C987D12FE</vt:lpwstr>
  </property>
</Properties>
</file>