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74" r:id="rId5"/>
    <p:sldId id="418" r:id="rId6"/>
    <p:sldId id="419" r:id="rId7"/>
    <p:sldId id="441" r:id="rId8"/>
    <p:sldId id="271" r:id="rId9"/>
    <p:sldId id="466" r:id="rId10"/>
    <p:sldId id="455" r:id="rId11"/>
    <p:sldId id="456" r:id="rId12"/>
    <p:sldId id="457" r:id="rId13"/>
    <p:sldId id="458" r:id="rId14"/>
    <p:sldId id="459" r:id="rId15"/>
    <p:sldId id="445" r:id="rId16"/>
    <p:sldId id="460" r:id="rId17"/>
    <p:sldId id="474" r:id="rId18"/>
    <p:sldId id="275" r:id="rId19"/>
    <p:sldId id="276" r:id="rId20"/>
    <p:sldId id="477" r:id="rId21"/>
    <p:sldId id="475" r:id="rId22"/>
    <p:sldId id="476" r:id="rId23"/>
    <p:sldId id="478" r:id="rId24"/>
    <p:sldId id="479" r:id="rId25"/>
    <p:sldId id="480" r:id="rId26"/>
    <p:sldId id="462" r:id="rId27"/>
    <p:sldId id="435" r:id="rId28"/>
    <p:sldId id="471" r:id="rId29"/>
    <p:sldId id="423" r:id="rId30"/>
    <p:sldId id="439" r:id="rId31"/>
    <p:sldId id="438" r:id="rId32"/>
    <p:sldId id="425" r:id="rId33"/>
    <p:sldId id="442" r:id="rId34"/>
    <p:sldId id="420" r:id="rId35"/>
    <p:sldId id="426" r:id="rId36"/>
    <p:sldId id="427" r:id="rId37"/>
    <p:sldId id="428" r:id="rId38"/>
    <p:sldId id="469"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C7F0"/>
    <a:srgbClr val="FFB4EA"/>
    <a:srgbClr val="FF94E5"/>
    <a:srgbClr val="FF43FD"/>
    <a:srgbClr val="EA851B"/>
    <a:srgbClr val="F38A1B"/>
    <a:srgbClr val="7C91A2"/>
    <a:srgbClr val="4472C4"/>
    <a:srgbClr val="CF1F22"/>
    <a:srgbClr val="E148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0"/>
    <p:restoredTop sz="91866"/>
  </p:normalViewPr>
  <p:slideViewPr>
    <p:cSldViewPr snapToGrid="0">
      <p:cViewPr varScale="1">
        <p:scale>
          <a:sx n="99" d="100"/>
          <a:sy n="99" d="100"/>
        </p:scale>
        <p:origin x="1064" y="176"/>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PRESTIGIACOMO" userId="7d811432-1d88-4bce-a696-411642fb1eeb" providerId="ADAL" clId="{C1CE78B5-6E2A-C848-A8EC-2C8E0D4FD6F2}"/>
    <pc:docChg chg="modSld">
      <pc:chgData name="CLAUDIA PRESTIGIACOMO" userId="7d811432-1d88-4bce-a696-411642fb1eeb" providerId="ADAL" clId="{C1CE78B5-6E2A-C848-A8EC-2C8E0D4FD6F2}" dt="2025-04-11T08:04:59.932" v="1" actId="729"/>
      <pc:docMkLst>
        <pc:docMk/>
      </pc:docMkLst>
      <pc:sldChg chg="mod modShow">
        <pc:chgData name="CLAUDIA PRESTIGIACOMO" userId="7d811432-1d88-4bce-a696-411642fb1eeb" providerId="ADAL" clId="{C1CE78B5-6E2A-C848-A8EC-2C8E0D4FD6F2}" dt="2025-04-11T08:04:59.932" v="1" actId="729"/>
        <pc:sldMkLst>
          <pc:docMk/>
          <pc:sldMk cId="977783153" sldId="459"/>
        </pc:sldMkLst>
      </pc:sldChg>
      <pc:sldChg chg="mod modShow">
        <pc:chgData name="CLAUDIA PRESTIGIACOMO" userId="7d811432-1d88-4bce-a696-411642fb1eeb" providerId="ADAL" clId="{C1CE78B5-6E2A-C848-A8EC-2C8E0D4FD6F2}" dt="2025-04-11T08:04:47.279" v="0" actId="729"/>
        <pc:sldMkLst>
          <pc:docMk/>
          <pc:sldMk cId="682692284" sldId="475"/>
        </pc:sldMkLst>
      </pc:sldChg>
    </pc:docChg>
  </pc:docChgLst>
  <pc:docChgLst>
    <pc:chgData name="ALESSANDRO GALIA" userId="ddaa7854-6b31-4172-966a-645aaff25c63" providerId="ADAL" clId="{E48BD983-EF4A-5347-A6E4-03E4D66A2A57}"/>
    <pc:docChg chg="undo custSel modSld">
      <pc:chgData name="ALESSANDRO GALIA" userId="ddaa7854-6b31-4172-966a-645aaff25c63" providerId="ADAL" clId="{E48BD983-EF4A-5347-A6E4-03E4D66A2A57}" dt="2025-03-25T12:04:16.439" v="77" actId="20577"/>
      <pc:docMkLst>
        <pc:docMk/>
      </pc:docMkLst>
      <pc:sldChg chg="modSp mod">
        <pc:chgData name="ALESSANDRO GALIA" userId="ddaa7854-6b31-4172-966a-645aaff25c63" providerId="ADAL" clId="{E48BD983-EF4A-5347-A6E4-03E4D66A2A57}" dt="2025-03-25T11:54:30.839" v="14" actId="20577"/>
        <pc:sldMkLst>
          <pc:docMk/>
          <pc:sldMk cId="1800825222" sldId="418"/>
        </pc:sldMkLst>
        <pc:spChg chg="mod">
          <ac:chgData name="ALESSANDRO GALIA" userId="ddaa7854-6b31-4172-966a-645aaff25c63" providerId="ADAL" clId="{E48BD983-EF4A-5347-A6E4-03E4D66A2A57}" dt="2025-03-25T11:54:30.839" v="14" actId="20577"/>
          <ac:spMkLst>
            <pc:docMk/>
            <pc:sldMk cId="1800825222" sldId="418"/>
            <ac:spMk id="11" creationId="{48BD3BB3-0F0B-0423-15DF-A26C2EF62337}"/>
          </ac:spMkLst>
        </pc:spChg>
      </pc:sldChg>
      <pc:sldChg chg="addSp modSp mod">
        <pc:chgData name="ALESSANDRO GALIA" userId="ddaa7854-6b31-4172-966a-645aaff25c63" providerId="ADAL" clId="{E48BD983-EF4A-5347-A6E4-03E4D66A2A57}" dt="2025-03-25T12:04:16.439" v="77" actId="20577"/>
        <pc:sldMkLst>
          <pc:docMk/>
          <pc:sldMk cId="3041033759" sldId="458"/>
        </pc:sldMkLst>
        <pc:spChg chg="add mod">
          <ac:chgData name="ALESSANDRO GALIA" userId="ddaa7854-6b31-4172-966a-645aaff25c63" providerId="ADAL" clId="{E48BD983-EF4A-5347-A6E4-03E4D66A2A57}" dt="2025-03-25T12:04:16.439" v="77" actId="20577"/>
          <ac:spMkLst>
            <pc:docMk/>
            <pc:sldMk cId="3041033759" sldId="458"/>
            <ac:spMk id="7" creationId="{F6B18C3C-F33A-35D0-8EE7-22C0E2DC7B4B}"/>
          </ac:spMkLst>
        </pc:spChg>
      </pc:sldChg>
      <pc:sldChg chg="addSp delSp modSp mod">
        <pc:chgData name="ALESSANDRO GALIA" userId="ddaa7854-6b31-4172-966a-645aaff25c63" providerId="ADAL" clId="{E48BD983-EF4A-5347-A6E4-03E4D66A2A57}" dt="2025-03-25T10:08:12.850" v="9" actId="1076"/>
        <pc:sldMkLst>
          <pc:docMk/>
          <pc:sldMk cId="3858339814" sldId="479"/>
        </pc:sldMkLst>
        <pc:spChg chg="mod">
          <ac:chgData name="ALESSANDRO GALIA" userId="ddaa7854-6b31-4172-966a-645aaff25c63" providerId="ADAL" clId="{E48BD983-EF4A-5347-A6E4-03E4D66A2A57}" dt="2025-03-25T10:07:48.548" v="5" actId="1076"/>
          <ac:spMkLst>
            <pc:docMk/>
            <pc:sldMk cId="3858339814" sldId="479"/>
            <ac:spMk id="3" creationId="{D16B1EF6-8A3E-44FE-43D4-6D7BDB8BD1E3}"/>
          </ac:spMkLst>
        </pc:spChg>
        <pc:picChg chg="add mod">
          <ac:chgData name="ALESSANDRO GALIA" userId="ddaa7854-6b31-4172-966a-645aaff25c63" providerId="ADAL" clId="{E48BD983-EF4A-5347-A6E4-03E4D66A2A57}" dt="2025-03-25T10:08:12.850" v="9" actId="1076"/>
          <ac:picMkLst>
            <pc:docMk/>
            <pc:sldMk cId="3858339814" sldId="479"/>
            <ac:picMk id="2" creationId="{DFB5F073-043B-1C1F-ED31-FEF3676AE6A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0A3FC-6B70-D34D-938E-EFDDDDCC06BE}" type="datetimeFigureOut">
              <a:rPr lang="it-IT" smtClean="0"/>
              <a:t>10/04/25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02DF2-E316-1342-8743-DA0925493E91}" type="slidenum">
              <a:rPr lang="it-IT" smtClean="0"/>
              <a:t>‹N›</a:t>
            </a:fld>
            <a:endParaRPr lang="it-IT"/>
          </a:p>
        </p:txBody>
      </p:sp>
    </p:spTree>
    <p:extLst>
      <p:ext uri="{BB962C8B-B14F-4D97-AF65-F5344CB8AC3E}">
        <p14:creationId xmlns:p14="http://schemas.microsoft.com/office/powerpoint/2010/main" val="357727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5502DF2-E316-1342-8743-DA0925493E91}" type="slidenum">
              <a:rPr lang="it-IT" smtClean="0"/>
              <a:t>1</a:t>
            </a:fld>
            <a:endParaRPr lang="it-IT"/>
          </a:p>
        </p:txBody>
      </p:sp>
    </p:spTree>
    <p:extLst>
      <p:ext uri="{BB962C8B-B14F-4D97-AF65-F5344CB8AC3E}">
        <p14:creationId xmlns:p14="http://schemas.microsoft.com/office/powerpoint/2010/main" val="3824221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677B6-BDD0-D5ED-1241-860D672464F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4C2003C-326E-74C1-8EAF-1C359A26102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3968DBA-6476-BA9B-17ED-32F2A4E8A28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99809B8-7E4A-5A7B-2B84-1E4DC0073459}"/>
              </a:ext>
            </a:extLst>
          </p:cNvPr>
          <p:cNvSpPr>
            <a:spLocks noGrp="1"/>
          </p:cNvSpPr>
          <p:nvPr>
            <p:ph type="sldNum" sz="quarter" idx="5"/>
          </p:nvPr>
        </p:nvSpPr>
        <p:spPr/>
        <p:txBody>
          <a:bodyPr/>
          <a:lstStyle/>
          <a:p>
            <a:fld id="{05502DF2-E316-1342-8743-DA0925493E91}" type="slidenum">
              <a:rPr lang="it-IT" smtClean="0"/>
              <a:t>10</a:t>
            </a:fld>
            <a:endParaRPr lang="it-IT"/>
          </a:p>
        </p:txBody>
      </p:sp>
    </p:spTree>
    <p:extLst>
      <p:ext uri="{BB962C8B-B14F-4D97-AF65-F5344CB8AC3E}">
        <p14:creationId xmlns:p14="http://schemas.microsoft.com/office/powerpoint/2010/main" val="4156088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2DAA8-57F3-4F8A-D9DD-ADF236CBD94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DDBA2A6-EC40-3F8A-2242-36127EE0944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858BF2B-69EA-28C8-BCDA-E36B0499340B}"/>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EAF9E2E-62B7-52EF-FAD9-A3686B215F6E}"/>
              </a:ext>
            </a:extLst>
          </p:cNvPr>
          <p:cNvSpPr>
            <a:spLocks noGrp="1"/>
          </p:cNvSpPr>
          <p:nvPr>
            <p:ph type="sldNum" sz="quarter" idx="5"/>
          </p:nvPr>
        </p:nvSpPr>
        <p:spPr/>
        <p:txBody>
          <a:bodyPr/>
          <a:lstStyle/>
          <a:p>
            <a:fld id="{05502DF2-E316-1342-8743-DA0925493E91}" type="slidenum">
              <a:rPr lang="it-IT" smtClean="0"/>
              <a:t>11</a:t>
            </a:fld>
            <a:endParaRPr lang="it-IT"/>
          </a:p>
        </p:txBody>
      </p:sp>
    </p:spTree>
    <p:extLst>
      <p:ext uri="{BB962C8B-B14F-4D97-AF65-F5344CB8AC3E}">
        <p14:creationId xmlns:p14="http://schemas.microsoft.com/office/powerpoint/2010/main" val="1748497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5502DF2-E316-1342-8743-DA0925493E91}" type="slidenum">
              <a:rPr lang="it-IT" smtClean="0"/>
              <a:t>12</a:t>
            </a:fld>
            <a:endParaRPr lang="it-IT"/>
          </a:p>
        </p:txBody>
      </p:sp>
    </p:spTree>
    <p:extLst>
      <p:ext uri="{BB962C8B-B14F-4D97-AF65-F5344CB8AC3E}">
        <p14:creationId xmlns:p14="http://schemas.microsoft.com/office/powerpoint/2010/main" val="3824221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83321-34C1-F21C-5119-5997B9812A3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FC572CA-BA24-FB88-EC4B-915AC77B3C0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7103474-3EDD-9695-DD7D-3E9BA863B95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28AF16B0-C7B1-B565-D6CA-4ED681AFEC3A}"/>
              </a:ext>
            </a:extLst>
          </p:cNvPr>
          <p:cNvSpPr>
            <a:spLocks noGrp="1"/>
          </p:cNvSpPr>
          <p:nvPr>
            <p:ph type="sldNum" sz="quarter" idx="5"/>
          </p:nvPr>
        </p:nvSpPr>
        <p:spPr/>
        <p:txBody>
          <a:bodyPr/>
          <a:lstStyle/>
          <a:p>
            <a:fld id="{05502DF2-E316-1342-8743-DA0925493E91}" type="slidenum">
              <a:rPr lang="it-IT" smtClean="0"/>
              <a:t>13</a:t>
            </a:fld>
            <a:endParaRPr lang="it-IT"/>
          </a:p>
        </p:txBody>
      </p:sp>
    </p:spTree>
    <p:extLst>
      <p:ext uri="{BB962C8B-B14F-4D97-AF65-F5344CB8AC3E}">
        <p14:creationId xmlns:p14="http://schemas.microsoft.com/office/powerpoint/2010/main" val="1474968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3C6B6-AED8-625B-5BA6-C2369AA93A6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04B6048-09B4-AC2B-A823-8BB79A2AB29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3DA3836-D92B-385C-C7F4-41088F02AD5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479138E-A0AB-262E-A5C0-AF62F669DED4}"/>
              </a:ext>
            </a:extLst>
          </p:cNvPr>
          <p:cNvSpPr>
            <a:spLocks noGrp="1"/>
          </p:cNvSpPr>
          <p:nvPr>
            <p:ph type="sldNum" sz="quarter" idx="5"/>
          </p:nvPr>
        </p:nvSpPr>
        <p:spPr/>
        <p:txBody>
          <a:bodyPr/>
          <a:lstStyle/>
          <a:p>
            <a:fld id="{05502DF2-E316-1342-8743-DA0925493E91}" type="slidenum">
              <a:rPr lang="it-IT" smtClean="0"/>
              <a:t>14</a:t>
            </a:fld>
            <a:endParaRPr lang="it-IT"/>
          </a:p>
        </p:txBody>
      </p:sp>
    </p:spTree>
    <p:extLst>
      <p:ext uri="{BB962C8B-B14F-4D97-AF65-F5344CB8AC3E}">
        <p14:creationId xmlns:p14="http://schemas.microsoft.com/office/powerpoint/2010/main" val="3800564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DA497-51E8-AED2-B4AA-A25549E490C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A1D9CCF-A99A-A5F6-39F3-13E9CF3281E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6B3A6D0-C67C-0554-C589-9E8FD4EA736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009802F-5F6C-D773-B634-8B4BF79D4CC1}"/>
              </a:ext>
            </a:extLst>
          </p:cNvPr>
          <p:cNvSpPr>
            <a:spLocks noGrp="1"/>
          </p:cNvSpPr>
          <p:nvPr>
            <p:ph type="sldNum" sz="quarter" idx="5"/>
          </p:nvPr>
        </p:nvSpPr>
        <p:spPr/>
        <p:txBody>
          <a:bodyPr/>
          <a:lstStyle/>
          <a:p>
            <a:fld id="{05502DF2-E316-1342-8743-DA0925493E91}" type="slidenum">
              <a:rPr lang="it-IT" smtClean="0"/>
              <a:t>17</a:t>
            </a:fld>
            <a:endParaRPr lang="it-IT"/>
          </a:p>
        </p:txBody>
      </p:sp>
    </p:spTree>
    <p:extLst>
      <p:ext uri="{BB962C8B-B14F-4D97-AF65-F5344CB8AC3E}">
        <p14:creationId xmlns:p14="http://schemas.microsoft.com/office/powerpoint/2010/main" val="860451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5BCAA-AA87-1947-B946-8407866B283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0B8247E-D749-C93C-E5EB-1441BBEECB2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DB03D5B-AB24-D513-A177-8915C23D49AE}"/>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FC784DE-F057-1DCF-C3CD-964D5058A868}"/>
              </a:ext>
            </a:extLst>
          </p:cNvPr>
          <p:cNvSpPr>
            <a:spLocks noGrp="1"/>
          </p:cNvSpPr>
          <p:nvPr>
            <p:ph type="sldNum" sz="quarter" idx="5"/>
          </p:nvPr>
        </p:nvSpPr>
        <p:spPr/>
        <p:txBody>
          <a:bodyPr/>
          <a:lstStyle/>
          <a:p>
            <a:fld id="{05502DF2-E316-1342-8743-DA0925493E91}" type="slidenum">
              <a:rPr lang="it-IT" smtClean="0"/>
              <a:t>18</a:t>
            </a:fld>
            <a:endParaRPr lang="it-IT"/>
          </a:p>
        </p:txBody>
      </p:sp>
    </p:spTree>
    <p:extLst>
      <p:ext uri="{BB962C8B-B14F-4D97-AF65-F5344CB8AC3E}">
        <p14:creationId xmlns:p14="http://schemas.microsoft.com/office/powerpoint/2010/main" val="2348906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C2E5D-C720-321F-E31B-4603AA9ACC0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2C701EB-A731-EC34-6C15-C49A99EC2FA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4F2EE76-2723-2C3B-7F36-8C8842D3E29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257E9DF-27B4-5E62-979F-75FDDF0B4F07}"/>
              </a:ext>
            </a:extLst>
          </p:cNvPr>
          <p:cNvSpPr>
            <a:spLocks noGrp="1"/>
          </p:cNvSpPr>
          <p:nvPr>
            <p:ph type="sldNum" sz="quarter" idx="5"/>
          </p:nvPr>
        </p:nvSpPr>
        <p:spPr/>
        <p:txBody>
          <a:bodyPr/>
          <a:lstStyle/>
          <a:p>
            <a:fld id="{05502DF2-E316-1342-8743-DA0925493E91}" type="slidenum">
              <a:rPr lang="it-IT" smtClean="0"/>
              <a:t>19</a:t>
            </a:fld>
            <a:endParaRPr lang="it-IT"/>
          </a:p>
        </p:txBody>
      </p:sp>
    </p:spTree>
    <p:extLst>
      <p:ext uri="{BB962C8B-B14F-4D97-AF65-F5344CB8AC3E}">
        <p14:creationId xmlns:p14="http://schemas.microsoft.com/office/powerpoint/2010/main" val="1669003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2882E-085C-3634-8A46-B94DABCF207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6F444A0-F161-9B43-D8B9-1C1FA9E6264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00C1421-885D-5DD0-D1AE-A93319D0ED9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7D8BC13-70ED-19EA-077C-1C6A61384F81}"/>
              </a:ext>
            </a:extLst>
          </p:cNvPr>
          <p:cNvSpPr>
            <a:spLocks noGrp="1"/>
          </p:cNvSpPr>
          <p:nvPr>
            <p:ph type="sldNum" sz="quarter" idx="5"/>
          </p:nvPr>
        </p:nvSpPr>
        <p:spPr/>
        <p:txBody>
          <a:bodyPr/>
          <a:lstStyle/>
          <a:p>
            <a:fld id="{05502DF2-E316-1342-8743-DA0925493E91}" type="slidenum">
              <a:rPr lang="it-IT" smtClean="0"/>
              <a:t>20</a:t>
            </a:fld>
            <a:endParaRPr lang="it-IT"/>
          </a:p>
        </p:txBody>
      </p:sp>
    </p:spTree>
    <p:extLst>
      <p:ext uri="{BB962C8B-B14F-4D97-AF65-F5344CB8AC3E}">
        <p14:creationId xmlns:p14="http://schemas.microsoft.com/office/powerpoint/2010/main" val="2791318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35245-428A-EDE7-4C1E-EE9BEAEF38D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D21A984-6DF3-AD33-9544-340289491ED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893A8BE-8CAD-7D82-B6D4-05A95A4B6B34}"/>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D861E79-F2C7-6CA2-6249-B343F7C83C78}"/>
              </a:ext>
            </a:extLst>
          </p:cNvPr>
          <p:cNvSpPr>
            <a:spLocks noGrp="1"/>
          </p:cNvSpPr>
          <p:nvPr>
            <p:ph type="sldNum" sz="quarter" idx="5"/>
          </p:nvPr>
        </p:nvSpPr>
        <p:spPr/>
        <p:txBody>
          <a:bodyPr/>
          <a:lstStyle/>
          <a:p>
            <a:fld id="{05502DF2-E316-1342-8743-DA0925493E91}" type="slidenum">
              <a:rPr lang="it-IT" smtClean="0"/>
              <a:t>21</a:t>
            </a:fld>
            <a:endParaRPr lang="it-IT"/>
          </a:p>
        </p:txBody>
      </p:sp>
    </p:spTree>
    <p:extLst>
      <p:ext uri="{BB962C8B-B14F-4D97-AF65-F5344CB8AC3E}">
        <p14:creationId xmlns:p14="http://schemas.microsoft.com/office/powerpoint/2010/main" val="305779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5BA72-C939-A281-834F-1757B17D586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60B4044-30A1-AD23-FAC5-E2A643A70E7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97F418-FF83-3770-8BD8-B66DAF671E95}"/>
              </a:ext>
            </a:extLst>
          </p:cNvPr>
          <p:cNvSpPr>
            <a:spLocks noGrp="1"/>
          </p:cNvSpPr>
          <p:nvPr>
            <p:ph type="body" idx="1"/>
          </p:nvPr>
        </p:nvSpPr>
        <p:spPr/>
        <p:txBody>
          <a:bodyPr/>
          <a:lstStyle/>
          <a:p>
            <a:r>
              <a:rPr lang="it-IT" dirty="0"/>
              <a:t>Te</a:t>
            </a:r>
          </a:p>
        </p:txBody>
      </p:sp>
      <p:sp>
        <p:nvSpPr>
          <p:cNvPr id="4" name="Segnaposto numero diapositiva 3">
            <a:extLst>
              <a:ext uri="{FF2B5EF4-FFF2-40B4-BE49-F238E27FC236}">
                <a16:creationId xmlns:a16="http://schemas.microsoft.com/office/drawing/2014/main" id="{DD2A839B-66BA-DE1F-CA75-E0C066C76F9F}"/>
              </a:ext>
            </a:extLst>
          </p:cNvPr>
          <p:cNvSpPr>
            <a:spLocks noGrp="1"/>
          </p:cNvSpPr>
          <p:nvPr>
            <p:ph type="sldNum" sz="quarter" idx="5"/>
          </p:nvPr>
        </p:nvSpPr>
        <p:spPr/>
        <p:txBody>
          <a:bodyPr/>
          <a:lstStyle/>
          <a:p>
            <a:fld id="{05502DF2-E316-1342-8743-DA0925493E91}" type="slidenum">
              <a:rPr lang="it-IT" smtClean="0"/>
              <a:t>2</a:t>
            </a:fld>
            <a:endParaRPr lang="it-IT"/>
          </a:p>
        </p:txBody>
      </p:sp>
    </p:spTree>
    <p:extLst>
      <p:ext uri="{BB962C8B-B14F-4D97-AF65-F5344CB8AC3E}">
        <p14:creationId xmlns:p14="http://schemas.microsoft.com/office/powerpoint/2010/main" val="3167958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7FA42-00C0-2066-3A4C-81BC25F358F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027E4D8-9A07-34F8-C520-0EFF6BC1D56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C9E6691-3013-75CA-EE47-7F5A90D5E26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0406A57-885C-9CF8-B65D-E36AD7CFC8F9}"/>
              </a:ext>
            </a:extLst>
          </p:cNvPr>
          <p:cNvSpPr>
            <a:spLocks noGrp="1"/>
          </p:cNvSpPr>
          <p:nvPr>
            <p:ph type="sldNum" sz="quarter" idx="5"/>
          </p:nvPr>
        </p:nvSpPr>
        <p:spPr/>
        <p:txBody>
          <a:bodyPr/>
          <a:lstStyle/>
          <a:p>
            <a:fld id="{05502DF2-E316-1342-8743-DA0925493E91}" type="slidenum">
              <a:rPr lang="it-IT" smtClean="0"/>
              <a:t>22</a:t>
            </a:fld>
            <a:endParaRPr lang="it-IT"/>
          </a:p>
        </p:txBody>
      </p:sp>
    </p:spTree>
    <p:extLst>
      <p:ext uri="{BB962C8B-B14F-4D97-AF65-F5344CB8AC3E}">
        <p14:creationId xmlns:p14="http://schemas.microsoft.com/office/powerpoint/2010/main" val="804931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BF889-4162-93BA-3560-74073B41978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9B6F522-E70D-1D83-80F5-6277A57C6F2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52841C1-BF2A-F0A0-7FFD-26E9CE4EE78B}"/>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BE1FC86-2314-3836-B594-68997B12AB4A}"/>
              </a:ext>
            </a:extLst>
          </p:cNvPr>
          <p:cNvSpPr>
            <a:spLocks noGrp="1"/>
          </p:cNvSpPr>
          <p:nvPr>
            <p:ph type="sldNum" sz="quarter" idx="5"/>
          </p:nvPr>
        </p:nvSpPr>
        <p:spPr/>
        <p:txBody>
          <a:bodyPr/>
          <a:lstStyle/>
          <a:p>
            <a:fld id="{05502DF2-E316-1342-8743-DA0925493E91}" type="slidenum">
              <a:rPr lang="it-IT" smtClean="0"/>
              <a:t>23</a:t>
            </a:fld>
            <a:endParaRPr lang="it-IT"/>
          </a:p>
        </p:txBody>
      </p:sp>
    </p:spTree>
    <p:extLst>
      <p:ext uri="{BB962C8B-B14F-4D97-AF65-F5344CB8AC3E}">
        <p14:creationId xmlns:p14="http://schemas.microsoft.com/office/powerpoint/2010/main" val="1284976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C482A-91C6-45CC-AF8E-64A07487C54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7C761DF-E75E-1423-0B3D-BDC1850E7B8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4577341-189E-BF64-B7D0-CA1A34A24E8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A0AC00C-7831-6890-5F9E-1255B03AE374}"/>
              </a:ext>
            </a:extLst>
          </p:cNvPr>
          <p:cNvSpPr>
            <a:spLocks noGrp="1"/>
          </p:cNvSpPr>
          <p:nvPr>
            <p:ph type="sldNum" sz="quarter" idx="5"/>
          </p:nvPr>
        </p:nvSpPr>
        <p:spPr/>
        <p:txBody>
          <a:bodyPr/>
          <a:lstStyle/>
          <a:p>
            <a:fld id="{05502DF2-E316-1342-8743-DA0925493E91}" type="slidenum">
              <a:rPr lang="it-IT" smtClean="0"/>
              <a:t>24</a:t>
            </a:fld>
            <a:endParaRPr lang="it-IT"/>
          </a:p>
        </p:txBody>
      </p:sp>
    </p:spTree>
    <p:extLst>
      <p:ext uri="{BB962C8B-B14F-4D97-AF65-F5344CB8AC3E}">
        <p14:creationId xmlns:p14="http://schemas.microsoft.com/office/powerpoint/2010/main" val="2476986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7F150-62AE-E827-4544-53FF7E51E37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CC08205-C856-E0DD-ABA2-104C0F02C68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3EA4D65-FFE4-FA7A-D398-4A862A83EBF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8DD2858-49BD-80E2-3A9C-D5F1CF6A2B58}"/>
              </a:ext>
            </a:extLst>
          </p:cNvPr>
          <p:cNvSpPr>
            <a:spLocks noGrp="1"/>
          </p:cNvSpPr>
          <p:nvPr>
            <p:ph type="sldNum" sz="quarter" idx="5"/>
          </p:nvPr>
        </p:nvSpPr>
        <p:spPr/>
        <p:txBody>
          <a:bodyPr/>
          <a:lstStyle/>
          <a:p>
            <a:fld id="{05502DF2-E316-1342-8743-DA0925493E91}" type="slidenum">
              <a:rPr lang="it-IT" smtClean="0"/>
              <a:t>25</a:t>
            </a:fld>
            <a:endParaRPr lang="it-IT"/>
          </a:p>
        </p:txBody>
      </p:sp>
    </p:spTree>
    <p:extLst>
      <p:ext uri="{BB962C8B-B14F-4D97-AF65-F5344CB8AC3E}">
        <p14:creationId xmlns:p14="http://schemas.microsoft.com/office/powerpoint/2010/main" val="389238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FD7EC-2A9A-1CF7-51A8-54A0F1A2D92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77A51F7-67C9-D8A2-809A-3BE02E15202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AB9ACFD-2860-3C44-4B6F-061AD586011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96676B9-B71F-53AF-A7E8-0C3EED74C728}"/>
              </a:ext>
            </a:extLst>
          </p:cNvPr>
          <p:cNvSpPr>
            <a:spLocks noGrp="1"/>
          </p:cNvSpPr>
          <p:nvPr>
            <p:ph type="sldNum" sz="quarter" idx="5"/>
          </p:nvPr>
        </p:nvSpPr>
        <p:spPr/>
        <p:txBody>
          <a:bodyPr/>
          <a:lstStyle/>
          <a:p>
            <a:fld id="{05502DF2-E316-1342-8743-DA0925493E91}" type="slidenum">
              <a:rPr lang="it-IT" smtClean="0"/>
              <a:t>26</a:t>
            </a:fld>
            <a:endParaRPr lang="it-IT"/>
          </a:p>
        </p:txBody>
      </p:sp>
    </p:spTree>
    <p:extLst>
      <p:ext uri="{BB962C8B-B14F-4D97-AF65-F5344CB8AC3E}">
        <p14:creationId xmlns:p14="http://schemas.microsoft.com/office/powerpoint/2010/main" val="3058118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65B9-FF56-9C47-A08E-8E77DB93710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EE652B8-69C5-D84E-6E75-D18B6F7DB2B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FF1C183-73EF-CD3D-12DD-14BFD642FF0A}"/>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0EC073C-617A-E5F5-1867-EAB64E4B034A}"/>
              </a:ext>
            </a:extLst>
          </p:cNvPr>
          <p:cNvSpPr>
            <a:spLocks noGrp="1"/>
          </p:cNvSpPr>
          <p:nvPr>
            <p:ph type="sldNum" sz="quarter" idx="5"/>
          </p:nvPr>
        </p:nvSpPr>
        <p:spPr/>
        <p:txBody>
          <a:bodyPr/>
          <a:lstStyle/>
          <a:p>
            <a:fld id="{05502DF2-E316-1342-8743-DA0925493E91}" type="slidenum">
              <a:rPr lang="it-IT" smtClean="0"/>
              <a:t>27</a:t>
            </a:fld>
            <a:endParaRPr lang="it-IT"/>
          </a:p>
        </p:txBody>
      </p:sp>
    </p:spTree>
    <p:extLst>
      <p:ext uri="{BB962C8B-B14F-4D97-AF65-F5344CB8AC3E}">
        <p14:creationId xmlns:p14="http://schemas.microsoft.com/office/powerpoint/2010/main" val="3617540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EC4AF-D3B3-BD2D-E0FB-7AAFC309523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F90E981-1530-01BA-AA22-71AA470DDEF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C7C8280-3201-1B78-2FAA-FDFC019FFC7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EBF55CE-E564-68C2-A2A8-65A3C98F253A}"/>
              </a:ext>
            </a:extLst>
          </p:cNvPr>
          <p:cNvSpPr>
            <a:spLocks noGrp="1"/>
          </p:cNvSpPr>
          <p:nvPr>
            <p:ph type="sldNum" sz="quarter" idx="5"/>
          </p:nvPr>
        </p:nvSpPr>
        <p:spPr/>
        <p:txBody>
          <a:bodyPr/>
          <a:lstStyle/>
          <a:p>
            <a:fld id="{05502DF2-E316-1342-8743-DA0925493E91}" type="slidenum">
              <a:rPr lang="it-IT" smtClean="0"/>
              <a:t>28</a:t>
            </a:fld>
            <a:endParaRPr lang="it-IT"/>
          </a:p>
        </p:txBody>
      </p:sp>
    </p:spTree>
    <p:extLst>
      <p:ext uri="{BB962C8B-B14F-4D97-AF65-F5344CB8AC3E}">
        <p14:creationId xmlns:p14="http://schemas.microsoft.com/office/powerpoint/2010/main" val="1000607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ECB92-3954-38DF-24F5-A672C3D00D2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72623F3-C847-CE83-DAD0-E1E1B80D119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96A13CE-2D59-5B9A-9494-516C3A0A779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0F013C1-9425-1DFB-094B-361AEA589400}"/>
              </a:ext>
            </a:extLst>
          </p:cNvPr>
          <p:cNvSpPr>
            <a:spLocks noGrp="1"/>
          </p:cNvSpPr>
          <p:nvPr>
            <p:ph type="sldNum" sz="quarter" idx="5"/>
          </p:nvPr>
        </p:nvSpPr>
        <p:spPr/>
        <p:txBody>
          <a:bodyPr/>
          <a:lstStyle/>
          <a:p>
            <a:fld id="{05502DF2-E316-1342-8743-DA0925493E91}" type="slidenum">
              <a:rPr lang="it-IT" smtClean="0"/>
              <a:t>29</a:t>
            </a:fld>
            <a:endParaRPr lang="it-IT"/>
          </a:p>
        </p:txBody>
      </p:sp>
    </p:spTree>
    <p:extLst>
      <p:ext uri="{BB962C8B-B14F-4D97-AF65-F5344CB8AC3E}">
        <p14:creationId xmlns:p14="http://schemas.microsoft.com/office/powerpoint/2010/main" val="3577412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34385-CEC4-C47A-99EE-94C564464B0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3DEEF2D-7A66-717F-D194-0E308E24168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6B4A800-6A03-9235-1A63-194ADBD0FEE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3327DEB-366E-7C96-D627-D88B007C57F5}"/>
              </a:ext>
            </a:extLst>
          </p:cNvPr>
          <p:cNvSpPr>
            <a:spLocks noGrp="1"/>
          </p:cNvSpPr>
          <p:nvPr>
            <p:ph type="sldNum" sz="quarter" idx="5"/>
          </p:nvPr>
        </p:nvSpPr>
        <p:spPr/>
        <p:txBody>
          <a:bodyPr/>
          <a:lstStyle/>
          <a:p>
            <a:fld id="{05502DF2-E316-1342-8743-DA0925493E91}" type="slidenum">
              <a:rPr lang="it-IT" smtClean="0"/>
              <a:t>30</a:t>
            </a:fld>
            <a:endParaRPr lang="it-IT"/>
          </a:p>
        </p:txBody>
      </p:sp>
    </p:spTree>
    <p:extLst>
      <p:ext uri="{BB962C8B-B14F-4D97-AF65-F5344CB8AC3E}">
        <p14:creationId xmlns:p14="http://schemas.microsoft.com/office/powerpoint/2010/main" val="3869414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EFA41-FB37-B097-A500-0B68DA5353A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C701547-E0DA-2A4B-3AB7-697299C35E8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0E509B6-F656-ECD9-A9EB-CA733FD98B75}"/>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40F6F7C-0766-8105-DB3D-C7980958C3F5}"/>
              </a:ext>
            </a:extLst>
          </p:cNvPr>
          <p:cNvSpPr>
            <a:spLocks noGrp="1"/>
          </p:cNvSpPr>
          <p:nvPr>
            <p:ph type="sldNum" sz="quarter" idx="5"/>
          </p:nvPr>
        </p:nvSpPr>
        <p:spPr/>
        <p:txBody>
          <a:bodyPr/>
          <a:lstStyle/>
          <a:p>
            <a:fld id="{05502DF2-E316-1342-8743-DA0925493E91}" type="slidenum">
              <a:rPr lang="it-IT" smtClean="0"/>
              <a:t>31</a:t>
            </a:fld>
            <a:endParaRPr lang="it-IT"/>
          </a:p>
        </p:txBody>
      </p:sp>
    </p:spTree>
    <p:extLst>
      <p:ext uri="{BB962C8B-B14F-4D97-AF65-F5344CB8AC3E}">
        <p14:creationId xmlns:p14="http://schemas.microsoft.com/office/powerpoint/2010/main" val="120886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E5DB6-5745-1A75-D3C2-3DC8B2E7F8B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EE86873-93E9-86BB-DF59-347BFA25011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6972704-5CF8-D124-3C14-D9C98D343EB9}"/>
              </a:ext>
            </a:extLst>
          </p:cNvPr>
          <p:cNvSpPr>
            <a:spLocks noGrp="1"/>
          </p:cNvSpPr>
          <p:nvPr>
            <p:ph type="body" idx="1"/>
          </p:nvPr>
        </p:nvSpPr>
        <p:spPr/>
        <p:txBody>
          <a:bodyPr/>
          <a:lstStyle/>
          <a:p>
            <a:r>
              <a:rPr lang="it-IT" dirty="0"/>
              <a:t>Dipende essenzialmente dalla decarbonizzazione del calore di </a:t>
            </a:r>
            <a:r>
              <a:rPr lang="it-IT" dirty="0" err="1"/>
              <a:t>rpocesso</a:t>
            </a:r>
            <a:r>
              <a:rPr lang="it-IT" dirty="0"/>
              <a:t>.</a:t>
            </a:r>
          </a:p>
        </p:txBody>
      </p:sp>
      <p:sp>
        <p:nvSpPr>
          <p:cNvPr id="4" name="Segnaposto numero diapositiva 3">
            <a:extLst>
              <a:ext uri="{FF2B5EF4-FFF2-40B4-BE49-F238E27FC236}">
                <a16:creationId xmlns:a16="http://schemas.microsoft.com/office/drawing/2014/main" id="{6FCB1481-7619-9411-664D-6EB1FA804291}"/>
              </a:ext>
            </a:extLst>
          </p:cNvPr>
          <p:cNvSpPr>
            <a:spLocks noGrp="1"/>
          </p:cNvSpPr>
          <p:nvPr>
            <p:ph type="sldNum" sz="quarter" idx="5"/>
          </p:nvPr>
        </p:nvSpPr>
        <p:spPr/>
        <p:txBody>
          <a:bodyPr/>
          <a:lstStyle/>
          <a:p>
            <a:fld id="{05502DF2-E316-1342-8743-DA0925493E91}" type="slidenum">
              <a:rPr lang="it-IT" smtClean="0"/>
              <a:t>3</a:t>
            </a:fld>
            <a:endParaRPr lang="it-IT"/>
          </a:p>
        </p:txBody>
      </p:sp>
    </p:spTree>
    <p:extLst>
      <p:ext uri="{BB962C8B-B14F-4D97-AF65-F5344CB8AC3E}">
        <p14:creationId xmlns:p14="http://schemas.microsoft.com/office/powerpoint/2010/main" val="4275608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3904-14BF-9B3A-2C19-7029D8A90BA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56AC74E-0DC7-E208-C477-A94EFA3CDF7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F72046B-E3E0-9AE3-7EA7-4B81957D575C}"/>
              </a:ext>
            </a:extLst>
          </p:cNvPr>
          <p:cNvSpPr>
            <a:spLocks noGrp="1"/>
          </p:cNvSpPr>
          <p:nvPr>
            <p:ph type="body" idx="1"/>
          </p:nvPr>
        </p:nvSpPr>
        <p:spPr/>
        <p:txBody>
          <a:bodyPr/>
          <a:lstStyle/>
          <a:p>
            <a:r>
              <a:rPr lang="it-IT" dirty="0"/>
              <a:t>EB</a:t>
            </a:r>
          </a:p>
        </p:txBody>
      </p:sp>
      <p:sp>
        <p:nvSpPr>
          <p:cNvPr id="4" name="Segnaposto numero diapositiva 3">
            <a:extLst>
              <a:ext uri="{FF2B5EF4-FFF2-40B4-BE49-F238E27FC236}">
                <a16:creationId xmlns:a16="http://schemas.microsoft.com/office/drawing/2014/main" id="{061F6148-7C68-FE5B-F056-99CEF1516FC0}"/>
              </a:ext>
            </a:extLst>
          </p:cNvPr>
          <p:cNvSpPr>
            <a:spLocks noGrp="1"/>
          </p:cNvSpPr>
          <p:nvPr>
            <p:ph type="sldNum" sz="quarter" idx="5"/>
          </p:nvPr>
        </p:nvSpPr>
        <p:spPr/>
        <p:txBody>
          <a:bodyPr/>
          <a:lstStyle/>
          <a:p>
            <a:fld id="{05502DF2-E316-1342-8743-DA0925493E91}" type="slidenum">
              <a:rPr lang="it-IT" smtClean="0"/>
              <a:t>32</a:t>
            </a:fld>
            <a:endParaRPr lang="it-IT"/>
          </a:p>
        </p:txBody>
      </p:sp>
    </p:spTree>
    <p:extLst>
      <p:ext uri="{BB962C8B-B14F-4D97-AF65-F5344CB8AC3E}">
        <p14:creationId xmlns:p14="http://schemas.microsoft.com/office/powerpoint/2010/main" val="3093346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A40C2-2CDD-9B5B-0578-CFC67180C2D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967E1ED-1227-C201-DC47-D6AF7140892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A0F5661-AE01-9DC2-6734-E33F2157F61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19881CBE-F223-CC02-B479-9DF52F7D2088}"/>
              </a:ext>
            </a:extLst>
          </p:cNvPr>
          <p:cNvSpPr>
            <a:spLocks noGrp="1"/>
          </p:cNvSpPr>
          <p:nvPr>
            <p:ph type="sldNum" sz="quarter" idx="5"/>
          </p:nvPr>
        </p:nvSpPr>
        <p:spPr/>
        <p:txBody>
          <a:bodyPr/>
          <a:lstStyle/>
          <a:p>
            <a:fld id="{05502DF2-E316-1342-8743-DA0925493E91}" type="slidenum">
              <a:rPr lang="it-IT" smtClean="0"/>
              <a:t>33</a:t>
            </a:fld>
            <a:endParaRPr lang="it-IT"/>
          </a:p>
        </p:txBody>
      </p:sp>
    </p:spTree>
    <p:extLst>
      <p:ext uri="{BB962C8B-B14F-4D97-AF65-F5344CB8AC3E}">
        <p14:creationId xmlns:p14="http://schemas.microsoft.com/office/powerpoint/2010/main" val="3468176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C8829-FAF9-3513-0727-429F91C48B3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94DD006-71BE-A50C-79AD-0852C6C304B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6CD1C4F-F570-0654-630A-14A59D50FB4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E321F85-1E1F-73BC-1F4B-610920BD2E05}"/>
              </a:ext>
            </a:extLst>
          </p:cNvPr>
          <p:cNvSpPr>
            <a:spLocks noGrp="1"/>
          </p:cNvSpPr>
          <p:nvPr>
            <p:ph type="sldNum" sz="quarter" idx="5"/>
          </p:nvPr>
        </p:nvSpPr>
        <p:spPr/>
        <p:txBody>
          <a:bodyPr/>
          <a:lstStyle/>
          <a:p>
            <a:fld id="{05502DF2-E316-1342-8743-DA0925493E91}" type="slidenum">
              <a:rPr lang="it-IT" smtClean="0"/>
              <a:t>34</a:t>
            </a:fld>
            <a:endParaRPr lang="it-IT"/>
          </a:p>
        </p:txBody>
      </p:sp>
    </p:spTree>
    <p:extLst>
      <p:ext uri="{BB962C8B-B14F-4D97-AF65-F5344CB8AC3E}">
        <p14:creationId xmlns:p14="http://schemas.microsoft.com/office/powerpoint/2010/main" val="3986142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7A8B0-D9D3-5CF7-A50B-8FA8AEEC65B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9C63B0D-E851-86F7-316A-41088FA720D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ACD0642-2825-93A1-508B-254A70613FC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135658F-6D84-5DC6-685D-5BCA43E0C0E2}"/>
              </a:ext>
            </a:extLst>
          </p:cNvPr>
          <p:cNvSpPr>
            <a:spLocks noGrp="1"/>
          </p:cNvSpPr>
          <p:nvPr>
            <p:ph type="sldNum" sz="quarter" idx="5"/>
          </p:nvPr>
        </p:nvSpPr>
        <p:spPr/>
        <p:txBody>
          <a:bodyPr/>
          <a:lstStyle/>
          <a:p>
            <a:fld id="{05502DF2-E316-1342-8743-DA0925493E91}" type="slidenum">
              <a:rPr lang="it-IT" smtClean="0"/>
              <a:t>35</a:t>
            </a:fld>
            <a:endParaRPr lang="it-IT"/>
          </a:p>
        </p:txBody>
      </p:sp>
    </p:spTree>
    <p:extLst>
      <p:ext uri="{BB962C8B-B14F-4D97-AF65-F5344CB8AC3E}">
        <p14:creationId xmlns:p14="http://schemas.microsoft.com/office/powerpoint/2010/main" val="25396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E5DB6-5745-1A75-D3C2-3DC8B2E7F8B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EE86873-93E9-86BB-DF59-347BFA25011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6972704-5CF8-D124-3C14-D9C98D343EB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FCB1481-7619-9411-664D-6EB1FA804291}"/>
              </a:ext>
            </a:extLst>
          </p:cNvPr>
          <p:cNvSpPr>
            <a:spLocks noGrp="1"/>
          </p:cNvSpPr>
          <p:nvPr>
            <p:ph type="sldNum" sz="quarter" idx="5"/>
          </p:nvPr>
        </p:nvSpPr>
        <p:spPr/>
        <p:txBody>
          <a:bodyPr/>
          <a:lstStyle/>
          <a:p>
            <a:fld id="{05502DF2-E316-1342-8743-DA0925493E91}" type="slidenum">
              <a:rPr lang="it-IT" smtClean="0"/>
              <a:t>4</a:t>
            </a:fld>
            <a:endParaRPr lang="it-IT"/>
          </a:p>
        </p:txBody>
      </p:sp>
    </p:spTree>
    <p:extLst>
      <p:ext uri="{BB962C8B-B14F-4D97-AF65-F5344CB8AC3E}">
        <p14:creationId xmlns:p14="http://schemas.microsoft.com/office/powerpoint/2010/main" val="66716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5502DF2-E316-1342-8743-DA0925493E91}" type="slidenum">
              <a:rPr lang="it-IT" smtClean="0"/>
              <a:t>5</a:t>
            </a:fld>
            <a:endParaRPr lang="it-IT"/>
          </a:p>
        </p:txBody>
      </p:sp>
    </p:spTree>
    <p:extLst>
      <p:ext uri="{BB962C8B-B14F-4D97-AF65-F5344CB8AC3E}">
        <p14:creationId xmlns:p14="http://schemas.microsoft.com/office/powerpoint/2010/main" val="1484242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8974C-E04C-01C5-308B-C07A8953529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DB4E875-032A-A8CA-7B0D-D1B61DB0DD0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D1739EB-40DD-7EEB-263F-5247537901A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4DD11BD-34B0-C10E-90C1-DF386F879077}"/>
              </a:ext>
            </a:extLst>
          </p:cNvPr>
          <p:cNvSpPr>
            <a:spLocks noGrp="1"/>
          </p:cNvSpPr>
          <p:nvPr>
            <p:ph type="sldNum" sz="quarter" idx="5"/>
          </p:nvPr>
        </p:nvSpPr>
        <p:spPr/>
        <p:txBody>
          <a:bodyPr/>
          <a:lstStyle/>
          <a:p>
            <a:fld id="{05502DF2-E316-1342-8743-DA0925493E91}" type="slidenum">
              <a:rPr lang="it-IT" smtClean="0"/>
              <a:t>6</a:t>
            </a:fld>
            <a:endParaRPr lang="it-IT"/>
          </a:p>
        </p:txBody>
      </p:sp>
    </p:spTree>
    <p:extLst>
      <p:ext uri="{BB962C8B-B14F-4D97-AF65-F5344CB8AC3E}">
        <p14:creationId xmlns:p14="http://schemas.microsoft.com/office/powerpoint/2010/main" val="1758422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2FC52-A4C4-6B47-A722-DC5A7E34CE0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0FA53BC-BCF9-E289-9B62-0F128E49C7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F242EA9-1B9F-1AD9-DA25-7D03144D48E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CCF578F-4709-0D1A-2A59-93034BC424FC}"/>
              </a:ext>
            </a:extLst>
          </p:cNvPr>
          <p:cNvSpPr>
            <a:spLocks noGrp="1"/>
          </p:cNvSpPr>
          <p:nvPr>
            <p:ph type="sldNum" sz="quarter" idx="5"/>
          </p:nvPr>
        </p:nvSpPr>
        <p:spPr/>
        <p:txBody>
          <a:bodyPr/>
          <a:lstStyle/>
          <a:p>
            <a:fld id="{05502DF2-E316-1342-8743-DA0925493E91}" type="slidenum">
              <a:rPr lang="it-IT" smtClean="0"/>
              <a:t>7</a:t>
            </a:fld>
            <a:endParaRPr lang="it-IT"/>
          </a:p>
        </p:txBody>
      </p:sp>
    </p:spTree>
    <p:extLst>
      <p:ext uri="{BB962C8B-B14F-4D97-AF65-F5344CB8AC3E}">
        <p14:creationId xmlns:p14="http://schemas.microsoft.com/office/powerpoint/2010/main" val="1741672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86BAB-0B25-D403-1B9D-0208EC47384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4576DED-CB89-9735-BCAA-F624BCB9468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39F265F-0D13-B72C-16A3-1DAFE19D271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E40A76A-0C78-6D04-0556-26B311E007E2}"/>
              </a:ext>
            </a:extLst>
          </p:cNvPr>
          <p:cNvSpPr>
            <a:spLocks noGrp="1"/>
          </p:cNvSpPr>
          <p:nvPr>
            <p:ph type="sldNum" sz="quarter" idx="5"/>
          </p:nvPr>
        </p:nvSpPr>
        <p:spPr/>
        <p:txBody>
          <a:bodyPr/>
          <a:lstStyle/>
          <a:p>
            <a:fld id="{05502DF2-E316-1342-8743-DA0925493E91}" type="slidenum">
              <a:rPr lang="it-IT" smtClean="0"/>
              <a:t>8</a:t>
            </a:fld>
            <a:endParaRPr lang="it-IT"/>
          </a:p>
        </p:txBody>
      </p:sp>
    </p:spTree>
    <p:extLst>
      <p:ext uri="{BB962C8B-B14F-4D97-AF65-F5344CB8AC3E}">
        <p14:creationId xmlns:p14="http://schemas.microsoft.com/office/powerpoint/2010/main" val="3811603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86B87-7E7E-B9D2-4FCD-1B1DB0EA4D6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9C28CCB-592E-1F60-2AB0-B994C974D74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A047292-AD0B-0D61-7DA2-55C8D26F089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2591B70-7B94-301D-4DDD-3D7FD753FE25}"/>
              </a:ext>
            </a:extLst>
          </p:cNvPr>
          <p:cNvSpPr>
            <a:spLocks noGrp="1"/>
          </p:cNvSpPr>
          <p:nvPr>
            <p:ph type="sldNum" sz="quarter" idx="5"/>
          </p:nvPr>
        </p:nvSpPr>
        <p:spPr/>
        <p:txBody>
          <a:bodyPr/>
          <a:lstStyle/>
          <a:p>
            <a:fld id="{05502DF2-E316-1342-8743-DA0925493E91}" type="slidenum">
              <a:rPr lang="it-IT" smtClean="0"/>
              <a:t>9</a:t>
            </a:fld>
            <a:endParaRPr lang="it-IT"/>
          </a:p>
        </p:txBody>
      </p:sp>
    </p:spTree>
    <p:extLst>
      <p:ext uri="{BB962C8B-B14F-4D97-AF65-F5344CB8AC3E}">
        <p14:creationId xmlns:p14="http://schemas.microsoft.com/office/powerpoint/2010/main" val="14092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2F26A7-2B84-6121-CB42-288C4DC8380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4E31A30-085B-54E8-18E0-10F23C4350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150242D-8488-22CC-11A1-B52330C220BF}"/>
              </a:ext>
            </a:extLst>
          </p:cNvPr>
          <p:cNvSpPr>
            <a:spLocks noGrp="1"/>
          </p:cNvSpPr>
          <p:nvPr>
            <p:ph type="dt" sz="half" idx="10"/>
          </p:nvPr>
        </p:nvSpPr>
        <p:spPr/>
        <p:txBody>
          <a:bodyPr/>
          <a:lstStyle/>
          <a:p>
            <a:fld id="{CBB75DFE-FD42-E54F-A3FC-7EC68288C565}" type="datetimeFigureOut">
              <a:rPr lang="it-IT" smtClean="0"/>
              <a:t>10/04/25</a:t>
            </a:fld>
            <a:endParaRPr lang="it-IT"/>
          </a:p>
        </p:txBody>
      </p:sp>
      <p:sp>
        <p:nvSpPr>
          <p:cNvPr id="5" name="Segnaposto piè di pagina 4">
            <a:extLst>
              <a:ext uri="{FF2B5EF4-FFF2-40B4-BE49-F238E27FC236}">
                <a16:creationId xmlns:a16="http://schemas.microsoft.com/office/drawing/2014/main" id="{CCFA1DE9-CCD2-DB2D-0D87-BE7F7E0A20D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D91488-9434-3050-D211-DD35E8AF7F24}"/>
              </a:ext>
            </a:extLst>
          </p:cNvPr>
          <p:cNvSpPr>
            <a:spLocks noGrp="1"/>
          </p:cNvSpPr>
          <p:nvPr>
            <p:ph type="sldNum" sz="quarter" idx="12"/>
          </p:nvPr>
        </p:nvSpPr>
        <p:spPr/>
        <p:txBody>
          <a:bodyPr/>
          <a:lstStyle/>
          <a:p>
            <a:fld id="{92FC4ECB-F2D6-9D44-9644-C292670BFF1A}" type="slidenum">
              <a:rPr lang="it-IT" smtClean="0"/>
              <a:t>‹N›</a:t>
            </a:fld>
            <a:endParaRPr lang="it-IT"/>
          </a:p>
        </p:txBody>
      </p:sp>
    </p:spTree>
    <p:extLst>
      <p:ext uri="{BB962C8B-B14F-4D97-AF65-F5344CB8AC3E}">
        <p14:creationId xmlns:p14="http://schemas.microsoft.com/office/powerpoint/2010/main" val="1653286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3F2A09-58B5-410D-7863-7D24A809F1C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DE292E9-462B-93F3-7EB6-195C48AFBA9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D01CC86-1C9E-800C-7060-9E7A60866D15}"/>
              </a:ext>
            </a:extLst>
          </p:cNvPr>
          <p:cNvSpPr>
            <a:spLocks noGrp="1"/>
          </p:cNvSpPr>
          <p:nvPr>
            <p:ph type="dt" sz="half" idx="10"/>
          </p:nvPr>
        </p:nvSpPr>
        <p:spPr/>
        <p:txBody>
          <a:bodyPr/>
          <a:lstStyle/>
          <a:p>
            <a:fld id="{CBB75DFE-FD42-E54F-A3FC-7EC68288C565}" type="datetimeFigureOut">
              <a:rPr lang="it-IT" smtClean="0"/>
              <a:t>10/04/25</a:t>
            </a:fld>
            <a:endParaRPr lang="it-IT"/>
          </a:p>
        </p:txBody>
      </p:sp>
      <p:sp>
        <p:nvSpPr>
          <p:cNvPr id="5" name="Segnaposto piè di pagina 4">
            <a:extLst>
              <a:ext uri="{FF2B5EF4-FFF2-40B4-BE49-F238E27FC236}">
                <a16:creationId xmlns:a16="http://schemas.microsoft.com/office/drawing/2014/main" id="{94E420A4-83C9-DE2B-EA59-B398693F959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6AD0C12-1657-33E4-B97F-ADBB38E8F500}"/>
              </a:ext>
            </a:extLst>
          </p:cNvPr>
          <p:cNvSpPr>
            <a:spLocks noGrp="1"/>
          </p:cNvSpPr>
          <p:nvPr>
            <p:ph type="sldNum" sz="quarter" idx="12"/>
          </p:nvPr>
        </p:nvSpPr>
        <p:spPr/>
        <p:txBody>
          <a:bodyPr/>
          <a:lstStyle/>
          <a:p>
            <a:fld id="{92FC4ECB-F2D6-9D44-9644-C292670BFF1A}" type="slidenum">
              <a:rPr lang="it-IT" smtClean="0"/>
              <a:t>‹N›</a:t>
            </a:fld>
            <a:endParaRPr lang="it-IT"/>
          </a:p>
        </p:txBody>
      </p:sp>
    </p:spTree>
    <p:extLst>
      <p:ext uri="{BB962C8B-B14F-4D97-AF65-F5344CB8AC3E}">
        <p14:creationId xmlns:p14="http://schemas.microsoft.com/office/powerpoint/2010/main" val="104186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F9C5AF2-8C5B-FCBC-7816-7C535D85005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12D97DE-32A6-7582-3C3A-8E27C076056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500DCAA-B16A-52DF-2A61-FCC1A8F88DF6}"/>
              </a:ext>
            </a:extLst>
          </p:cNvPr>
          <p:cNvSpPr>
            <a:spLocks noGrp="1"/>
          </p:cNvSpPr>
          <p:nvPr>
            <p:ph type="dt" sz="half" idx="10"/>
          </p:nvPr>
        </p:nvSpPr>
        <p:spPr/>
        <p:txBody>
          <a:bodyPr/>
          <a:lstStyle/>
          <a:p>
            <a:fld id="{CBB75DFE-FD42-E54F-A3FC-7EC68288C565}" type="datetimeFigureOut">
              <a:rPr lang="it-IT" smtClean="0"/>
              <a:t>10/04/25</a:t>
            </a:fld>
            <a:endParaRPr lang="it-IT"/>
          </a:p>
        </p:txBody>
      </p:sp>
      <p:sp>
        <p:nvSpPr>
          <p:cNvPr id="5" name="Segnaposto piè di pagina 4">
            <a:extLst>
              <a:ext uri="{FF2B5EF4-FFF2-40B4-BE49-F238E27FC236}">
                <a16:creationId xmlns:a16="http://schemas.microsoft.com/office/drawing/2014/main" id="{729740DF-D917-3206-1EA7-8BF8A9F3ACA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6413B31-CE99-99E4-FFDA-5B4182A4F423}"/>
              </a:ext>
            </a:extLst>
          </p:cNvPr>
          <p:cNvSpPr>
            <a:spLocks noGrp="1"/>
          </p:cNvSpPr>
          <p:nvPr>
            <p:ph type="sldNum" sz="quarter" idx="12"/>
          </p:nvPr>
        </p:nvSpPr>
        <p:spPr/>
        <p:txBody>
          <a:bodyPr/>
          <a:lstStyle/>
          <a:p>
            <a:fld id="{92FC4ECB-F2D6-9D44-9644-C292670BFF1A}" type="slidenum">
              <a:rPr lang="it-IT" smtClean="0"/>
              <a:t>‹N›</a:t>
            </a:fld>
            <a:endParaRPr lang="it-IT"/>
          </a:p>
        </p:txBody>
      </p:sp>
    </p:spTree>
    <p:extLst>
      <p:ext uri="{BB962C8B-B14F-4D97-AF65-F5344CB8AC3E}">
        <p14:creationId xmlns:p14="http://schemas.microsoft.com/office/powerpoint/2010/main" val="281697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08D860-BD4D-5A83-F15D-0BDF7597301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97DE51A-AAEB-4EB2-0887-856788F929D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33515BD-0CA3-7FD9-7DC1-0B82C62FF7EC}"/>
              </a:ext>
            </a:extLst>
          </p:cNvPr>
          <p:cNvSpPr>
            <a:spLocks noGrp="1"/>
          </p:cNvSpPr>
          <p:nvPr>
            <p:ph type="dt" sz="half" idx="10"/>
          </p:nvPr>
        </p:nvSpPr>
        <p:spPr/>
        <p:txBody>
          <a:bodyPr/>
          <a:lstStyle/>
          <a:p>
            <a:fld id="{CBB75DFE-FD42-E54F-A3FC-7EC68288C565}" type="datetimeFigureOut">
              <a:rPr lang="it-IT" smtClean="0"/>
              <a:t>10/04/25</a:t>
            </a:fld>
            <a:endParaRPr lang="it-IT"/>
          </a:p>
        </p:txBody>
      </p:sp>
      <p:sp>
        <p:nvSpPr>
          <p:cNvPr id="5" name="Segnaposto piè di pagina 4">
            <a:extLst>
              <a:ext uri="{FF2B5EF4-FFF2-40B4-BE49-F238E27FC236}">
                <a16:creationId xmlns:a16="http://schemas.microsoft.com/office/drawing/2014/main" id="{BB6E0215-9664-45B8-3C87-D209BD4D82D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012ABC6-EB58-55F4-0AA3-7F13028582CA}"/>
              </a:ext>
            </a:extLst>
          </p:cNvPr>
          <p:cNvSpPr>
            <a:spLocks noGrp="1"/>
          </p:cNvSpPr>
          <p:nvPr>
            <p:ph type="sldNum" sz="quarter" idx="12"/>
          </p:nvPr>
        </p:nvSpPr>
        <p:spPr/>
        <p:txBody>
          <a:bodyPr/>
          <a:lstStyle/>
          <a:p>
            <a:fld id="{92FC4ECB-F2D6-9D44-9644-C292670BFF1A}" type="slidenum">
              <a:rPr lang="it-IT" smtClean="0"/>
              <a:t>‹N›</a:t>
            </a:fld>
            <a:endParaRPr lang="it-IT"/>
          </a:p>
        </p:txBody>
      </p:sp>
    </p:spTree>
    <p:extLst>
      <p:ext uri="{BB962C8B-B14F-4D97-AF65-F5344CB8AC3E}">
        <p14:creationId xmlns:p14="http://schemas.microsoft.com/office/powerpoint/2010/main" val="207273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F69E58-FCC4-75AF-C5A6-CEAB4F35962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AC22886-F79A-381F-C436-A332DB135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8FF0E27-4973-0029-3B91-0DFCE036A97B}"/>
              </a:ext>
            </a:extLst>
          </p:cNvPr>
          <p:cNvSpPr>
            <a:spLocks noGrp="1"/>
          </p:cNvSpPr>
          <p:nvPr>
            <p:ph type="dt" sz="half" idx="10"/>
          </p:nvPr>
        </p:nvSpPr>
        <p:spPr/>
        <p:txBody>
          <a:bodyPr/>
          <a:lstStyle/>
          <a:p>
            <a:fld id="{CBB75DFE-FD42-E54F-A3FC-7EC68288C565}" type="datetimeFigureOut">
              <a:rPr lang="it-IT" smtClean="0"/>
              <a:t>10/04/25</a:t>
            </a:fld>
            <a:endParaRPr lang="it-IT"/>
          </a:p>
        </p:txBody>
      </p:sp>
      <p:sp>
        <p:nvSpPr>
          <p:cNvPr id="5" name="Segnaposto piè di pagina 4">
            <a:extLst>
              <a:ext uri="{FF2B5EF4-FFF2-40B4-BE49-F238E27FC236}">
                <a16:creationId xmlns:a16="http://schemas.microsoft.com/office/drawing/2014/main" id="{2D9D7601-8BDF-1865-BCC1-E296705C9AF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67C4E5D-8E86-E5BA-4C17-966AC11B3513}"/>
              </a:ext>
            </a:extLst>
          </p:cNvPr>
          <p:cNvSpPr>
            <a:spLocks noGrp="1"/>
          </p:cNvSpPr>
          <p:nvPr>
            <p:ph type="sldNum" sz="quarter" idx="12"/>
          </p:nvPr>
        </p:nvSpPr>
        <p:spPr/>
        <p:txBody>
          <a:bodyPr/>
          <a:lstStyle/>
          <a:p>
            <a:fld id="{92FC4ECB-F2D6-9D44-9644-C292670BFF1A}" type="slidenum">
              <a:rPr lang="it-IT" smtClean="0"/>
              <a:t>‹N›</a:t>
            </a:fld>
            <a:endParaRPr lang="it-IT"/>
          </a:p>
        </p:txBody>
      </p:sp>
    </p:spTree>
    <p:extLst>
      <p:ext uri="{BB962C8B-B14F-4D97-AF65-F5344CB8AC3E}">
        <p14:creationId xmlns:p14="http://schemas.microsoft.com/office/powerpoint/2010/main" val="130278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297D7A-DE79-1274-823E-39083BA5DF5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DC14512-24B5-B889-9E23-4275800B531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C57384D-D0CC-AE7E-E64C-B6027791D59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A1AC42B-D526-320F-B093-3CCEC9925529}"/>
              </a:ext>
            </a:extLst>
          </p:cNvPr>
          <p:cNvSpPr>
            <a:spLocks noGrp="1"/>
          </p:cNvSpPr>
          <p:nvPr>
            <p:ph type="dt" sz="half" idx="10"/>
          </p:nvPr>
        </p:nvSpPr>
        <p:spPr/>
        <p:txBody>
          <a:bodyPr/>
          <a:lstStyle/>
          <a:p>
            <a:fld id="{CBB75DFE-FD42-E54F-A3FC-7EC68288C565}" type="datetimeFigureOut">
              <a:rPr lang="it-IT" smtClean="0"/>
              <a:t>10/04/25</a:t>
            </a:fld>
            <a:endParaRPr lang="it-IT"/>
          </a:p>
        </p:txBody>
      </p:sp>
      <p:sp>
        <p:nvSpPr>
          <p:cNvPr id="6" name="Segnaposto piè di pagina 5">
            <a:extLst>
              <a:ext uri="{FF2B5EF4-FFF2-40B4-BE49-F238E27FC236}">
                <a16:creationId xmlns:a16="http://schemas.microsoft.com/office/drawing/2014/main" id="{2A9C055F-4C1F-FAE7-EB2F-194EB7E18B2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D27AA91-4503-DAB4-EBA1-8391EBC28B30}"/>
              </a:ext>
            </a:extLst>
          </p:cNvPr>
          <p:cNvSpPr>
            <a:spLocks noGrp="1"/>
          </p:cNvSpPr>
          <p:nvPr>
            <p:ph type="sldNum" sz="quarter" idx="12"/>
          </p:nvPr>
        </p:nvSpPr>
        <p:spPr/>
        <p:txBody>
          <a:bodyPr/>
          <a:lstStyle/>
          <a:p>
            <a:fld id="{92FC4ECB-F2D6-9D44-9644-C292670BFF1A}" type="slidenum">
              <a:rPr lang="it-IT" smtClean="0"/>
              <a:t>‹N›</a:t>
            </a:fld>
            <a:endParaRPr lang="it-IT"/>
          </a:p>
        </p:txBody>
      </p:sp>
    </p:spTree>
    <p:extLst>
      <p:ext uri="{BB962C8B-B14F-4D97-AF65-F5344CB8AC3E}">
        <p14:creationId xmlns:p14="http://schemas.microsoft.com/office/powerpoint/2010/main" val="191569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8282AF-AFD9-0879-0C8D-05B14C04EB9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445CD94-D6B1-4628-FAFB-B8F3784AAE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FE2C433-433E-A8FB-8782-8BCC9FFBF49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CFE1A1B-1EEC-7BF5-4BAE-A43B232DA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87E12CE-6D7B-94FF-854E-9F2AF9BACAB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0DA695C-F539-2608-ABE3-ECF07B6E6132}"/>
              </a:ext>
            </a:extLst>
          </p:cNvPr>
          <p:cNvSpPr>
            <a:spLocks noGrp="1"/>
          </p:cNvSpPr>
          <p:nvPr>
            <p:ph type="dt" sz="half" idx="10"/>
          </p:nvPr>
        </p:nvSpPr>
        <p:spPr/>
        <p:txBody>
          <a:bodyPr/>
          <a:lstStyle/>
          <a:p>
            <a:fld id="{CBB75DFE-FD42-E54F-A3FC-7EC68288C565}" type="datetimeFigureOut">
              <a:rPr lang="it-IT" smtClean="0"/>
              <a:t>10/04/25</a:t>
            </a:fld>
            <a:endParaRPr lang="it-IT"/>
          </a:p>
        </p:txBody>
      </p:sp>
      <p:sp>
        <p:nvSpPr>
          <p:cNvPr id="8" name="Segnaposto piè di pagina 7">
            <a:extLst>
              <a:ext uri="{FF2B5EF4-FFF2-40B4-BE49-F238E27FC236}">
                <a16:creationId xmlns:a16="http://schemas.microsoft.com/office/drawing/2014/main" id="{1FD8F45B-8DC4-F3A8-21D9-488D19C64B4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78D9A2A-FB9E-3DE2-D2DA-1F17F2A40899}"/>
              </a:ext>
            </a:extLst>
          </p:cNvPr>
          <p:cNvSpPr>
            <a:spLocks noGrp="1"/>
          </p:cNvSpPr>
          <p:nvPr>
            <p:ph type="sldNum" sz="quarter" idx="12"/>
          </p:nvPr>
        </p:nvSpPr>
        <p:spPr/>
        <p:txBody>
          <a:bodyPr/>
          <a:lstStyle/>
          <a:p>
            <a:fld id="{92FC4ECB-F2D6-9D44-9644-C292670BFF1A}" type="slidenum">
              <a:rPr lang="it-IT" smtClean="0"/>
              <a:t>‹N›</a:t>
            </a:fld>
            <a:endParaRPr lang="it-IT"/>
          </a:p>
        </p:txBody>
      </p:sp>
    </p:spTree>
    <p:extLst>
      <p:ext uri="{BB962C8B-B14F-4D97-AF65-F5344CB8AC3E}">
        <p14:creationId xmlns:p14="http://schemas.microsoft.com/office/powerpoint/2010/main" val="390177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1001E1-0C6A-7282-D769-46FCA3CCB95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DE4B2F9-4DBE-26E4-9A13-2200C16D305A}"/>
              </a:ext>
            </a:extLst>
          </p:cNvPr>
          <p:cNvSpPr>
            <a:spLocks noGrp="1"/>
          </p:cNvSpPr>
          <p:nvPr>
            <p:ph type="dt" sz="half" idx="10"/>
          </p:nvPr>
        </p:nvSpPr>
        <p:spPr/>
        <p:txBody>
          <a:bodyPr/>
          <a:lstStyle/>
          <a:p>
            <a:fld id="{CBB75DFE-FD42-E54F-A3FC-7EC68288C565}" type="datetimeFigureOut">
              <a:rPr lang="it-IT" smtClean="0"/>
              <a:t>10/04/25</a:t>
            </a:fld>
            <a:endParaRPr lang="it-IT"/>
          </a:p>
        </p:txBody>
      </p:sp>
      <p:sp>
        <p:nvSpPr>
          <p:cNvPr id="4" name="Segnaposto piè di pagina 3">
            <a:extLst>
              <a:ext uri="{FF2B5EF4-FFF2-40B4-BE49-F238E27FC236}">
                <a16:creationId xmlns:a16="http://schemas.microsoft.com/office/drawing/2014/main" id="{EDD903C2-E2E2-8DAF-2EB9-4369D735648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074B7CD-902D-D255-534E-DA637E6AED65}"/>
              </a:ext>
            </a:extLst>
          </p:cNvPr>
          <p:cNvSpPr>
            <a:spLocks noGrp="1"/>
          </p:cNvSpPr>
          <p:nvPr>
            <p:ph type="sldNum" sz="quarter" idx="12"/>
          </p:nvPr>
        </p:nvSpPr>
        <p:spPr/>
        <p:txBody>
          <a:bodyPr/>
          <a:lstStyle/>
          <a:p>
            <a:fld id="{92FC4ECB-F2D6-9D44-9644-C292670BFF1A}" type="slidenum">
              <a:rPr lang="it-IT" smtClean="0"/>
              <a:t>‹N›</a:t>
            </a:fld>
            <a:endParaRPr lang="it-IT"/>
          </a:p>
        </p:txBody>
      </p:sp>
    </p:spTree>
    <p:extLst>
      <p:ext uri="{BB962C8B-B14F-4D97-AF65-F5344CB8AC3E}">
        <p14:creationId xmlns:p14="http://schemas.microsoft.com/office/powerpoint/2010/main" val="1116323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DA1CAEB-27C8-46CD-CE4D-9C618001F0A4}"/>
              </a:ext>
            </a:extLst>
          </p:cNvPr>
          <p:cNvSpPr>
            <a:spLocks noGrp="1"/>
          </p:cNvSpPr>
          <p:nvPr>
            <p:ph type="dt" sz="half" idx="10"/>
          </p:nvPr>
        </p:nvSpPr>
        <p:spPr/>
        <p:txBody>
          <a:bodyPr/>
          <a:lstStyle/>
          <a:p>
            <a:fld id="{CBB75DFE-FD42-E54F-A3FC-7EC68288C565}" type="datetimeFigureOut">
              <a:rPr lang="it-IT" smtClean="0"/>
              <a:t>10/04/25</a:t>
            </a:fld>
            <a:endParaRPr lang="it-IT"/>
          </a:p>
        </p:txBody>
      </p:sp>
      <p:sp>
        <p:nvSpPr>
          <p:cNvPr id="3" name="Segnaposto piè di pagina 2">
            <a:extLst>
              <a:ext uri="{FF2B5EF4-FFF2-40B4-BE49-F238E27FC236}">
                <a16:creationId xmlns:a16="http://schemas.microsoft.com/office/drawing/2014/main" id="{10C6DDC9-7B92-DB5C-D92C-F3FB598D8C1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0A1C432-3C49-EBCE-2909-917A2574B121}"/>
              </a:ext>
            </a:extLst>
          </p:cNvPr>
          <p:cNvSpPr>
            <a:spLocks noGrp="1"/>
          </p:cNvSpPr>
          <p:nvPr>
            <p:ph type="sldNum" sz="quarter" idx="12"/>
          </p:nvPr>
        </p:nvSpPr>
        <p:spPr/>
        <p:txBody>
          <a:bodyPr/>
          <a:lstStyle/>
          <a:p>
            <a:fld id="{92FC4ECB-F2D6-9D44-9644-C292670BFF1A}" type="slidenum">
              <a:rPr lang="it-IT" smtClean="0"/>
              <a:t>‹N›</a:t>
            </a:fld>
            <a:endParaRPr lang="it-IT"/>
          </a:p>
        </p:txBody>
      </p:sp>
    </p:spTree>
    <p:extLst>
      <p:ext uri="{BB962C8B-B14F-4D97-AF65-F5344CB8AC3E}">
        <p14:creationId xmlns:p14="http://schemas.microsoft.com/office/powerpoint/2010/main" val="26737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E471DD-FA23-E09A-BD30-65E1B3D3B6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35C7A27-0BFF-2516-4B00-E7643C9AA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EB469C9-4E5C-9066-05AE-7E883C2D1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57C684B-BADE-A62B-5E27-266C872E4C96}"/>
              </a:ext>
            </a:extLst>
          </p:cNvPr>
          <p:cNvSpPr>
            <a:spLocks noGrp="1"/>
          </p:cNvSpPr>
          <p:nvPr>
            <p:ph type="dt" sz="half" idx="10"/>
          </p:nvPr>
        </p:nvSpPr>
        <p:spPr/>
        <p:txBody>
          <a:bodyPr/>
          <a:lstStyle/>
          <a:p>
            <a:fld id="{CBB75DFE-FD42-E54F-A3FC-7EC68288C565}" type="datetimeFigureOut">
              <a:rPr lang="it-IT" smtClean="0"/>
              <a:t>10/04/25</a:t>
            </a:fld>
            <a:endParaRPr lang="it-IT"/>
          </a:p>
        </p:txBody>
      </p:sp>
      <p:sp>
        <p:nvSpPr>
          <p:cNvPr id="6" name="Segnaposto piè di pagina 5">
            <a:extLst>
              <a:ext uri="{FF2B5EF4-FFF2-40B4-BE49-F238E27FC236}">
                <a16:creationId xmlns:a16="http://schemas.microsoft.com/office/drawing/2014/main" id="{17339C61-7B51-209D-37A5-0C618462181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911AF56-558B-6826-BED6-D86A6C937979}"/>
              </a:ext>
            </a:extLst>
          </p:cNvPr>
          <p:cNvSpPr>
            <a:spLocks noGrp="1"/>
          </p:cNvSpPr>
          <p:nvPr>
            <p:ph type="sldNum" sz="quarter" idx="12"/>
          </p:nvPr>
        </p:nvSpPr>
        <p:spPr/>
        <p:txBody>
          <a:bodyPr/>
          <a:lstStyle/>
          <a:p>
            <a:fld id="{92FC4ECB-F2D6-9D44-9644-C292670BFF1A}" type="slidenum">
              <a:rPr lang="it-IT" smtClean="0"/>
              <a:t>‹N›</a:t>
            </a:fld>
            <a:endParaRPr lang="it-IT"/>
          </a:p>
        </p:txBody>
      </p:sp>
    </p:spTree>
    <p:extLst>
      <p:ext uri="{BB962C8B-B14F-4D97-AF65-F5344CB8AC3E}">
        <p14:creationId xmlns:p14="http://schemas.microsoft.com/office/powerpoint/2010/main" val="12865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F6E18F-9E1D-E28F-20FE-F4673353112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F627444-093A-DEE1-A7F6-AE10E9F23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80BDE9E-3ABD-B88A-0E9E-2B90A2615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0E231BC-7501-E718-6265-5B7A4BC4E623}"/>
              </a:ext>
            </a:extLst>
          </p:cNvPr>
          <p:cNvSpPr>
            <a:spLocks noGrp="1"/>
          </p:cNvSpPr>
          <p:nvPr>
            <p:ph type="dt" sz="half" idx="10"/>
          </p:nvPr>
        </p:nvSpPr>
        <p:spPr/>
        <p:txBody>
          <a:bodyPr/>
          <a:lstStyle/>
          <a:p>
            <a:fld id="{CBB75DFE-FD42-E54F-A3FC-7EC68288C565}" type="datetimeFigureOut">
              <a:rPr lang="it-IT" smtClean="0"/>
              <a:t>10/04/25</a:t>
            </a:fld>
            <a:endParaRPr lang="it-IT"/>
          </a:p>
        </p:txBody>
      </p:sp>
      <p:sp>
        <p:nvSpPr>
          <p:cNvPr id="6" name="Segnaposto piè di pagina 5">
            <a:extLst>
              <a:ext uri="{FF2B5EF4-FFF2-40B4-BE49-F238E27FC236}">
                <a16:creationId xmlns:a16="http://schemas.microsoft.com/office/drawing/2014/main" id="{7EF7C058-5141-84CB-2D4C-465884F6631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F64322E-D28A-D588-76E5-64E37957F8C9}"/>
              </a:ext>
            </a:extLst>
          </p:cNvPr>
          <p:cNvSpPr>
            <a:spLocks noGrp="1"/>
          </p:cNvSpPr>
          <p:nvPr>
            <p:ph type="sldNum" sz="quarter" idx="12"/>
          </p:nvPr>
        </p:nvSpPr>
        <p:spPr/>
        <p:txBody>
          <a:bodyPr/>
          <a:lstStyle/>
          <a:p>
            <a:fld id="{92FC4ECB-F2D6-9D44-9644-C292670BFF1A}" type="slidenum">
              <a:rPr lang="it-IT" smtClean="0"/>
              <a:t>‹N›</a:t>
            </a:fld>
            <a:endParaRPr lang="it-IT"/>
          </a:p>
        </p:txBody>
      </p:sp>
    </p:spTree>
    <p:extLst>
      <p:ext uri="{BB962C8B-B14F-4D97-AF65-F5344CB8AC3E}">
        <p14:creationId xmlns:p14="http://schemas.microsoft.com/office/powerpoint/2010/main" val="294744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5EA55CD-0D71-FE70-CD94-46D45036A9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16CAE0E-8FBB-3023-699B-208055C57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C35CD99-5322-5D8A-6CB0-99BDD71B41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75DFE-FD42-E54F-A3FC-7EC68288C565}" type="datetimeFigureOut">
              <a:rPr lang="it-IT" smtClean="0"/>
              <a:t>10/04/25</a:t>
            </a:fld>
            <a:endParaRPr lang="it-IT"/>
          </a:p>
        </p:txBody>
      </p:sp>
      <p:sp>
        <p:nvSpPr>
          <p:cNvPr id="5" name="Segnaposto piè di pagina 4">
            <a:extLst>
              <a:ext uri="{FF2B5EF4-FFF2-40B4-BE49-F238E27FC236}">
                <a16:creationId xmlns:a16="http://schemas.microsoft.com/office/drawing/2014/main" id="{1428CDFD-141A-2E1A-09F7-824D1A8D5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B5F3CB1-9006-0C33-7692-B69A560D63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C4ECB-F2D6-9D44-9644-C292670BFF1A}" type="slidenum">
              <a:rPr lang="it-IT" smtClean="0"/>
              <a:t>‹N›</a:t>
            </a:fld>
            <a:endParaRPr lang="it-IT"/>
          </a:p>
        </p:txBody>
      </p:sp>
    </p:spTree>
    <p:extLst>
      <p:ext uri="{BB962C8B-B14F-4D97-AF65-F5344CB8AC3E}">
        <p14:creationId xmlns:p14="http://schemas.microsoft.com/office/powerpoint/2010/main" val="3740490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9.jpg"/></Relationships>
</file>

<file path=ppt/slides/_rels/slide1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33.jpg"/><Relationship Id="rId4" Type="http://schemas.openxmlformats.org/officeDocument/2006/relationships/image" Target="../media/image2.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6.jpg"/></Relationships>
</file>

<file path=ppt/slides/_rels/slide13.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21" Type="http://schemas.openxmlformats.org/officeDocument/2006/relationships/image" Target="../media/image51.png"/><Relationship Id="rId34" Type="http://schemas.openxmlformats.org/officeDocument/2006/relationships/image" Target="../media/image64.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33" Type="http://schemas.openxmlformats.org/officeDocument/2006/relationships/image" Target="../media/image63.png"/><Relationship Id="rId2" Type="http://schemas.openxmlformats.org/officeDocument/2006/relationships/notesSlide" Target="../notesSlides/notesSlide13.xml"/><Relationship Id="rId16" Type="http://schemas.openxmlformats.org/officeDocument/2006/relationships/image" Target="../media/image46.png"/><Relationship Id="rId20" Type="http://schemas.openxmlformats.org/officeDocument/2006/relationships/image" Target="../media/image50.png"/><Relationship Id="rId29"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41.png"/><Relationship Id="rId24" Type="http://schemas.openxmlformats.org/officeDocument/2006/relationships/image" Target="../media/image54.png"/><Relationship Id="rId32" Type="http://schemas.openxmlformats.org/officeDocument/2006/relationships/image" Target="../media/image62.png"/><Relationship Id="rId37" Type="http://schemas.openxmlformats.org/officeDocument/2006/relationships/image" Target="../media/image67.png"/><Relationship Id="rId5" Type="http://schemas.openxmlformats.org/officeDocument/2006/relationships/image" Target="../media/image3.pn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png"/><Relationship Id="rId36" Type="http://schemas.openxmlformats.org/officeDocument/2006/relationships/image" Target="../media/image66.png"/><Relationship Id="rId10" Type="http://schemas.openxmlformats.org/officeDocument/2006/relationships/image" Target="../media/image40.png"/><Relationship Id="rId19" Type="http://schemas.openxmlformats.org/officeDocument/2006/relationships/image" Target="../media/image49.png"/><Relationship Id="rId31" Type="http://schemas.openxmlformats.org/officeDocument/2006/relationships/image" Target="../media/image61.png"/><Relationship Id="rId4" Type="http://schemas.openxmlformats.org/officeDocument/2006/relationships/image" Target="../media/image2.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57.png"/><Relationship Id="rId30" Type="http://schemas.openxmlformats.org/officeDocument/2006/relationships/image" Target="../media/image60.png"/><Relationship Id="rId35" Type="http://schemas.openxmlformats.org/officeDocument/2006/relationships/image" Target="../media/image65.png"/><Relationship Id="rId8" Type="http://schemas.openxmlformats.org/officeDocument/2006/relationships/image" Target="../media/image38.png"/><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65.png"/><Relationship Id="rId3" Type="http://schemas.openxmlformats.org/officeDocument/2006/relationships/image" Target="../media/image1.png"/><Relationship Id="rId21" Type="http://schemas.openxmlformats.org/officeDocument/2006/relationships/image" Target="../media/image60.png"/><Relationship Id="rId7" Type="http://schemas.openxmlformats.org/officeDocument/2006/relationships/image" Target="../media/image41.png"/><Relationship Id="rId12" Type="http://schemas.openxmlformats.org/officeDocument/2006/relationships/image" Target="../media/image50.png"/><Relationship Id="rId17" Type="http://schemas.openxmlformats.org/officeDocument/2006/relationships/image" Target="../media/image56.png"/><Relationship Id="rId25" Type="http://schemas.openxmlformats.org/officeDocument/2006/relationships/image" Target="../media/image64.png"/><Relationship Id="rId2" Type="http://schemas.openxmlformats.org/officeDocument/2006/relationships/notesSlide" Target="../notesSlides/notesSlide14.xml"/><Relationship Id="rId16" Type="http://schemas.openxmlformats.org/officeDocument/2006/relationships/image" Target="../media/image55.png"/><Relationship Id="rId20" Type="http://schemas.openxmlformats.org/officeDocument/2006/relationships/image" Target="../media/image59.png"/><Relationship Id="rId29" Type="http://schemas.openxmlformats.org/officeDocument/2006/relationships/image" Target="../media/image6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49.png"/><Relationship Id="rId24" Type="http://schemas.openxmlformats.org/officeDocument/2006/relationships/image" Target="../media/image63.png"/><Relationship Id="rId5" Type="http://schemas.openxmlformats.org/officeDocument/2006/relationships/image" Target="../media/image3.png"/><Relationship Id="rId15" Type="http://schemas.openxmlformats.org/officeDocument/2006/relationships/image" Target="../media/image54.png"/><Relationship Id="rId23" Type="http://schemas.openxmlformats.org/officeDocument/2006/relationships/image" Target="../media/image62.png"/><Relationship Id="rId28" Type="http://schemas.openxmlformats.org/officeDocument/2006/relationships/image" Target="../media/image67.png"/><Relationship Id="rId10" Type="http://schemas.openxmlformats.org/officeDocument/2006/relationships/image" Target="../media/image44.png"/><Relationship Id="rId19" Type="http://schemas.openxmlformats.org/officeDocument/2006/relationships/image" Target="../media/image58.png"/><Relationship Id="rId4" Type="http://schemas.openxmlformats.org/officeDocument/2006/relationships/image" Target="../media/image2.png"/><Relationship Id="rId9" Type="http://schemas.openxmlformats.org/officeDocument/2006/relationships/image" Target="../media/image43.pn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18" Type="http://schemas.openxmlformats.org/officeDocument/2006/relationships/image" Target="../media/image4.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3.png"/><Relationship Id="rId2" Type="http://schemas.openxmlformats.org/officeDocument/2006/relationships/image" Target="../media/image69.png"/><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1.png"/><Relationship Id="rId10" Type="http://schemas.openxmlformats.org/officeDocument/2006/relationships/image" Target="../media/image77.png"/><Relationship Id="rId19" Type="http://schemas.openxmlformats.org/officeDocument/2006/relationships/image" Target="../media/image82.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4.png"/><Relationship Id="rId7" Type="http://schemas.openxmlformats.org/officeDocument/2006/relationships/image" Target="../media/image3.png"/><Relationship Id="rId2" Type="http://schemas.openxmlformats.org/officeDocument/2006/relationships/image" Target="../media/image83.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png"/><Relationship Id="rId7" Type="http://schemas.openxmlformats.org/officeDocument/2006/relationships/image" Target="../media/image8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png"/><Relationship Id="rId7" Type="http://schemas.openxmlformats.org/officeDocument/2006/relationships/image" Target="../media/image9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4.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97.pn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99.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1180.png"/><Relationship Id="rId13" Type="http://schemas.openxmlformats.org/officeDocument/2006/relationships/image" Target="../media/image123.png"/><Relationship Id="rId3" Type="http://schemas.openxmlformats.org/officeDocument/2006/relationships/image" Target="../media/image1.png"/><Relationship Id="rId7" Type="http://schemas.openxmlformats.org/officeDocument/2006/relationships/image" Target="../media/image102.png"/><Relationship Id="rId12" Type="http://schemas.openxmlformats.org/officeDocument/2006/relationships/image" Target="../media/image12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01.png"/><Relationship Id="rId11" Type="http://schemas.openxmlformats.org/officeDocument/2006/relationships/image" Target="../media/image121.png"/><Relationship Id="rId5" Type="http://schemas.openxmlformats.org/officeDocument/2006/relationships/image" Target="../media/image100.png"/><Relationship Id="rId10" Type="http://schemas.openxmlformats.org/officeDocument/2006/relationships/image" Target="../media/image120.png"/><Relationship Id="rId4" Type="http://schemas.openxmlformats.org/officeDocument/2006/relationships/image" Target="../media/image2.png"/><Relationship Id="rId9" Type="http://schemas.openxmlformats.org/officeDocument/2006/relationships/image" Target="../media/image119.png"/></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04.png"/><Relationship Id="rId12"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25.png"/><Relationship Id="rId11" Type="http://schemas.openxmlformats.org/officeDocument/2006/relationships/image" Target="../media/image106.emf"/><Relationship Id="rId5" Type="http://schemas.openxmlformats.org/officeDocument/2006/relationships/image" Target="../media/image103.png"/><Relationship Id="rId10" Type="http://schemas.openxmlformats.org/officeDocument/2006/relationships/image" Target="../media/image105.png"/><Relationship Id="rId4" Type="http://schemas.openxmlformats.org/officeDocument/2006/relationships/image" Target="../media/image2.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png"/><Relationship Id="rId7" Type="http://schemas.openxmlformats.org/officeDocument/2006/relationships/image" Target="../media/image108.gi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hdinresearch.com/news/28"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2.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3.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7912C5C-0394-447B-2F94-099F5AD7526D}"/>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59584675-8123-8D73-E89E-1B91A96268C2}"/>
              </a:ext>
            </a:extLst>
          </p:cNvPr>
          <p:cNvPicPr>
            <a:picLocks noChangeAspect="1"/>
          </p:cNvPicPr>
          <p:nvPr/>
        </p:nvPicPr>
        <p:blipFill>
          <a:blip r:embed="rId4"/>
          <a:stretch>
            <a:fillRect/>
          </a:stretch>
        </p:blipFill>
        <p:spPr>
          <a:xfrm>
            <a:off x="9466999" y="-37226"/>
            <a:ext cx="2725001" cy="1096005"/>
          </a:xfrm>
          <a:prstGeom prst="rect">
            <a:avLst/>
          </a:prstGeom>
        </p:spPr>
      </p:pic>
      <p:sp>
        <p:nvSpPr>
          <p:cNvPr id="6" name="CasellaDiTesto 5">
            <a:extLst>
              <a:ext uri="{FF2B5EF4-FFF2-40B4-BE49-F238E27FC236}">
                <a16:creationId xmlns:a16="http://schemas.microsoft.com/office/drawing/2014/main" id="{831E5E66-7937-9E65-D13E-F1FD2F9E965E}"/>
              </a:ext>
            </a:extLst>
          </p:cNvPr>
          <p:cNvSpPr txBox="1"/>
          <p:nvPr/>
        </p:nvSpPr>
        <p:spPr>
          <a:xfrm>
            <a:off x="524933" y="1732047"/>
            <a:ext cx="11142133" cy="3885679"/>
          </a:xfrm>
          <a:prstGeom prst="rect">
            <a:avLst/>
          </a:prstGeom>
          <a:noFill/>
        </p:spPr>
        <p:txBody>
          <a:bodyPr wrap="square">
            <a:spAutoFit/>
          </a:bodyPr>
          <a:lstStyle/>
          <a:p>
            <a:pPr algn="ctr"/>
            <a:r>
              <a:rPr lang="en-US" sz="2800" dirty="0">
                <a:effectLst/>
                <a:latin typeface="Montserrat" pitchFamily="2" charset="77"/>
                <a:ea typeface="Calibri" panose="020F0502020204030204" pitchFamily="34" charset="0"/>
                <a:cs typeface="Times New Roman" panose="02020603050405020304" pitchFamily="18" charset="0"/>
              </a:rPr>
              <a:t>Concentrated solar power (CSP)/Concentrated solar thermal (CST) </a:t>
            </a:r>
          </a:p>
          <a:p>
            <a:pPr algn="ctr"/>
            <a:endParaRPr lang="it-IT" sz="2800" b="1" dirty="0">
              <a:solidFill>
                <a:srgbClr val="0070C0"/>
              </a:solidFill>
              <a:latin typeface="Montserrat" pitchFamily="2" charset="77"/>
              <a:cs typeface="Arial" panose="020B0604020202020204" pitchFamily="34" charset="0"/>
            </a:endParaRPr>
          </a:p>
          <a:p>
            <a:pPr algn="ctr"/>
            <a:r>
              <a:rPr lang="en-GB" sz="2400" dirty="0">
                <a:solidFill>
                  <a:srgbClr val="002060"/>
                </a:solidFill>
                <a:latin typeface="Montserrat" pitchFamily="2" charset="77"/>
                <a:ea typeface="SimSun" panose="02010600030101010101" pitchFamily="2" charset="-122"/>
                <a:cs typeface="Arial" panose="020B0604020202020204" pitchFamily="34" charset="0"/>
              </a:rPr>
              <a:t>Solare </a:t>
            </a:r>
            <a:r>
              <a:rPr lang="en-GB" sz="2400" dirty="0" err="1">
                <a:solidFill>
                  <a:srgbClr val="002060"/>
                </a:solidFill>
                <a:latin typeface="Montserrat" pitchFamily="2" charset="77"/>
                <a:ea typeface="SimSun" panose="02010600030101010101" pitchFamily="2" charset="-122"/>
                <a:cs typeface="Arial" panose="020B0604020202020204" pitchFamily="34" charset="0"/>
              </a:rPr>
              <a:t>termico</a:t>
            </a:r>
            <a:r>
              <a:rPr lang="en-GB" sz="2400" dirty="0">
                <a:solidFill>
                  <a:srgbClr val="002060"/>
                </a:solidFill>
                <a:latin typeface="Montserrat" pitchFamily="2" charset="77"/>
                <a:ea typeface="SimSun" panose="02010600030101010101" pitchFamily="2" charset="-122"/>
                <a:cs typeface="Arial" panose="020B0604020202020204" pitchFamily="34" charset="0"/>
              </a:rPr>
              <a:t> a </a:t>
            </a:r>
            <a:r>
              <a:rPr lang="en-GB" sz="2400" dirty="0" err="1">
                <a:solidFill>
                  <a:srgbClr val="002060"/>
                </a:solidFill>
                <a:latin typeface="Montserrat" pitchFamily="2" charset="77"/>
                <a:ea typeface="SimSun" panose="02010600030101010101" pitchFamily="2" charset="-122"/>
                <a:cs typeface="Arial" panose="020B0604020202020204" pitchFamily="34" charset="0"/>
              </a:rPr>
              <a:t>concentrazione</a:t>
            </a:r>
            <a:r>
              <a:rPr lang="en-GB" sz="2400" dirty="0">
                <a:solidFill>
                  <a:srgbClr val="002060"/>
                </a:solidFill>
                <a:latin typeface="Montserrat" pitchFamily="2" charset="77"/>
                <a:ea typeface="SimSun" panose="02010600030101010101" pitchFamily="2" charset="-122"/>
                <a:cs typeface="Arial" panose="020B0604020202020204" pitchFamily="34" charset="0"/>
              </a:rPr>
              <a:t> (CSP/CST)</a:t>
            </a:r>
          </a:p>
          <a:p>
            <a:pPr algn="ctr"/>
            <a:endParaRPr lang="en-GB" sz="2400" dirty="0">
              <a:solidFill>
                <a:srgbClr val="002060"/>
              </a:solidFill>
              <a:latin typeface="Arial" panose="020B0604020202020204" pitchFamily="34" charset="0"/>
              <a:ea typeface="SimSun" panose="02010600030101010101" pitchFamily="2" charset="-122"/>
              <a:cs typeface="Arial" panose="020B0604020202020204" pitchFamily="34" charset="0"/>
            </a:endParaRPr>
          </a:p>
          <a:p>
            <a:pPr algn="ctr"/>
            <a:r>
              <a:rPr lang="en-GB" sz="2400" dirty="0">
                <a:solidFill>
                  <a:srgbClr val="002060"/>
                </a:solidFill>
                <a:latin typeface="Arial" panose="020B0604020202020204" pitchFamily="34" charset="0"/>
                <a:ea typeface="SimSun" panose="02010600030101010101" pitchFamily="2" charset="-122"/>
                <a:cs typeface="Arial" panose="020B0604020202020204" pitchFamily="34" charset="0"/>
              </a:rPr>
              <a:t>Alessandro Galia, Claudia Prestigiacomo</a:t>
            </a:r>
          </a:p>
          <a:p>
            <a:pPr algn="ctr"/>
            <a:endParaRPr lang="en-GB" sz="24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p>
            <a:pPr algn="ctr">
              <a:tabLst>
                <a:tab pos="700405" algn="l"/>
              </a:tabLst>
            </a:pPr>
            <a:r>
              <a:rPr lang="it-IT"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Lab. Tecnologie Chimiche ed Elettrochimiche, Dipartimento di Ingegneria, Università degli Studi di Palermo, Viale delle Scienze Ed. 6, 90128 Palermo, </a:t>
            </a:r>
            <a:r>
              <a:rPr lang="it-IT"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Italy</a:t>
            </a:r>
            <a:r>
              <a:rPr lang="it-IT"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algn="ctr">
              <a:tabLst>
                <a:tab pos="700405" algn="l"/>
              </a:tabLst>
            </a:pPr>
            <a:endParaRPr lang="it-IT" sz="10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2000" dirty="0">
              <a:solidFill>
                <a:srgbClr val="0070C0"/>
              </a:solidFill>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4" name="Picture 2" descr="Identità e Logo di Ateneo | Università degli Studi di Palermo">
            <a:extLst>
              <a:ext uri="{FF2B5EF4-FFF2-40B4-BE49-F238E27FC236}">
                <a16:creationId xmlns:a16="http://schemas.microsoft.com/office/drawing/2014/main" id="{78FB14DD-351F-679D-CC99-311F238ED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41" y="5795527"/>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gegneria | Università degli Studi di Palermo">
            <a:extLst>
              <a:ext uri="{FF2B5EF4-FFF2-40B4-BE49-F238E27FC236}">
                <a16:creationId xmlns:a16="http://schemas.microsoft.com/office/drawing/2014/main" id="{27F90939-4AED-B6CE-4A55-FB5F6412F9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1922" y="6040501"/>
            <a:ext cx="1454198" cy="59913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2C844464-5BD1-5D8C-0C67-D291B5EA3E4A}"/>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562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FCD6E-F1AE-4109-626B-8D741E61587D}"/>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4325F612-0B96-0587-D23E-210A98FBA39F}"/>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0747C2B5-433A-C991-8A6A-682CB75507E9}"/>
              </a:ext>
            </a:extLst>
          </p:cNvPr>
          <p:cNvPicPr>
            <a:picLocks noChangeAspect="1"/>
          </p:cNvPicPr>
          <p:nvPr/>
        </p:nvPicPr>
        <p:blipFill>
          <a:blip r:embed="rId4"/>
          <a:stretch>
            <a:fillRect/>
          </a:stretch>
        </p:blipFill>
        <p:spPr>
          <a:xfrm>
            <a:off x="9466999" y="-37226"/>
            <a:ext cx="2725001" cy="1096005"/>
          </a:xfrm>
          <a:prstGeom prst="rect">
            <a:avLst/>
          </a:prstGeom>
        </p:spPr>
      </p:pic>
      <p:pic>
        <p:nvPicPr>
          <p:cNvPr id="4" name="Picture 2" descr="Identità e Logo di Ateneo | Università degli Studi di Palermo">
            <a:extLst>
              <a:ext uri="{FF2B5EF4-FFF2-40B4-BE49-F238E27FC236}">
                <a16:creationId xmlns:a16="http://schemas.microsoft.com/office/drawing/2014/main" id="{7DB1C33B-894F-D354-70A9-26239D73C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41" y="5791338"/>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gegneria | Università degli Studi di Palermo">
            <a:extLst>
              <a:ext uri="{FF2B5EF4-FFF2-40B4-BE49-F238E27FC236}">
                <a16:creationId xmlns:a16="http://schemas.microsoft.com/office/drawing/2014/main" id="{3DF570C7-B81D-89AB-4417-5ADE4AAEB5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1922" y="6040501"/>
            <a:ext cx="1454198" cy="59913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object 3">
            <a:extLst>
              <a:ext uri="{FF2B5EF4-FFF2-40B4-BE49-F238E27FC236}">
                <a16:creationId xmlns:a16="http://schemas.microsoft.com/office/drawing/2014/main" id="{246D5356-5382-80EC-FC37-3735C33E5EBB}"/>
              </a:ext>
            </a:extLst>
          </p:cNvPr>
          <p:cNvGrpSpPr/>
          <p:nvPr/>
        </p:nvGrpSpPr>
        <p:grpSpPr>
          <a:xfrm>
            <a:off x="6681986" y="2172208"/>
            <a:ext cx="3224783" cy="3867912"/>
            <a:chOff x="5100828" y="1882139"/>
            <a:chExt cx="3224783" cy="3867912"/>
          </a:xfrm>
        </p:grpSpPr>
        <p:pic>
          <p:nvPicPr>
            <p:cNvPr id="22" name="object 4">
              <a:extLst>
                <a:ext uri="{FF2B5EF4-FFF2-40B4-BE49-F238E27FC236}">
                  <a16:creationId xmlns:a16="http://schemas.microsoft.com/office/drawing/2014/main" id="{7E1A2CF3-5071-25C1-CD07-73005F763711}"/>
                </a:ext>
              </a:extLst>
            </p:cNvPr>
            <p:cNvPicPr/>
            <p:nvPr/>
          </p:nvPicPr>
          <p:blipFill>
            <a:blip r:embed="rId7" cstate="print"/>
            <a:stretch>
              <a:fillRect/>
            </a:stretch>
          </p:blipFill>
          <p:spPr>
            <a:xfrm>
              <a:off x="5748528" y="1882139"/>
              <a:ext cx="2577083" cy="3867912"/>
            </a:xfrm>
            <a:prstGeom prst="rect">
              <a:avLst/>
            </a:prstGeom>
          </p:spPr>
        </p:pic>
        <p:sp>
          <p:nvSpPr>
            <p:cNvPr id="23" name="object 5">
              <a:extLst>
                <a:ext uri="{FF2B5EF4-FFF2-40B4-BE49-F238E27FC236}">
                  <a16:creationId xmlns:a16="http://schemas.microsoft.com/office/drawing/2014/main" id="{D4005011-017E-93DF-24EC-D55214D94453}"/>
                </a:ext>
              </a:extLst>
            </p:cNvPr>
            <p:cNvSpPr/>
            <p:nvPr/>
          </p:nvSpPr>
          <p:spPr>
            <a:xfrm>
              <a:off x="5779008" y="1975103"/>
              <a:ext cx="645160" cy="3223260"/>
            </a:xfrm>
            <a:custGeom>
              <a:avLst/>
              <a:gdLst/>
              <a:ahLst/>
              <a:cxnLst/>
              <a:rect l="l" t="t" r="r" b="b"/>
              <a:pathLst>
                <a:path w="645160" h="3223260">
                  <a:moveTo>
                    <a:pt x="0" y="3223260"/>
                  </a:moveTo>
                  <a:lnTo>
                    <a:pt x="644651" y="3223260"/>
                  </a:lnTo>
                  <a:lnTo>
                    <a:pt x="644651" y="0"/>
                  </a:lnTo>
                  <a:lnTo>
                    <a:pt x="0" y="0"/>
                  </a:lnTo>
                  <a:lnTo>
                    <a:pt x="0" y="3223260"/>
                  </a:lnTo>
                  <a:close/>
                </a:path>
              </a:pathLst>
            </a:custGeom>
            <a:ln w="57911">
              <a:solidFill>
                <a:srgbClr val="000000"/>
              </a:solidFill>
            </a:ln>
          </p:spPr>
          <p:txBody>
            <a:bodyPr wrap="square" lIns="0" tIns="0" rIns="0" bIns="0" rtlCol="0"/>
            <a:lstStyle/>
            <a:p>
              <a:endParaRPr/>
            </a:p>
          </p:txBody>
        </p:sp>
        <p:sp>
          <p:nvSpPr>
            <p:cNvPr id="24" name="object 6">
              <a:extLst>
                <a:ext uri="{FF2B5EF4-FFF2-40B4-BE49-F238E27FC236}">
                  <a16:creationId xmlns:a16="http://schemas.microsoft.com/office/drawing/2014/main" id="{D129641A-8807-3174-446E-F6BE2A331D4E}"/>
                </a:ext>
              </a:extLst>
            </p:cNvPr>
            <p:cNvSpPr/>
            <p:nvPr/>
          </p:nvSpPr>
          <p:spPr>
            <a:xfrm>
              <a:off x="5100828" y="1882139"/>
              <a:ext cx="656082" cy="704977"/>
            </a:xfrm>
            <a:custGeom>
              <a:avLst/>
              <a:gdLst/>
              <a:ahLst/>
              <a:cxnLst/>
              <a:rect l="l" t="t" r="r" b="b"/>
              <a:pathLst>
                <a:path w="913764" h="524510">
                  <a:moveTo>
                    <a:pt x="879155" y="510938"/>
                  </a:moveTo>
                  <a:lnTo>
                    <a:pt x="814577" y="511682"/>
                  </a:lnTo>
                  <a:lnTo>
                    <a:pt x="811021" y="511682"/>
                  </a:lnTo>
                  <a:lnTo>
                    <a:pt x="808227" y="514603"/>
                  </a:lnTo>
                  <a:lnTo>
                    <a:pt x="808227" y="521588"/>
                  </a:lnTo>
                  <a:lnTo>
                    <a:pt x="811149" y="524382"/>
                  </a:lnTo>
                  <a:lnTo>
                    <a:pt x="814704" y="524382"/>
                  </a:lnTo>
                  <a:lnTo>
                    <a:pt x="913764" y="523239"/>
                  </a:lnTo>
                  <a:lnTo>
                    <a:pt x="913396" y="522604"/>
                  </a:lnTo>
                  <a:lnTo>
                    <a:pt x="899667" y="522604"/>
                  </a:lnTo>
                  <a:lnTo>
                    <a:pt x="879155" y="510938"/>
                  </a:lnTo>
                  <a:close/>
                </a:path>
                <a:path w="913764" h="524510">
                  <a:moveTo>
                    <a:pt x="891810" y="510792"/>
                  </a:moveTo>
                  <a:lnTo>
                    <a:pt x="879155" y="510938"/>
                  </a:lnTo>
                  <a:lnTo>
                    <a:pt x="899667" y="522604"/>
                  </a:lnTo>
                  <a:lnTo>
                    <a:pt x="901027" y="520191"/>
                  </a:lnTo>
                  <a:lnTo>
                    <a:pt x="897254" y="520191"/>
                  </a:lnTo>
                  <a:lnTo>
                    <a:pt x="891810" y="510792"/>
                  </a:lnTo>
                  <a:close/>
                </a:path>
                <a:path w="913764" h="524510">
                  <a:moveTo>
                    <a:pt x="858392" y="433450"/>
                  </a:moveTo>
                  <a:lnTo>
                    <a:pt x="852296" y="437006"/>
                  </a:lnTo>
                  <a:lnTo>
                    <a:pt x="851280" y="440816"/>
                  </a:lnTo>
                  <a:lnTo>
                    <a:pt x="885554" y="499990"/>
                  </a:lnTo>
                  <a:lnTo>
                    <a:pt x="905890" y="511555"/>
                  </a:lnTo>
                  <a:lnTo>
                    <a:pt x="899667" y="522604"/>
                  </a:lnTo>
                  <a:lnTo>
                    <a:pt x="913396" y="522604"/>
                  </a:lnTo>
                  <a:lnTo>
                    <a:pt x="863980" y="437514"/>
                  </a:lnTo>
                  <a:lnTo>
                    <a:pt x="862329" y="434466"/>
                  </a:lnTo>
                  <a:lnTo>
                    <a:pt x="858392" y="433450"/>
                  </a:lnTo>
                  <a:close/>
                </a:path>
                <a:path w="913764" h="524510">
                  <a:moveTo>
                    <a:pt x="902715" y="510666"/>
                  </a:moveTo>
                  <a:lnTo>
                    <a:pt x="891810" y="510792"/>
                  </a:lnTo>
                  <a:lnTo>
                    <a:pt x="897254" y="520191"/>
                  </a:lnTo>
                  <a:lnTo>
                    <a:pt x="902715" y="510666"/>
                  </a:lnTo>
                  <a:close/>
                </a:path>
                <a:path w="913764" h="524510">
                  <a:moveTo>
                    <a:pt x="904327" y="510666"/>
                  </a:moveTo>
                  <a:lnTo>
                    <a:pt x="902715" y="510666"/>
                  </a:lnTo>
                  <a:lnTo>
                    <a:pt x="897254" y="520191"/>
                  </a:lnTo>
                  <a:lnTo>
                    <a:pt x="901027" y="520191"/>
                  </a:lnTo>
                  <a:lnTo>
                    <a:pt x="905890" y="511555"/>
                  </a:lnTo>
                  <a:lnTo>
                    <a:pt x="904327" y="510666"/>
                  </a:lnTo>
                  <a:close/>
                </a:path>
                <a:path w="913764" h="524510">
                  <a:moveTo>
                    <a:pt x="6350" y="0"/>
                  </a:moveTo>
                  <a:lnTo>
                    <a:pt x="0" y="10921"/>
                  </a:lnTo>
                  <a:lnTo>
                    <a:pt x="879155" y="510938"/>
                  </a:lnTo>
                  <a:lnTo>
                    <a:pt x="891810" y="510792"/>
                  </a:lnTo>
                  <a:lnTo>
                    <a:pt x="885554" y="499990"/>
                  </a:lnTo>
                  <a:lnTo>
                    <a:pt x="6350" y="0"/>
                  </a:lnTo>
                  <a:close/>
                </a:path>
                <a:path w="913764" h="524510">
                  <a:moveTo>
                    <a:pt x="885554" y="499990"/>
                  </a:moveTo>
                  <a:lnTo>
                    <a:pt x="891810" y="510792"/>
                  </a:lnTo>
                  <a:lnTo>
                    <a:pt x="902715" y="510666"/>
                  </a:lnTo>
                  <a:lnTo>
                    <a:pt x="904327" y="510666"/>
                  </a:lnTo>
                  <a:lnTo>
                    <a:pt x="885554" y="499990"/>
                  </a:lnTo>
                  <a:close/>
                </a:path>
              </a:pathLst>
            </a:custGeom>
            <a:solidFill>
              <a:srgbClr val="000000"/>
            </a:solidFill>
          </p:spPr>
          <p:txBody>
            <a:bodyPr wrap="square" lIns="0" tIns="0" rIns="0" bIns="0" rtlCol="0"/>
            <a:lstStyle/>
            <a:p>
              <a:endParaRPr/>
            </a:p>
          </p:txBody>
        </p:sp>
      </p:grpSp>
      <p:sp>
        <p:nvSpPr>
          <p:cNvPr id="25" name="object 7">
            <a:extLst>
              <a:ext uri="{FF2B5EF4-FFF2-40B4-BE49-F238E27FC236}">
                <a16:creationId xmlns:a16="http://schemas.microsoft.com/office/drawing/2014/main" id="{AAC753CE-4BD2-BCCC-A467-8608FAB785FF}"/>
              </a:ext>
            </a:extLst>
          </p:cNvPr>
          <p:cNvSpPr txBox="1"/>
          <p:nvPr/>
        </p:nvSpPr>
        <p:spPr>
          <a:xfrm>
            <a:off x="5283870" y="1813789"/>
            <a:ext cx="2860855" cy="258404"/>
          </a:xfrm>
          <a:prstGeom prst="rect">
            <a:avLst/>
          </a:prstGeom>
        </p:spPr>
        <p:txBody>
          <a:bodyPr vert="horz" wrap="square" lIns="0" tIns="12065" rIns="0" bIns="0" rtlCol="0">
            <a:spAutoFit/>
          </a:bodyPr>
          <a:lstStyle/>
          <a:p>
            <a:pPr marR="5080" algn="r">
              <a:lnSpc>
                <a:spcPct val="100000"/>
              </a:lnSpc>
              <a:spcBef>
                <a:spcPts val="5"/>
              </a:spcBef>
            </a:pPr>
            <a:r>
              <a:rPr lang="it-IT" sz="1600" b="1" spc="-5" dirty="0">
                <a:latin typeface="Arial"/>
                <a:cs typeface="Arial"/>
              </a:rPr>
              <a:t>L</a:t>
            </a:r>
            <a:r>
              <a:rPr sz="1600" b="1" spc="-5" dirty="0" err="1">
                <a:latin typeface="Arial"/>
                <a:cs typeface="Arial"/>
              </a:rPr>
              <a:t>oop</a:t>
            </a:r>
            <a:r>
              <a:rPr lang="it-IT" sz="1600" b="1" spc="-5" dirty="0">
                <a:latin typeface="Arial"/>
                <a:cs typeface="Arial"/>
              </a:rPr>
              <a:t> (6 SCA- 3398.4 m</a:t>
            </a:r>
            <a:r>
              <a:rPr lang="it-IT" sz="1600" b="1" spc="-5" baseline="30000" dirty="0">
                <a:latin typeface="Arial"/>
                <a:cs typeface="Arial"/>
              </a:rPr>
              <a:t>2</a:t>
            </a:r>
            <a:r>
              <a:rPr lang="it-IT" sz="1600" b="1" spc="-5" dirty="0">
                <a:latin typeface="Arial"/>
                <a:cs typeface="Arial"/>
              </a:rPr>
              <a:t>)</a:t>
            </a:r>
            <a:endParaRPr sz="1600" dirty="0">
              <a:latin typeface="Arial"/>
              <a:cs typeface="Arial"/>
            </a:endParaRPr>
          </a:p>
        </p:txBody>
      </p:sp>
      <p:sp>
        <p:nvSpPr>
          <p:cNvPr id="26" name="object 8">
            <a:extLst>
              <a:ext uri="{FF2B5EF4-FFF2-40B4-BE49-F238E27FC236}">
                <a16:creationId xmlns:a16="http://schemas.microsoft.com/office/drawing/2014/main" id="{5CEF4827-DC0D-AF53-D738-5DABF8152C43}"/>
              </a:ext>
            </a:extLst>
          </p:cNvPr>
          <p:cNvSpPr/>
          <p:nvPr/>
        </p:nvSpPr>
        <p:spPr>
          <a:xfrm>
            <a:off x="5250143" y="3078335"/>
            <a:ext cx="2085069" cy="346092"/>
          </a:xfrm>
          <a:custGeom>
            <a:avLst/>
            <a:gdLst/>
            <a:ahLst/>
            <a:cxnLst/>
            <a:rect l="l" t="t" r="r" b="b"/>
            <a:pathLst>
              <a:path w="856614" h="397510">
                <a:moveTo>
                  <a:pt x="820798" y="376854"/>
                </a:moveTo>
                <a:lnTo>
                  <a:pt x="753109" y="384302"/>
                </a:lnTo>
                <a:lnTo>
                  <a:pt x="750569" y="387477"/>
                </a:lnTo>
                <a:lnTo>
                  <a:pt x="751331" y="394462"/>
                </a:lnTo>
                <a:lnTo>
                  <a:pt x="754506" y="397002"/>
                </a:lnTo>
                <a:lnTo>
                  <a:pt x="849612" y="386461"/>
                </a:lnTo>
                <a:lnTo>
                  <a:pt x="842390" y="386461"/>
                </a:lnTo>
                <a:lnTo>
                  <a:pt x="820798" y="376854"/>
                </a:lnTo>
                <a:close/>
              </a:path>
              <a:path w="856614" h="397510">
                <a:moveTo>
                  <a:pt x="833371" y="375471"/>
                </a:moveTo>
                <a:lnTo>
                  <a:pt x="820798" y="376854"/>
                </a:lnTo>
                <a:lnTo>
                  <a:pt x="842390" y="386461"/>
                </a:lnTo>
                <a:lnTo>
                  <a:pt x="843329" y="384302"/>
                </a:lnTo>
                <a:lnTo>
                  <a:pt x="839724" y="384302"/>
                </a:lnTo>
                <a:lnTo>
                  <a:pt x="833371" y="375471"/>
                </a:lnTo>
                <a:close/>
              </a:path>
              <a:path w="856614" h="397510">
                <a:moveTo>
                  <a:pt x="792479" y="301879"/>
                </a:moveTo>
                <a:lnTo>
                  <a:pt x="789686" y="303911"/>
                </a:lnTo>
                <a:lnTo>
                  <a:pt x="786764" y="305943"/>
                </a:lnTo>
                <a:lnTo>
                  <a:pt x="786129" y="309880"/>
                </a:lnTo>
                <a:lnTo>
                  <a:pt x="788288" y="312801"/>
                </a:lnTo>
                <a:lnTo>
                  <a:pt x="826000" y="365224"/>
                </a:lnTo>
                <a:lnTo>
                  <a:pt x="847470" y="374777"/>
                </a:lnTo>
                <a:lnTo>
                  <a:pt x="842390" y="386461"/>
                </a:lnTo>
                <a:lnTo>
                  <a:pt x="849612" y="386461"/>
                </a:lnTo>
                <a:lnTo>
                  <a:pt x="856488" y="385699"/>
                </a:lnTo>
                <a:lnTo>
                  <a:pt x="798576" y="305308"/>
                </a:lnTo>
                <a:lnTo>
                  <a:pt x="796543" y="302514"/>
                </a:lnTo>
                <a:lnTo>
                  <a:pt x="792479" y="301879"/>
                </a:lnTo>
                <a:close/>
              </a:path>
              <a:path w="856614" h="397510">
                <a:moveTo>
                  <a:pt x="844295" y="374269"/>
                </a:moveTo>
                <a:lnTo>
                  <a:pt x="833371" y="375471"/>
                </a:lnTo>
                <a:lnTo>
                  <a:pt x="839724" y="384302"/>
                </a:lnTo>
                <a:lnTo>
                  <a:pt x="844295" y="374269"/>
                </a:lnTo>
                <a:close/>
              </a:path>
              <a:path w="856614" h="397510">
                <a:moveTo>
                  <a:pt x="846329" y="374269"/>
                </a:moveTo>
                <a:lnTo>
                  <a:pt x="844295" y="374269"/>
                </a:lnTo>
                <a:lnTo>
                  <a:pt x="839724" y="384302"/>
                </a:lnTo>
                <a:lnTo>
                  <a:pt x="843329" y="384302"/>
                </a:lnTo>
                <a:lnTo>
                  <a:pt x="847470" y="374777"/>
                </a:lnTo>
                <a:lnTo>
                  <a:pt x="846329" y="374269"/>
                </a:lnTo>
                <a:close/>
              </a:path>
              <a:path w="856614" h="397510">
                <a:moveTo>
                  <a:pt x="5079" y="0"/>
                </a:moveTo>
                <a:lnTo>
                  <a:pt x="0" y="11684"/>
                </a:lnTo>
                <a:lnTo>
                  <a:pt x="820798" y="376854"/>
                </a:lnTo>
                <a:lnTo>
                  <a:pt x="833371" y="375471"/>
                </a:lnTo>
                <a:lnTo>
                  <a:pt x="826000" y="365224"/>
                </a:lnTo>
                <a:lnTo>
                  <a:pt x="5079" y="0"/>
                </a:lnTo>
                <a:close/>
              </a:path>
              <a:path w="856614" h="397510">
                <a:moveTo>
                  <a:pt x="826000" y="365224"/>
                </a:moveTo>
                <a:lnTo>
                  <a:pt x="833371" y="375471"/>
                </a:lnTo>
                <a:lnTo>
                  <a:pt x="844295" y="374269"/>
                </a:lnTo>
                <a:lnTo>
                  <a:pt x="846329" y="374269"/>
                </a:lnTo>
                <a:lnTo>
                  <a:pt x="826000" y="365224"/>
                </a:lnTo>
                <a:close/>
              </a:path>
            </a:pathLst>
          </a:custGeom>
          <a:solidFill>
            <a:srgbClr val="000000"/>
          </a:solidFill>
        </p:spPr>
        <p:txBody>
          <a:bodyPr wrap="square" lIns="0" tIns="0" rIns="0" bIns="0" rtlCol="0"/>
          <a:lstStyle/>
          <a:p>
            <a:endParaRPr/>
          </a:p>
        </p:txBody>
      </p:sp>
      <p:sp>
        <p:nvSpPr>
          <p:cNvPr id="27" name="object 9">
            <a:extLst>
              <a:ext uri="{FF2B5EF4-FFF2-40B4-BE49-F238E27FC236}">
                <a16:creationId xmlns:a16="http://schemas.microsoft.com/office/drawing/2014/main" id="{8A980496-B19E-8D70-648D-BB85A13262A7}"/>
              </a:ext>
            </a:extLst>
          </p:cNvPr>
          <p:cNvSpPr txBox="1"/>
          <p:nvPr/>
        </p:nvSpPr>
        <p:spPr>
          <a:xfrm>
            <a:off x="2792312" y="5314977"/>
            <a:ext cx="45339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SCA</a:t>
            </a:r>
            <a:endParaRPr sz="1600" dirty="0">
              <a:latin typeface="Arial"/>
              <a:cs typeface="Arial"/>
            </a:endParaRPr>
          </a:p>
        </p:txBody>
      </p:sp>
      <p:sp>
        <p:nvSpPr>
          <p:cNvPr id="28" name="object 10">
            <a:extLst>
              <a:ext uri="{FF2B5EF4-FFF2-40B4-BE49-F238E27FC236}">
                <a16:creationId xmlns:a16="http://schemas.microsoft.com/office/drawing/2014/main" id="{FCD4A20F-1065-76B9-E7DE-179285F89646}"/>
              </a:ext>
            </a:extLst>
          </p:cNvPr>
          <p:cNvSpPr txBox="1"/>
          <p:nvPr/>
        </p:nvSpPr>
        <p:spPr>
          <a:xfrm>
            <a:off x="9924222" y="5527040"/>
            <a:ext cx="647700" cy="51308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290</a:t>
            </a:r>
            <a:r>
              <a:rPr sz="1600" b="1" spc="-95" dirty="0">
                <a:latin typeface="Arial"/>
                <a:cs typeface="Arial"/>
              </a:rPr>
              <a:t> </a:t>
            </a:r>
            <a:r>
              <a:rPr sz="1600" b="1" spc="-5" dirty="0">
                <a:latin typeface="Arial"/>
                <a:cs typeface="Arial"/>
              </a:rPr>
              <a:t>°C</a:t>
            </a:r>
            <a:endParaRPr sz="1600" dirty="0">
              <a:latin typeface="Arial"/>
              <a:cs typeface="Arial"/>
            </a:endParaRPr>
          </a:p>
          <a:p>
            <a:pPr marL="12700">
              <a:lnSpc>
                <a:spcPct val="100000"/>
              </a:lnSpc>
            </a:pPr>
            <a:r>
              <a:rPr sz="1600" b="1" spc="-5" dirty="0">
                <a:latin typeface="Arial"/>
                <a:cs typeface="Arial"/>
              </a:rPr>
              <a:t>550</a:t>
            </a:r>
            <a:r>
              <a:rPr sz="1600" b="1" spc="-95" dirty="0">
                <a:latin typeface="Arial"/>
                <a:cs typeface="Arial"/>
              </a:rPr>
              <a:t> </a:t>
            </a:r>
            <a:r>
              <a:rPr sz="1600" b="1" spc="-5" dirty="0">
                <a:latin typeface="Arial"/>
                <a:cs typeface="Arial"/>
              </a:rPr>
              <a:t>°C</a:t>
            </a:r>
            <a:endParaRPr sz="1600" dirty="0">
              <a:latin typeface="Arial"/>
              <a:cs typeface="Arial"/>
            </a:endParaRPr>
          </a:p>
        </p:txBody>
      </p:sp>
      <p:grpSp>
        <p:nvGrpSpPr>
          <p:cNvPr id="29" name="object 11">
            <a:extLst>
              <a:ext uri="{FF2B5EF4-FFF2-40B4-BE49-F238E27FC236}">
                <a16:creationId xmlns:a16="http://schemas.microsoft.com/office/drawing/2014/main" id="{1EB25826-DA97-1D7B-3303-6E3423B2198B}"/>
              </a:ext>
            </a:extLst>
          </p:cNvPr>
          <p:cNvGrpSpPr/>
          <p:nvPr/>
        </p:nvGrpSpPr>
        <p:grpSpPr>
          <a:xfrm>
            <a:off x="651504" y="1672337"/>
            <a:ext cx="4858511" cy="4367784"/>
            <a:chOff x="0" y="1741932"/>
            <a:chExt cx="4859020" cy="4368165"/>
          </a:xfrm>
        </p:grpSpPr>
        <p:pic>
          <p:nvPicPr>
            <p:cNvPr id="30" name="object 12">
              <a:extLst>
                <a:ext uri="{FF2B5EF4-FFF2-40B4-BE49-F238E27FC236}">
                  <a16:creationId xmlns:a16="http://schemas.microsoft.com/office/drawing/2014/main" id="{4134EA3F-3197-9DB7-FB84-5CA0E2475576}"/>
                </a:ext>
              </a:extLst>
            </p:cNvPr>
            <p:cNvPicPr/>
            <p:nvPr/>
          </p:nvPicPr>
          <p:blipFill>
            <a:blip r:embed="rId8" cstate="print"/>
            <a:stretch>
              <a:fillRect/>
            </a:stretch>
          </p:blipFill>
          <p:spPr>
            <a:xfrm>
              <a:off x="0" y="1741932"/>
              <a:ext cx="4858512" cy="4367784"/>
            </a:xfrm>
            <a:prstGeom prst="rect">
              <a:avLst/>
            </a:prstGeom>
          </p:spPr>
        </p:pic>
        <p:pic>
          <p:nvPicPr>
            <p:cNvPr id="31" name="object 13">
              <a:extLst>
                <a:ext uri="{FF2B5EF4-FFF2-40B4-BE49-F238E27FC236}">
                  <a16:creationId xmlns:a16="http://schemas.microsoft.com/office/drawing/2014/main" id="{30AC5FE0-1D6B-EAD0-A278-F89B8ACE0173}"/>
                </a:ext>
              </a:extLst>
            </p:cNvPr>
            <p:cNvPicPr/>
            <p:nvPr/>
          </p:nvPicPr>
          <p:blipFill>
            <a:blip r:embed="rId9" cstate="print"/>
            <a:stretch>
              <a:fillRect/>
            </a:stretch>
          </p:blipFill>
          <p:spPr>
            <a:xfrm>
              <a:off x="64007" y="1937004"/>
              <a:ext cx="4401312" cy="3779520"/>
            </a:xfrm>
            <a:prstGeom prst="rect">
              <a:avLst/>
            </a:prstGeom>
          </p:spPr>
        </p:pic>
      </p:grpSp>
      <p:sp>
        <p:nvSpPr>
          <p:cNvPr id="8" name="CasellaDiTesto 7">
            <a:extLst>
              <a:ext uri="{FF2B5EF4-FFF2-40B4-BE49-F238E27FC236}">
                <a16:creationId xmlns:a16="http://schemas.microsoft.com/office/drawing/2014/main" id="{14F2034A-B22F-9701-9D8C-5CD5EE8BBABF}"/>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8B45377-04FB-914F-813D-DD4CC6AE48E5}"/>
              </a:ext>
            </a:extLst>
          </p:cNvPr>
          <p:cNvSpPr txBox="1"/>
          <p:nvPr/>
        </p:nvSpPr>
        <p:spPr>
          <a:xfrm>
            <a:off x="910964" y="923355"/>
            <a:ext cx="12026120" cy="830997"/>
          </a:xfrm>
          <a:prstGeom prst="rect">
            <a:avLst/>
          </a:prstGeom>
          <a:noFill/>
        </p:spPr>
        <p:txBody>
          <a:bodyPr wrap="square">
            <a:spAutoFit/>
          </a:bodyPr>
          <a:lstStyle/>
          <a:p>
            <a:r>
              <a:rPr lang="it-IT" sz="2400" b="1" dirty="0"/>
              <a:t>Breve sintesi delle configurazioni di impianto CST/CSP più adottate: collettori solari (o collettori parabolici lineari)</a:t>
            </a:r>
          </a:p>
        </p:txBody>
      </p:sp>
      <p:sp>
        <p:nvSpPr>
          <p:cNvPr id="7" name="CasellaDiTesto 6">
            <a:extLst>
              <a:ext uri="{FF2B5EF4-FFF2-40B4-BE49-F238E27FC236}">
                <a16:creationId xmlns:a16="http://schemas.microsoft.com/office/drawing/2014/main" id="{F6B18C3C-F33A-35D0-8EE7-22C0E2DC7B4B}"/>
              </a:ext>
            </a:extLst>
          </p:cNvPr>
          <p:cNvSpPr txBox="1"/>
          <p:nvPr/>
        </p:nvSpPr>
        <p:spPr>
          <a:xfrm>
            <a:off x="5250142" y="3875314"/>
            <a:ext cx="1977971" cy="954107"/>
          </a:xfrm>
          <a:prstGeom prst="rect">
            <a:avLst/>
          </a:prstGeom>
          <a:noFill/>
        </p:spPr>
        <p:txBody>
          <a:bodyPr wrap="square" rtlCol="0">
            <a:spAutoFit/>
          </a:bodyPr>
          <a:lstStyle/>
          <a:p>
            <a:r>
              <a:rPr lang="it-IT" sz="1400" dirty="0"/>
              <a:t>SCA: solar </a:t>
            </a:r>
            <a:r>
              <a:rPr lang="it-IT" sz="1400" dirty="0" err="1"/>
              <a:t>collector</a:t>
            </a:r>
            <a:r>
              <a:rPr lang="it-IT" sz="1400" dirty="0"/>
              <a:t> assembly</a:t>
            </a:r>
          </a:p>
          <a:p>
            <a:r>
              <a:rPr lang="it-IT" sz="1400" dirty="0"/>
              <a:t>HCE: </a:t>
            </a:r>
            <a:r>
              <a:rPr lang="it-IT" sz="1400" dirty="0" err="1"/>
              <a:t>heat</a:t>
            </a:r>
            <a:r>
              <a:rPr lang="it-IT" sz="1400" dirty="0"/>
              <a:t> </a:t>
            </a:r>
            <a:r>
              <a:rPr lang="it-IT" sz="1400" dirty="0" err="1"/>
              <a:t>collection</a:t>
            </a:r>
            <a:r>
              <a:rPr lang="it-IT" sz="1400" dirty="0"/>
              <a:t> </a:t>
            </a:r>
            <a:r>
              <a:rPr lang="it-IT" sz="1400" dirty="0" err="1"/>
              <a:t>element</a:t>
            </a:r>
            <a:endParaRPr lang="it-IT" sz="1400" dirty="0"/>
          </a:p>
        </p:txBody>
      </p:sp>
    </p:spTree>
    <p:extLst>
      <p:ext uri="{BB962C8B-B14F-4D97-AF65-F5344CB8AC3E}">
        <p14:creationId xmlns:p14="http://schemas.microsoft.com/office/powerpoint/2010/main" val="3041033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82273DD-250D-83E7-C345-4FC24D7167F4}"/>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90E65F84-21FD-74FA-6D0F-400B25F5866C}"/>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CCAF9A94-4A81-5879-5683-DB3479DC3AC1}"/>
              </a:ext>
            </a:extLst>
          </p:cNvPr>
          <p:cNvPicPr>
            <a:picLocks noChangeAspect="1"/>
          </p:cNvPicPr>
          <p:nvPr/>
        </p:nvPicPr>
        <p:blipFill>
          <a:blip r:embed="rId4"/>
          <a:stretch>
            <a:fillRect/>
          </a:stretch>
        </p:blipFill>
        <p:spPr>
          <a:xfrm>
            <a:off x="9466999" y="-37226"/>
            <a:ext cx="2725001" cy="1096005"/>
          </a:xfrm>
          <a:prstGeom prst="rect">
            <a:avLst/>
          </a:prstGeom>
        </p:spPr>
      </p:pic>
      <p:pic>
        <p:nvPicPr>
          <p:cNvPr id="4" name="Picture 2" descr="Identità e Logo di Ateneo | Università degli Studi di Palermo">
            <a:extLst>
              <a:ext uri="{FF2B5EF4-FFF2-40B4-BE49-F238E27FC236}">
                <a16:creationId xmlns:a16="http://schemas.microsoft.com/office/drawing/2014/main" id="{80EEC427-3376-3610-817D-B3519A747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41" y="5791338"/>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gegneria | Università degli Studi di Palermo">
            <a:extLst>
              <a:ext uri="{FF2B5EF4-FFF2-40B4-BE49-F238E27FC236}">
                <a16:creationId xmlns:a16="http://schemas.microsoft.com/office/drawing/2014/main" id="{FB8B9FC8-14C4-A047-F830-650A8D29CB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1922" y="6040501"/>
            <a:ext cx="1454198" cy="59913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object 4">
            <a:extLst>
              <a:ext uri="{FF2B5EF4-FFF2-40B4-BE49-F238E27FC236}">
                <a16:creationId xmlns:a16="http://schemas.microsoft.com/office/drawing/2014/main" id="{F7A3E23E-86C9-F967-B6BC-AE6869BE6897}"/>
              </a:ext>
            </a:extLst>
          </p:cNvPr>
          <p:cNvGrpSpPr/>
          <p:nvPr/>
        </p:nvGrpSpPr>
        <p:grpSpPr>
          <a:xfrm>
            <a:off x="216640" y="1654899"/>
            <a:ext cx="11369026" cy="4301381"/>
            <a:chOff x="22859" y="1568196"/>
            <a:chExt cx="9121140" cy="3596640"/>
          </a:xfrm>
        </p:grpSpPr>
        <p:pic>
          <p:nvPicPr>
            <p:cNvPr id="7" name="object 5">
              <a:extLst>
                <a:ext uri="{FF2B5EF4-FFF2-40B4-BE49-F238E27FC236}">
                  <a16:creationId xmlns:a16="http://schemas.microsoft.com/office/drawing/2014/main" id="{B499F0C4-31CB-E667-5E42-2C31B15F305B}"/>
                </a:ext>
              </a:extLst>
            </p:cNvPr>
            <p:cNvPicPr/>
            <p:nvPr/>
          </p:nvPicPr>
          <p:blipFill>
            <a:blip r:embed="rId7" cstate="print"/>
            <a:stretch>
              <a:fillRect/>
            </a:stretch>
          </p:blipFill>
          <p:spPr>
            <a:xfrm>
              <a:off x="4886074" y="1604896"/>
              <a:ext cx="4257925" cy="3523239"/>
            </a:xfrm>
            <a:prstGeom prst="rect">
              <a:avLst/>
            </a:prstGeom>
          </p:spPr>
        </p:pic>
        <p:pic>
          <p:nvPicPr>
            <p:cNvPr id="8" name="object 6">
              <a:extLst>
                <a:ext uri="{FF2B5EF4-FFF2-40B4-BE49-F238E27FC236}">
                  <a16:creationId xmlns:a16="http://schemas.microsoft.com/office/drawing/2014/main" id="{06D2D43D-C0E6-76CD-5BF6-596C5E31DA8A}"/>
                </a:ext>
              </a:extLst>
            </p:cNvPr>
            <p:cNvPicPr/>
            <p:nvPr/>
          </p:nvPicPr>
          <p:blipFill>
            <a:blip r:embed="rId8" cstate="print"/>
            <a:stretch>
              <a:fillRect/>
            </a:stretch>
          </p:blipFill>
          <p:spPr>
            <a:xfrm>
              <a:off x="5044439" y="1763268"/>
              <a:ext cx="3945636" cy="3008375"/>
            </a:xfrm>
            <a:prstGeom prst="rect">
              <a:avLst/>
            </a:prstGeom>
          </p:spPr>
        </p:pic>
        <p:pic>
          <p:nvPicPr>
            <p:cNvPr id="9" name="object 7">
              <a:extLst>
                <a:ext uri="{FF2B5EF4-FFF2-40B4-BE49-F238E27FC236}">
                  <a16:creationId xmlns:a16="http://schemas.microsoft.com/office/drawing/2014/main" id="{4ABF3B64-E85E-FBEB-4460-273F8679D273}"/>
                </a:ext>
              </a:extLst>
            </p:cNvPr>
            <p:cNvPicPr/>
            <p:nvPr/>
          </p:nvPicPr>
          <p:blipFill>
            <a:blip r:embed="rId9" cstate="print"/>
            <a:stretch>
              <a:fillRect/>
            </a:stretch>
          </p:blipFill>
          <p:spPr>
            <a:xfrm>
              <a:off x="22859" y="1568196"/>
              <a:ext cx="5100828" cy="3596640"/>
            </a:xfrm>
            <a:prstGeom prst="rect">
              <a:avLst/>
            </a:prstGeom>
          </p:spPr>
        </p:pic>
        <p:pic>
          <p:nvPicPr>
            <p:cNvPr id="10" name="object 8">
              <a:extLst>
                <a:ext uri="{FF2B5EF4-FFF2-40B4-BE49-F238E27FC236}">
                  <a16:creationId xmlns:a16="http://schemas.microsoft.com/office/drawing/2014/main" id="{A033AD21-F331-E583-164B-8CDDA3D5F2D9}"/>
                </a:ext>
              </a:extLst>
            </p:cNvPr>
            <p:cNvPicPr/>
            <p:nvPr/>
          </p:nvPicPr>
          <p:blipFill>
            <a:blip r:embed="rId10" cstate="print"/>
            <a:stretch>
              <a:fillRect/>
            </a:stretch>
          </p:blipFill>
          <p:spPr>
            <a:xfrm>
              <a:off x="217931" y="1763268"/>
              <a:ext cx="4512564" cy="3008375"/>
            </a:xfrm>
            <a:prstGeom prst="rect">
              <a:avLst/>
            </a:prstGeom>
          </p:spPr>
        </p:pic>
      </p:grpSp>
      <p:sp>
        <p:nvSpPr>
          <p:cNvPr id="12" name="CasellaDiTesto 11">
            <a:extLst>
              <a:ext uri="{FF2B5EF4-FFF2-40B4-BE49-F238E27FC236}">
                <a16:creationId xmlns:a16="http://schemas.microsoft.com/office/drawing/2014/main" id="{2354522C-B66C-C5EF-C862-7CB6B36D1BC3}"/>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
        <p:nvSpPr>
          <p:cNvPr id="11" name="CasellaDiTesto 10">
            <a:extLst>
              <a:ext uri="{FF2B5EF4-FFF2-40B4-BE49-F238E27FC236}">
                <a16:creationId xmlns:a16="http://schemas.microsoft.com/office/drawing/2014/main" id="{A3B968A8-89F7-1A3C-E9AC-917BE9A2CE28}"/>
              </a:ext>
            </a:extLst>
          </p:cNvPr>
          <p:cNvSpPr txBox="1"/>
          <p:nvPr/>
        </p:nvSpPr>
        <p:spPr>
          <a:xfrm>
            <a:off x="82940" y="963286"/>
            <a:ext cx="12026120" cy="830997"/>
          </a:xfrm>
          <a:prstGeom prst="rect">
            <a:avLst/>
          </a:prstGeom>
          <a:noFill/>
        </p:spPr>
        <p:txBody>
          <a:bodyPr wrap="square">
            <a:spAutoFit/>
          </a:bodyPr>
          <a:lstStyle/>
          <a:p>
            <a:r>
              <a:rPr lang="it-IT" sz="2400" b="1" dirty="0"/>
              <a:t>Breve sintesi delle configurazioni di impianto CST/CSP più adottate: collettori solari (o collettori parabolici lineari)</a:t>
            </a:r>
          </a:p>
        </p:txBody>
      </p:sp>
    </p:spTree>
    <p:extLst>
      <p:ext uri="{BB962C8B-B14F-4D97-AF65-F5344CB8AC3E}">
        <p14:creationId xmlns:p14="http://schemas.microsoft.com/office/powerpoint/2010/main" val="977783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7912C5C-0394-447B-2F94-099F5AD7526D}"/>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59584675-8123-8D73-E89E-1B91A96268C2}"/>
              </a:ext>
            </a:extLst>
          </p:cNvPr>
          <p:cNvPicPr>
            <a:picLocks noChangeAspect="1"/>
          </p:cNvPicPr>
          <p:nvPr/>
        </p:nvPicPr>
        <p:blipFill>
          <a:blip r:embed="rId4"/>
          <a:stretch>
            <a:fillRect/>
          </a:stretch>
        </p:blipFill>
        <p:spPr>
          <a:xfrm>
            <a:off x="9466999" y="-37226"/>
            <a:ext cx="2725001" cy="1096005"/>
          </a:xfrm>
          <a:prstGeom prst="rect">
            <a:avLst/>
          </a:prstGeom>
        </p:spPr>
      </p:pic>
      <p:pic>
        <p:nvPicPr>
          <p:cNvPr id="4" name="Picture 2" descr="Identità e Logo di Ateneo | Università degli Studi di Palermo">
            <a:extLst>
              <a:ext uri="{FF2B5EF4-FFF2-40B4-BE49-F238E27FC236}">
                <a16:creationId xmlns:a16="http://schemas.microsoft.com/office/drawing/2014/main" id="{78FB14DD-351F-679D-CC99-311F238ED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41" y="5791338"/>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gegneria | Università degli Studi di Palermo">
            <a:extLst>
              <a:ext uri="{FF2B5EF4-FFF2-40B4-BE49-F238E27FC236}">
                <a16:creationId xmlns:a16="http://schemas.microsoft.com/office/drawing/2014/main" id="{27F90939-4AED-B6CE-4A55-FB5F6412F9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1922" y="6040501"/>
            <a:ext cx="1454198" cy="599130"/>
          </a:xfrm>
          <a:prstGeom prst="rect">
            <a:avLst/>
          </a:prstGeom>
          <a:noFill/>
          <a:extLst>
            <a:ext uri="{909E8E84-426E-40DD-AFC4-6F175D3DCCD1}">
              <a14:hiddenFill xmlns:a14="http://schemas.microsoft.com/office/drawing/2010/main">
                <a:solidFill>
                  <a:srgbClr val="FFFFFF"/>
                </a:solidFill>
              </a14:hiddenFill>
            </a:ext>
          </a:extLst>
        </p:spPr>
      </p:pic>
      <p:pic>
        <p:nvPicPr>
          <p:cNvPr id="9" name="object 4">
            <a:extLst>
              <a:ext uri="{FF2B5EF4-FFF2-40B4-BE49-F238E27FC236}">
                <a16:creationId xmlns:a16="http://schemas.microsoft.com/office/drawing/2014/main" id="{20FD1A05-B505-C403-462E-77A3C2E8768B}"/>
              </a:ext>
            </a:extLst>
          </p:cNvPr>
          <p:cNvPicPr/>
          <p:nvPr/>
        </p:nvPicPr>
        <p:blipFill>
          <a:blip r:embed="rId7" cstate="print"/>
          <a:stretch>
            <a:fillRect/>
          </a:stretch>
        </p:blipFill>
        <p:spPr>
          <a:xfrm>
            <a:off x="332051" y="2041891"/>
            <a:ext cx="4225235" cy="3521467"/>
          </a:xfrm>
          <a:prstGeom prst="rect">
            <a:avLst/>
          </a:prstGeom>
        </p:spPr>
      </p:pic>
      <p:grpSp>
        <p:nvGrpSpPr>
          <p:cNvPr id="10" name="object 5">
            <a:extLst>
              <a:ext uri="{FF2B5EF4-FFF2-40B4-BE49-F238E27FC236}">
                <a16:creationId xmlns:a16="http://schemas.microsoft.com/office/drawing/2014/main" id="{16AADBF9-EE70-14D8-0098-4F2C371D02DA}"/>
              </a:ext>
            </a:extLst>
          </p:cNvPr>
          <p:cNvGrpSpPr/>
          <p:nvPr/>
        </p:nvGrpSpPr>
        <p:grpSpPr>
          <a:xfrm>
            <a:off x="5605197" y="1625722"/>
            <a:ext cx="4453255" cy="3008630"/>
            <a:chOff x="4690797" y="1895964"/>
            <a:chExt cx="4453255" cy="3008630"/>
          </a:xfrm>
        </p:grpSpPr>
        <p:pic>
          <p:nvPicPr>
            <p:cNvPr id="11" name="object 6">
              <a:extLst>
                <a:ext uri="{FF2B5EF4-FFF2-40B4-BE49-F238E27FC236}">
                  <a16:creationId xmlns:a16="http://schemas.microsoft.com/office/drawing/2014/main" id="{366020A3-FCA7-37D9-C9FE-51CC9BCBAF5E}"/>
                </a:ext>
              </a:extLst>
            </p:cNvPr>
            <p:cNvPicPr/>
            <p:nvPr/>
          </p:nvPicPr>
          <p:blipFill>
            <a:blip r:embed="rId8" cstate="print"/>
            <a:stretch>
              <a:fillRect/>
            </a:stretch>
          </p:blipFill>
          <p:spPr>
            <a:xfrm>
              <a:off x="4690797" y="1895964"/>
              <a:ext cx="4453202" cy="3008158"/>
            </a:xfrm>
            <a:prstGeom prst="rect">
              <a:avLst/>
            </a:prstGeom>
          </p:spPr>
        </p:pic>
        <p:pic>
          <p:nvPicPr>
            <p:cNvPr id="12" name="object 7">
              <a:extLst>
                <a:ext uri="{FF2B5EF4-FFF2-40B4-BE49-F238E27FC236}">
                  <a16:creationId xmlns:a16="http://schemas.microsoft.com/office/drawing/2014/main" id="{28C16CA1-F374-87CF-2FA3-24E4567F8B0F}"/>
                </a:ext>
              </a:extLst>
            </p:cNvPr>
            <p:cNvPicPr/>
            <p:nvPr/>
          </p:nvPicPr>
          <p:blipFill>
            <a:blip r:embed="rId9" cstate="print"/>
            <a:stretch>
              <a:fillRect/>
            </a:stretch>
          </p:blipFill>
          <p:spPr>
            <a:xfrm>
              <a:off x="4849368" y="2054352"/>
              <a:ext cx="4131564" cy="2493264"/>
            </a:xfrm>
            <a:prstGeom prst="rect">
              <a:avLst/>
            </a:prstGeom>
          </p:spPr>
        </p:pic>
      </p:grpSp>
      <p:sp>
        <p:nvSpPr>
          <p:cNvPr id="13" name="CasellaDiTesto 12">
            <a:extLst>
              <a:ext uri="{FF2B5EF4-FFF2-40B4-BE49-F238E27FC236}">
                <a16:creationId xmlns:a16="http://schemas.microsoft.com/office/drawing/2014/main" id="{1CD61A3C-B782-70D4-E363-D608FC4FEA7A}"/>
              </a:ext>
            </a:extLst>
          </p:cNvPr>
          <p:cNvSpPr txBox="1"/>
          <p:nvPr/>
        </p:nvSpPr>
        <p:spPr>
          <a:xfrm>
            <a:off x="4557287" y="4911757"/>
            <a:ext cx="6272212" cy="1477328"/>
          </a:xfrm>
          <a:prstGeom prst="rect">
            <a:avLst/>
          </a:prstGeom>
          <a:noFill/>
        </p:spPr>
        <p:txBody>
          <a:bodyPr wrap="square">
            <a:spAutoFit/>
          </a:bodyPr>
          <a:lstStyle/>
          <a:p>
            <a:pPr marL="285750" indent="-285750">
              <a:buFont typeface="Wingdings" pitchFamily="2" charset="2"/>
              <a:buChar char="Ø"/>
            </a:pPr>
            <a:r>
              <a:rPr lang="it-IT" dirty="0"/>
              <a:t>Tubo ricevitore fisso mentre gli specchi seguono il sole </a:t>
            </a:r>
          </a:p>
          <a:p>
            <a:pPr marL="285750" indent="-285750">
              <a:buFont typeface="Wingdings" pitchFamily="2" charset="2"/>
              <a:buChar char="Ø"/>
            </a:pPr>
            <a:r>
              <a:rPr lang="it-IT" dirty="0"/>
              <a:t>Il concentratore è suddiviso in riflettori lineari multipli </a:t>
            </a:r>
          </a:p>
          <a:p>
            <a:pPr marL="285750" indent="-285750">
              <a:buFont typeface="Wingdings" pitchFamily="2" charset="2"/>
              <a:buChar char="Ø"/>
            </a:pPr>
            <a:r>
              <a:rPr lang="it-IT" dirty="0"/>
              <a:t>Prestazioni ottiche inferiori rispetto ai PTC, ma più economiche rispetto a questi ultimi grazie alla semplicità di alcuni componenti.</a:t>
            </a:r>
          </a:p>
        </p:txBody>
      </p:sp>
      <p:sp>
        <p:nvSpPr>
          <p:cNvPr id="8" name="CasellaDiTesto 7">
            <a:extLst>
              <a:ext uri="{FF2B5EF4-FFF2-40B4-BE49-F238E27FC236}">
                <a16:creationId xmlns:a16="http://schemas.microsoft.com/office/drawing/2014/main" id="{55B08312-06B4-6399-39D0-1BBB09ED6AAF}"/>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
        <p:nvSpPr>
          <p:cNvPr id="7" name="CasellaDiTesto 6">
            <a:extLst>
              <a:ext uri="{FF2B5EF4-FFF2-40B4-BE49-F238E27FC236}">
                <a16:creationId xmlns:a16="http://schemas.microsoft.com/office/drawing/2014/main" id="{0CDE4E47-140E-8671-A005-8D793F111569}"/>
              </a:ext>
            </a:extLst>
          </p:cNvPr>
          <p:cNvSpPr txBox="1"/>
          <p:nvPr/>
        </p:nvSpPr>
        <p:spPr>
          <a:xfrm>
            <a:off x="-1" y="1025118"/>
            <a:ext cx="13155348" cy="461665"/>
          </a:xfrm>
          <a:prstGeom prst="rect">
            <a:avLst/>
          </a:prstGeom>
          <a:noFill/>
        </p:spPr>
        <p:txBody>
          <a:bodyPr wrap="square">
            <a:spAutoFit/>
          </a:bodyPr>
          <a:lstStyle/>
          <a:p>
            <a:r>
              <a:rPr lang="it-IT" sz="2400" b="1" dirty="0"/>
              <a:t>Breve sintesi delle configurazioni di impianto CST/CSP più adottate: concentratori lineari Fresnel</a:t>
            </a:r>
          </a:p>
        </p:txBody>
      </p:sp>
    </p:spTree>
    <p:extLst>
      <p:ext uri="{BB962C8B-B14F-4D97-AF65-F5344CB8AC3E}">
        <p14:creationId xmlns:p14="http://schemas.microsoft.com/office/powerpoint/2010/main" val="2512641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ED629-6B09-501B-56A1-A055CB533702}"/>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C567B2D5-FE0F-C74F-79D7-A84AF448E97C}"/>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4E4060BF-7FB8-2905-4589-E55F7185F2C6}"/>
              </a:ext>
            </a:extLst>
          </p:cNvPr>
          <p:cNvPicPr>
            <a:picLocks noChangeAspect="1"/>
          </p:cNvPicPr>
          <p:nvPr/>
        </p:nvPicPr>
        <p:blipFill>
          <a:blip r:embed="rId4"/>
          <a:stretch>
            <a:fillRect/>
          </a:stretch>
        </p:blipFill>
        <p:spPr>
          <a:xfrm>
            <a:off x="9466999" y="-37226"/>
            <a:ext cx="2725001" cy="1096005"/>
          </a:xfrm>
          <a:prstGeom prst="rect">
            <a:avLst/>
          </a:prstGeom>
        </p:spPr>
      </p:pic>
      <p:pic>
        <p:nvPicPr>
          <p:cNvPr id="4" name="Picture 2" descr="Identità e Logo di Ateneo | Università degli Studi di Palermo">
            <a:extLst>
              <a:ext uri="{FF2B5EF4-FFF2-40B4-BE49-F238E27FC236}">
                <a16:creationId xmlns:a16="http://schemas.microsoft.com/office/drawing/2014/main" id="{FC0248F7-D285-99B3-56AD-DC62190512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17" y="5882321"/>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gegneria | Università degli Studi di Palermo">
            <a:extLst>
              <a:ext uri="{FF2B5EF4-FFF2-40B4-BE49-F238E27FC236}">
                <a16:creationId xmlns:a16="http://schemas.microsoft.com/office/drawing/2014/main" id="{4E2733FB-3E46-7F36-B58B-E0D20FC0AF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1922" y="6040501"/>
            <a:ext cx="1454198" cy="599130"/>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3">
            <a:extLst>
              <a:ext uri="{FF2B5EF4-FFF2-40B4-BE49-F238E27FC236}">
                <a16:creationId xmlns:a16="http://schemas.microsoft.com/office/drawing/2014/main" id="{35A88B73-AE4B-5342-38E6-DCBFCE428656}"/>
              </a:ext>
            </a:extLst>
          </p:cNvPr>
          <p:cNvSpPr txBox="1"/>
          <p:nvPr/>
        </p:nvSpPr>
        <p:spPr>
          <a:xfrm>
            <a:off x="115290" y="967081"/>
            <a:ext cx="11961420" cy="750847"/>
          </a:xfrm>
          <a:prstGeom prst="rect">
            <a:avLst/>
          </a:prstGeom>
        </p:spPr>
        <p:txBody>
          <a:bodyPr vert="horz" wrap="square" lIns="0" tIns="12065" rIns="0" bIns="0" rtlCol="0">
            <a:spAutoFit/>
          </a:bodyPr>
          <a:lstStyle/>
          <a:p>
            <a:pPr marL="12700">
              <a:lnSpc>
                <a:spcPct val="100000"/>
              </a:lnSpc>
              <a:spcBef>
                <a:spcPts val="95"/>
              </a:spcBef>
            </a:pPr>
            <a:r>
              <a:rPr lang="it-IT" sz="2400" b="1" dirty="0">
                <a:latin typeface="Arial" panose="020B0604020202020204" pitchFamily="34" charset="0"/>
                <a:cs typeface="Arial" panose="020B0604020202020204" pitchFamily="34" charset="0"/>
              </a:rPr>
              <a:t>Come funziona un impianto CSP/CST: sistema di trasferimento del calore e concetto di carico</a:t>
            </a:r>
          </a:p>
        </p:txBody>
      </p:sp>
      <p:grpSp>
        <p:nvGrpSpPr>
          <p:cNvPr id="61" name="object 4">
            <a:extLst>
              <a:ext uri="{FF2B5EF4-FFF2-40B4-BE49-F238E27FC236}">
                <a16:creationId xmlns:a16="http://schemas.microsoft.com/office/drawing/2014/main" id="{41889CA2-D55F-4156-0EA2-52114CCD2D86}"/>
              </a:ext>
            </a:extLst>
          </p:cNvPr>
          <p:cNvGrpSpPr/>
          <p:nvPr/>
        </p:nvGrpSpPr>
        <p:grpSpPr>
          <a:xfrm>
            <a:off x="4199311" y="1273812"/>
            <a:ext cx="688975" cy="690880"/>
            <a:chOff x="3072461" y="1152029"/>
            <a:chExt cx="688975" cy="690880"/>
          </a:xfrm>
        </p:grpSpPr>
        <p:pic>
          <p:nvPicPr>
            <p:cNvPr id="62" name="object 5">
              <a:extLst>
                <a:ext uri="{FF2B5EF4-FFF2-40B4-BE49-F238E27FC236}">
                  <a16:creationId xmlns:a16="http://schemas.microsoft.com/office/drawing/2014/main" id="{6229C3FF-CF52-3BFE-9272-42F25D8DF4D1}"/>
                </a:ext>
              </a:extLst>
            </p:cNvPr>
            <p:cNvPicPr/>
            <p:nvPr/>
          </p:nvPicPr>
          <p:blipFill>
            <a:blip r:embed="rId7" cstate="print"/>
            <a:stretch>
              <a:fillRect/>
            </a:stretch>
          </p:blipFill>
          <p:spPr>
            <a:xfrm>
              <a:off x="3072461" y="1152029"/>
              <a:ext cx="688693" cy="690600"/>
            </a:xfrm>
            <a:prstGeom prst="rect">
              <a:avLst/>
            </a:prstGeom>
          </p:spPr>
        </p:pic>
        <p:pic>
          <p:nvPicPr>
            <p:cNvPr id="63" name="object 6">
              <a:extLst>
                <a:ext uri="{FF2B5EF4-FFF2-40B4-BE49-F238E27FC236}">
                  <a16:creationId xmlns:a16="http://schemas.microsoft.com/office/drawing/2014/main" id="{F55D42B5-C0D8-ECBD-FA26-A5B39046A8B1}"/>
                </a:ext>
              </a:extLst>
            </p:cNvPr>
            <p:cNvPicPr/>
            <p:nvPr/>
          </p:nvPicPr>
          <p:blipFill>
            <a:blip r:embed="rId8" cstate="print"/>
            <a:stretch>
              <a:fillRect/>
            </a:stretch>
          </p:blipFill>
          <p:spPr>
            <a:xfrm>
              <a:off x="3096767" y="1153667"/>
              <a:ext cx="640080" cy="641604"/>
            </a:xfrm>
            <a:prstGeom prst="rect">
              <a:avLst/>
            </a:prstGeom>
          </p:spPr>
        </p:pic>
      </p:grpSp>
      <p:sp>
        <p:nvSpPr>
          <p:cNvPr id="64" name="object 7">
            <a:extLst>
              <a:ext uri="{FF2B5EF4-FFF2-40B4-BE49-F238E27FC236}">
                <a16:creationId xmlns:a16="http://schemas.microsoft.com/office/drawing/2014/main" id="{8A5CED3B-2971-264B-1CA1-EBDB6C8B619D}"/>
              </a:ext>
            </a:extLst>
          </p:cNvPr>
          <p:cNvSpPr txBox="1"/>
          <p:nvPr/>
        </p:nvSpPr>
        <p:spPr>
          <a:xfrm>
            <a:off x="4181149" y="1884366"/>
            <a:ext cx="6622684" cy="197490"/>
          </a:xfrm>
          <a:prstGeom prst="rect">
            <a:avLst/>
          </a:prstGeom>
        </p:spPr>
        <p:txBody>
          <a:bodyPr vert="horz" wrap="square" lIns="0" tIns="12700" rIns="0" bIns="0" rtlCol="0">
            <a:spAutoFit/>
          </a:bodyPr>
          <a:lstStyle/>
          <a:p>
            <a:pPr marL="12700">
              <a:lnSpc>
                <a:spcPct val="100000"/>
              </a:lnSpc>
              <a:spcBef>
                <a:spcPts val="100"/>
              </a:spcBef>
            </a:pPr>
            <a:r>
              <a:rPr lang="it-IT" sz="1200" b="1" spc="-5" dirty="0">
                <a:latin typeface="Arial"/>
                <a:cs typeface="Arial"/>
              </a:rPr>
              <a:t>Radiazione Diretta Normale </a:t>
            </a:r>
            <a:r>
              <a:rPr sz="1200" b="1" spc="-5" dirty="0">
                <a:latin typeface="Arial"/>
                <a:cs typeface="Arial"/>
              </a:rPr>
              <a:t>(DNI)</a:t>
            </a:r>
            <a:r>
              <a:rPr sz="1200" b="1" spc="40" dirty="0">
                <a:latin typeface="Arial"/>
                <a:cs typeface="Arial"/>
              </a:rPr>
              <a:t> </a:t>
            </a:r>
            <a:r>
              <a:rPr sz="1200" dirty="0">
                <a:latin typeface="Wingdings"/>
                <a:cs typeface="Wingdings"/>
              </a:rPr>
              <a:t></a:t>
            </a:r>
            <a:r>
              <a:rPr sz="1200" dirty="0">
                <a:latin typeface="Times New Roman"/>
                <a:cs typeface="Times New Roman"/>
              </a:rPr>
              <a:t> </a:t>
            </a:r>
            <a:r>
              <a:rPr lang="it-IT" sz="1200" b="1" spc="-10" dirty="0">
                <a:latin typeface="Arial"/>
                <a:cs typeface="Arial"/>
              </a:rPr>
              <a:t> Radiazione Normale sull'apertura del collettore (ANI)</a:t>
            </a:r>
            <a:endParaRPr sz="1200" dirty="0">
              <a:latin typeface="Arial"/>
              <a:cs typeface="Arial"/>
            </a:endParaRPr>
          </a:p>
        </p:txBody>
      </p:sp>
      <p:sp>
        <p:nvSpPr>
          <p:cNvPr id="65" name="object 8">
            <a:extLst>
              <a:ext uri="{FF2B5EF4-FFF2-40B4-BE49-F238E27FC236}">
                <a16:creationId xmlns:a16="http://schemas.microsoft.com/office/drawing/2014/main" id="{22E814DF-4D77-02C1-14CB-AFB4BC09F1E8}"/>
              </a:ext>
            </a:extLst>
          </p:cNvPr>
          <p:cNvSpPr txBox="1"/>
          <p:nvPr/>
        </p:nvSpPr>
        <p:spPr>
          <a:xfrm>
            <a:off x="2111151" y="3530540"/>
            <a:ext cx="2321157" cy="197490"/>
          </a:xfrm>
          <a:prstGeom prst="rect">
            <a:avLst/>
          </a:prstGeom>
        </p:spPr>
        <p:txBody>
          <a:bodyPr vert="horz" wrap="square" lIns="0" tIns="12700" rIns="0" bIns="0" rtlCol="0">
            <a:spAutoFit/>
          </a:bodyPr>
          <a:lstStyle/>
          <a:p>
            <a:pPr marL="38100">
              <a:lnSpc>
                <a:spcPct val="100000"/>
              </a:lnSpc>
              <a:spcBef>
                <a:spcPts val="100"/>
              </a:spcBef>
            </a:pPr>
            <a:r>
              <a:rPr lang="it-IT" sz="1200" b="1" spc="-5" dirty="0">
                <a:latin typeface="Arial"/>
                <a:cs typeface="Arial"/>
              </a:rPr>
              <a:t>Campo solare </a:t>
            </a:r>
            <a:r>
              <a:rPr lang="it-IT" sz="900" spc="-10" dirty="0">
                <a:latin typeface="Microsoft Sans Serif"/>
                <a:cs typeface="Microsoft Sans Serif"/>
              </a:rPr>
              <a:t>con aria attiva </a:t>
            </a:r>
            <a:r>
              <a:rPr sz="900" i="1" spc="-5" dirty="0">
                <a:latin typeface="Arial"/>
                <a:cs typeface="Arial"/>
              </a:rPr>
              <a:t>A</a:t>
            </a:r>
            <a:r>
              <a:rPr sz="900" i="1" spc="-7" baseline="-18518" dirty="0">
                <a:latin typeface="Arial"/>
                <a:cs typeface="Arial"/>
              </a:rPr>
              <a:t>SF</a:t>
            </a:r>
            <a:endParaRPr sz="900" baseline="-18518" dirty="0">
              <a:latin typeface="Arial"/>
              <a:cs typeface="Arial"/>
            </a:endParaRPr>
          </a:p>
        </p:txBody>
      </p:sp>
      <p:sp>
        <p:nvSpPr>
          <p:cNvPr id="70" name="object 13">
            <a:extLst>
              <a:ext uri="{FF2B5EF4-FFF2-40B4-BE49-F238E27FC236}">
                <a16:creationId xmlns:a16="http://schemas.microsoft.com/office/drawing/2014/main" id="{38476655-5766-F0B8-F9A6-723873E6A637}"/>
              </a:ext>
            </a:extLst>
          </p:cNvPr>
          <p:cNvSpPr/>
          <p:nvPr/>
        </p:nvSpPr>
        <p:spPr>
          <a:xfrm>
            <a:off x="4909368" y="2849819"/>
            <a:ext cx="3832225" cy="1139825"/>
          </a:xfrm>
          <a:custGeom>
            <a:avLst/>
            <a:gdLst/>
            <a:ahLst/>
            <a:cxnLst/>
            <a:rect l="l" t="t" r="r" b="b"/>
            <a:pathLst>
              <a:path w="3832225" h="1139825">
                <a:moveTo>
                  <a:pt x="3780154" y="1061974"/>
                </a:moveTo>
                <a:lnTo>
                  <a:pt x="3754247" y="1061974"/>
                </a:lnTo>
                <a:lnTo>
                  <a:pt x="3793109" y="1139698"/>
                </a:lnTo>
                <a:lnTo>
                  <a:pt x="3825494" y="1074928"/>
                </a:lnTo>
                <a:lnTo>
                  <a:pt x="3780154" y="1074928"/>
                </a:lnTo>
                <a:lnTo>
                  <a:pt x="3780154" y="1061974"/>
                </a:lnTo>
                <a:close/>
              </a:path>
              <a:path w="3832225" h="1139825">
                <a:moveTo>
                  <a:pt x="3780154" y="12954"/>
                </a:moveTo>
                <a:lnTo>
                  <a:pt x="3780154" y="1074928"/>
                </a:lnTo>
                <a:lnTo>
                  <a:pt x="3806063" y="1074928"/>
                </a:lnTo>
                <a:lnTo>
                  <a:pt x="3806063" y="25908"/>
                </a:lnTo>
                <a:lnTo>
                  <a:pt x="3793109" y="25908"/>
                </a:lnTo>
                <a:lnTo>
                  <a:pt x="3780154" y="12954"/>
                </a:lnTo>
                <a:close/>
              </a:path>
              <a:path w="3832225" h="1139825">
                <a:moveTo>
                  <a:pt x="3831971" y="1061974"/>
                </a:moveTo>
                <a:lnTo>
                  <a:pt x="3806063" y="1061974"/>
                </a:lnTo>
                <a:lnTo>
                  <a:pt x="3806063" y="1074928"/>
                </a:lnTo>
                <a:lnTo>
                  <a:pt x="3825494" y="1074928"/>
                </a:lnTo>
                <a:lnTo>
                  <a:pt x="3831971" y="1061974"/>
                </a:lnTo>
                <a:close/>
              </a:path>
              <a:path w="3832225" h="1139825">
                <a:moveTo>
                  <a:pt x="3800221" y="0"/>
                </a:moveTo>
                <a:lnTo>
                  <a:pt x="0" y="0"/>
                </a:lnTo>
                <a:lnTo>
                  <a:pt x="0" y="25908"/>
                </a:lnTo>
                <a:lnTo>
                  <a:pt x="3780154" y="25908"/>
                </a:lnTo>
                <a:lnTo>
                  <a:pt x="3780154" y="12954"/>
                </a:lnTo>
                <a:lnTo>
                  <a:pt x="3806063" y="12954"/>
                </a:lnTo>
                <a:lnTo>
                  <a:pt x="3806063" y="5842"/>
                </a:lnTo>
                <a:lnTo>
                  <a:pt x="3800221" y="0"/>
                </a:lnTo>
                <a:close/>
              </a:path>
              <a:path w="3832225" h="1139825">
                <a:moveTo>
                  <a:pt x="3806063" y="12954"/>
                </a:moveTo>
                <a:lnTo>
                  <a:pt x="3780154" y="12954"/>
                </a:lnTo>
                <a:lnTo>
                  <a:pt x="3793109" y="25908"/>
                </a:lnTo>
                <a:lnTo>
                  <a:pt x="3806063" y="25908"/>
                </a:lnTo>
                <a:lnTo>
                  <a:pt x="3806063" y="12954"/>
                </a:lnTo>
                <a:close/>
              </a:path>
            </a:pathLst>
          </a:custGeom>
          <a:solidFill>
            <a:srgbClr val="FF0000"/>
          </a:solidFill>
        </p:spPr>
        <p:txBody>
          <a:bodyPr wrap="square" lIns="0" tIns="0" rIns="0" bIns="0" rtlCol="0"/>
          <a:lstStyle/>
          <a:p>
            <a:endParaRPr/>
          </a:p>
        </p:txBody>
      </p:sp>
      <p:pic>
        <p:nvPicPr>
          <p:cNvPr id="71" name="object 14">
            <a:extLst>
              <a:ext uri="{FF2B5EF4-FFF2-40B4-BE49-F238E27FC236}">
                <a16:creationId xmlns:a16="http://schemas.microsoft.com/office/drawing/2014/main" id="{ABF116F1-2D3D-78BD-8C34-58F6C71EA6ED}"/>
              </a:ext>
            </a:extLst>
          </p:cNvPr>
          <p:cNvPicPr/>
          <p:nvPr/>
        </p:nvPicPr>
        <p:blipFill>
          <a:blip r:embed="rId9" cstate="print"/>
          <a:stretch>
            <a:fillRect/>
          </a:stretch>
        </p:blipFill>
        <p:spPr>
          <a:xfrm>
            <a:off x="8550966" y="3968435"/>
            <a:ext cx="303275" cy="752856"/>
          </a:xfrm>
          <a:prstGeom prst="rect">
            <a:avLst/>
          </a:prstGeom>
        </p:spPr>
      </p:pic>
      <p:pic>
        <p:nvPicPr>
          <p:cNvPr id="72" name="object 15">
            <a:extLst>
              <a:ext uri="{FF2B5EF4-FFF2-40B4-BE49-F238E27FC236}">
                <a16:creationId xmlns:a16="http://schemas.microsoft.com/office/drawing/2014/main" id="{5065EA3A-4D88-B204-FACC-5219514D1ACB}"/>
              </a:ext>
            </a:extLst>
          </p:cNvPr>
          <p:cNvPicPr/>
          <p:nvPr/>
        </p:nvPicPr>
        <p:blipFill>
          <a:blip r:embed="rId10" cstate="print"/>
          <a:stretch>
            <a:fillRect/>
          </a:stretch>
        </p:blipFill>
        <p:spPr>
          <a:xfrm>
            <a:off x="8595163" y="3989772"/>
            <a:ext cx="214883" cy="664463"/>
          </a:xfrm>
          <a:prstGeom prst="rect">
            <a:avLst/>
          </a:prstGeom>
        </p:spPr>
      </p:pic>
      <p:sp>
        <p:nvSpPr>
          <p:cNvPr id="73" name="object 16">
            <a:extLst>
              <a:ext uri="{FF2B5EF4-FFF2-40B4-BE49-F238E27FC236}">
                <a16:creationId xmlns:a16="http://schemas.microsoft.com/office/drawing/2014/main" id="{A12D3300-1780-D453-2DB2-5A260CC7A366}"/>
              </a:ext>
            </a:extLst>
          </p:cNvPr>
          <p:cNvSpPr/>
          <p:nvPr/>
        </p:nvSpPr>
        <p:spPr>
          <a:xfrm>
            <a:off x="8595163" y="3989772"/>
            <a:ext cx="215265" cy="664845"/>
          </a:xfrm>
          <a:custGeom>
            <a:avLst/>
            <a:gdLst/>
            <a:ahLst/>
            <a:cxnLst/>
            <a:rect l="l" t="t" r="r" b="b"/>
            <a:pathLst>
              <a:path w="215265" h="664845">
                <a:moveTo>
                  <a:pt x="0" y="664464"/>
                </a:moveTo>
                <a:lnTo>
                  <a:pt x="214883" y="664464"/>
                </a:lnTo>
                <a:lnTo>
                  <a:pt x="214883" y="0"/>
                </a:lnTo>
                <a:lnTo>
                  <a:pt x="0" y="0"/>
                </a:lnTo>
                <a:lnTo>
                  <a:pt x="0" y="664464"/>
                </a:lnTo>
                <a:close/>
              </a:path>
            </a:pathLst>
          </a:custGeom>
          <a:ln w="3175">
            <a:solidFill>
              <a:srgbClr val="000000"/>
            </a:solidFill>
          </a:ln>
        </p:spPr>
        <p:txBody>
          <a:bodyPr wrap="square" lIns="0" tIns="0" rIns="0" bIns="0" rtlCol="0"/>
          <a:lstStyle/>
          <a:p>
            <a:endParaRPr/>
          </a:p>
        </p:txBody>
      </p:sp>
      <p:pic>
        <p:nvPicPr>
          <p:cNvPr id="74" name="object 17">
            <a:extLst>
              <a:ext uri="{FF2B5EF4-FFF2-40B4-BE49-F238E27FC236}">
                <a16:creationId xmlns:a16="http://schemas.microsoft.com/office/drawing/2014/main" id="{C186E138-EB08-2017-E13D-04561BDF2C15}"/>
              </a:ext>
            </a:extLst>
          </p:cNvPr>
          <p:cNvPicPr/>
          <p:nvPr/>
        </p:nvPicPr>
        <p:blipFill>
          <a:blip r:embed="rId11" cstate="print"/>
          <a:stretch>
            <a:fillRect/>
          </a:stretch>
        </p:blipFill>
        <p:spPr>
          <a:xfrm>
            <a:off x="1388167" y="2186879"/>
            <a:ext cx="3547871" cy="1354836"/>
          </a:xfrm>
          <a:prstGeom prst="rect">
            <a:avLst/>
          </a:prstGeom>
        </p:spPr>
      </p:pic>
      <p:sp>
        <p:nvSpPr>
          <p:cNvPr id="79" name="object 22">
            <a:extLst>
              <a:ext uri="{FF2B5EF4-FFF2-40B4-BE49-F238E27FC236}">
                <a16:creationId xmlns:a16="http://schemas.microsoft.com/office/drawing/2014/main" id="{10A4EAE5-20D0-D8FE-D93C-40FFBE557184}"/>
              </a:ext>
            </a:extLst>
          </p:cNvPr>
          <p:cNvSpPr/>
          <p:nvPr/>
        </p:nvSpPr>
        <p:spPr>
          <a:xfrm>
            <a:off x="4885110" y="2853136"/>
            <a:ext cx="2795652" cy="522394"/>
          </a:xfrm>
          <a:custGeom>
            <a:avLst/>
            <a:gdLst/>
            <a:ahLst/>
            <a:cxnLst/>
            <a:rect l="l" t="t" r="r" b="b"/>
            <a:pathLst>
              <a:path w="1492250" h="1124585">
                <a:moveTo>
                  <a:pt x="1439926" y="1046734"/>
                </a:moveTo>
                <a:lnTo>
                  <a:pt x="1414018" y="1046734"/>
                </a:lnTo>
                <a:lnTo>
                  <a:pt x="1452880" y="1124458"/>
                </a:lnTo>
                <a:lnTo>
                  <a:pt x="1485265" y="1059688"/>
                </a:lnTo>
                <a:lnTo>
                  <a:pt x="1439926" y="1059688"/>
                </a:lnTo>
                <a:lnTo>
                  <a:pt x="1439926" y="1046734"/>
                </a:lnTo>
                <a:close/>
              </a:path>
              <a:path w="1492250" h="1124585">
                <a:moveTo>
                  <a:pt x="1439926" y="12954"/>
                </a:moveTo>
                <a:lnTo>
                  <a:pt x="1439926" y="1059688"/>
                </a:lnTo>
                <a:lnTo>
                  <a:pt x="1465834" y="1059688"/>
                </a:lnTo>
                <a:lnTo>
                  <a:pt x="1465834" y="25908"/>
                </a:lnTo>
                <a:lnTo>
                  <a:pt x="1452880" y="25908"/>
                </a:lnTo>
                <a:lnTo>
                  <a:pt x="1439926" y="12954"/>
                </a:lnTo>
                <a:close/>
              </a:path>
              <a:path w="1492250" h="1124585">
                <a:moveTo>
                  <a:pt x="1491742" y="1046734"/>
                </a:moveTo>
                <a:lnTo>
                  <a:pt x="1465834" y="1046734"/>
                </a:lnTo>
                <a:lnTo>
                  <a:pt x="1465834" y="1059688"/>
                </a:lnTo>
                <a:lnTo>
                  <a:pt x="1485265" y="1059688"/>
                </a:lnTo>
                <a:lnTo>
                  <a:pt x="1491742" y="1046734"/>
                </a:lnTo>
                <a:close/>
              </a:path>
              <a:path w="1492250" h="1124585">
                <a:moveTo>
                  <a:pt x="1459992" y="0"/>
                </a:moveTo>
                <a:lnTo>
                  <a:pt x="0" y="0"/>
                </a:lnTo>
                <a:lnTo>
                  <a:pt x="0" y="25908"/>
                </a:lnTo>
                <a:lnTo>
                  <a:pt x="1439926" y="25908"/>
                </a:lnTo>
                <a:lnTo>
                  <a:pt x="1439926" y="12954"/>
                </a:lnTo>
                <a:lnTo>
                  <a:pt x="1465834" y="12954"/>
                </a:lnTo>
                <a:lnTo>
                  <a:pt x="1465834" y="5842"/>
                </a:lnTo>
                <a:lnTo>
                  <a:pt x="1459992" y="0"/>
                </a:lnTo>
                <a:close/>
              </a:path>
              <a:path w="1492250" h="1124585">
                <a:moveTo>
                  <a:pt x="1465834" y="12954"/>
                </a:moveTo>
                <a:lnTo>
                  <a:pt x="1439926" y="12954"/>
                </a:lnTo>
                <a:lnTo>
                  <a:pt x="1452880" y="25908"/>
                </a:lnTo>
                <a:lnTo>
                  <a:pt x="1465834" y="25908"/>
                </a:lnTo>
                <a:lnTo>
                  <a:pt x="1465834" y="12954"/>
                </a:lnTo>
                <a:close/>
              </a:path>
            </a:pathLst>
          </a:custGeom>
          <a:solidFill>
            <a:srgbClr val="FF0000"/>
          </a:solidFill>
        </p:spPr>
        <p:txBody>
          <a:bodyPr wrap="square" lIns="0" tIns="0" rIns="0" bIns="0" rtlCol="0"/>
          <a:lstStyle/>
          <a:p>
            <a:endParaRPr/>
          </a:p>
        </p:txBody>
      </p:sp>
      <p:pic>
        <p:nvPicPr>
          <p:cNvPr id="80" name="object 23">
            <a:extLst>
              <a:ext uri="{FF2B5EF4-FFF2-40B4-BE49-F238E27FC236}">
                <a16:creationId xmlns:a16="http://schemas.microsoft.com/office/drawing/2014/main" id="{5FD19FC6-C483-D6FE-D092-6B20AA31E33E}"/>
              </a:ext>
            </a:extLst>
          </p:cNvPr>
          <p:cNvPicPr/>
          <p:nvPr/>
        </p:nvPicPr>
        <p:blipFill>
          <a:blip r:embed="rId12" cstate="print"/>
          <a:stretch>
            <a:fillRect/>
          </a:stretch>
        </p:blipFill>
        <p:spPr>
          <a:xfrm>
            <a:off x="3156006" y="1734251"/>
            <a:ext cx="1117092" cy="1019556"/>
          </a:xfrm>
          <a:prstGeom prst="rect">
            <a:avLst/>
          </a:prstGeom>
        </p:spPr>
      </p:pic>
      <p:pic>
        <p:nvPicPr>
          <p:cNvPr id="81" name="object 24">
            <a:extLst>
              <a:ext uri="{FF2B5EF4-FFF2-40B4-BE49-F238E27FC236}">
                <a16:creationId xmlns:a16="http://schemas.microsoft.com/office/drawing/2014/main" id="{2A149964-ED85-667C-7A4D-A7814E164E8D}"/>
              </a:ext>
            </a:extLst>
          </p:cNvPr>
          <p:cNvPicPr/>
          <p:nvPr/>
        </p:nvPicPr>
        <p:blipFill>
          <a:blip r:embed="rId13" cstate="print"/>
          <a:stretch>
            <a:fillRect/>
          </a:stretch>
        </p:blipFill>
        <p:spPr>
          <a:xfrm>
            <a:off x="3203631" y="1760794"/>
            <a:ext cx="1020571" cy="921893"/>
          </a:xfrm>
          <a:prstGeom prst="rect">
            <a:avLst/>
          </a:prstGeom>
        </p:spPr>
      </p:pic>
      <p:pic>
        <p:nvPicPr>
          <p:cNvPr id="82" name="object 25">
            <a:extLst>
              <a:ext uri="{FF2B5EF4-FFF2-40B4-BE49-F238E27FC236}">
                <a16:creationId xmlns:a16="http://schemas.microsoft.com/office/drawing/2014/main" id="{4F0503C3-9DC0-6E26-F4AE-4CC26B7256B7}"/>
              </a:ext>
            </a:extLst>
          </p:cNvPr>
          <p:cNvPicPr/>
          <p:nvPr/>
        </p:nvPicPr>
        <p:blipFill>
          <a:blip r:embed="rId14" cstate="print"/>
          <a:stretch>
            <a:fillRect/>
          </a:stretch>
        </p:blipFill>
        <p:spPr>
          <a:xfrm>
            <a:off x="4128128" y="1756032"/>
            <a:ext cx="100837" cy="107696"/>
          </a:xfrm>
          <a:prstGeom prst="rect">
            <a:avLst/>
          </a:prstGeom>
        </p:spPr>
      </p:pic>
      <p:sp>
        <p:nvSpPr>
          <p:cNvPr id="83" name="object 26">
            <a:extLst>
              <a:ext uri="{FF2B5EF4-FFF2-40B4-BE49-F238E27FC236}">
                <a16:creationId xmlns:a16="http://schemas.microsoft.com/office/drawing/2014/main" id="{68B807B3-26F1-D607-D590-AA82EB636A69}"/>
              </a:ext>
            </a:extLst>
          </p:cNvPr>
          <p:cNvSpPr/>
          <p:nvPr/>
        </p:nvSpPr>
        <p:spPr>
          <a:xfrm>
            <a:off x="3203631" y="1783019"/>
            <a:ext cx="995680" cy="899794"/>
          </a:xfrm>
          <a:custGeom>
            <a:avLst/>
            <a:gdLst/>
            <a:ahLst/>
            <a:cxnLst/>
            <a:rect l="l" t="t" r="r" b="b"/>
            <a:pathLst>
              <a:path w="995680" h="899794">
                <a:moveTo>
                  <a:pt x="995426" y="80391"/>
                </a:moveTo>
                <a:lnTo>
                  <a:pt x="115950" y="859536"/>
                </a:lnTo>
                <a:lnTo>
                  <a:pt x="151637" y="899668"/>
                </a:lnTo>
                <a:lnTo>
                  <a:pt x="0" y="890524"/>
                </a:lnTo>
                <a:lnTo>
                  <a:pt x="9143" y="738886"/>
                </a:lnTo>
                <a:lnTo>
                  <a:pt x="44831" y="779145"/>
                </a:lnTo>
                <a:lnTo>
                  <a:pt x="924306" y="0"/>
                </a:lnTo>
                <a:lnTo>
                  <a:pt x="995426" y="80391"/>
                </a:lnTo>
                <a:close/>
              </a:path>
            </a:pathLst>
          </a:custGeom>
          <a:ln w="9525">
            <a:solidFill>
              <a:srgbClr val="000000"/>
            </a:solidFill>
          </a:ln>
        </p:spPr>
        <p:txBody>
          <a:bodyPr wrap="square" lIns="0" tIns="0" rIns="0" bIns="0" rtlCol="0"/>
          <a:lstStyle/>
          <a:p>
            <a:endParaRPr/>
          </a:p>
        </p:txBody>
      </p:sp>
      <p:pic>
        <p:nvPicPr>
          <p:cNvPr id="84" name="object 27">
            <a:extLst>
              <a:ext uri="{FF2B5EF4-FFF2-40B4-BE49-F238E27FC236}">
                <a16:creationId xmlns:a16="http://schemas.microsoft.com/office/drawing/2014/main" id="{90C5D774-9286-C73A-8739-0003215D80B9}"/>
              </a:ext>
            </a:extLst>
          </p:cNvPr>
          <p:cNvPicPr/>
          <p:nvPr/>
        </p:nvPicPr>
        <p:blipFill>
          <a:blip r:embed="rId15" cstate="print"/>
          <a:stretch>
            <a:fillRect/>
          </a:stretch>
        </p:blipFill>
        <p:spPr>
          <a:xfrm>
            <a:off x="8765851" y="3968435"/>
            <a:ext cx="301751" cy="752856"/>
          </a:xfrm>
          <a:prstGeom prst="rect">
            <a:avLst/>
          </a:prstGeom>
        </p:spPr>
      </p:pic>
      <p:pic>
        <p:nvPicPr>
          <p:cNvPr id="85" name="object 28">
            <a:extLst>
              <a:ext uri="{FF2B5EF4-FFF2-40B4-BE49-F238E27FC236}">
                <a16:creationId xmlns:a16="http://schemas.microsoft.com/office/drawing/2014/main" id="{CA878D73-34EA-DD03-35E9-9A655C9BCA98}"/>
              </a:ext>
            </a:extLst>
          </p:cNvPr>
          <p:cNvPicPr/>
          <p:nvPr/>
        </p:nvPicPr>
        <p:blipFill>
          <a:blip r:embed="rId16" cstate="print"/>
          <a:stretch>
            <a:fillRect/>
          </a:stretch>
        </p:blipFill>
        <p:spPr>
          <a:xfrm>
            <a:off x="8810047" y="3989772"/>
            <a:ext cx="213359" cy="664463"/>
          </a:xfrm>
          <a:prstGeom prst="rect">
            <a:avLst/>
          </a:prstGeom>
        </p:spPr>
      </p:pic>
      <p:sp>
        <p:nvSpPr>
          <p:cNvPr id="86" name="object 29">
            <a:extLst>
              <a:ext uri="{FF2B5EF4-FFF2-40B4-BE49-F238E27FC236}">
                <a16:creationId xmlns:a16="http://schemas.microsoft.com/office/drawing/2014/main" id="{2FDCFABD-C638-E895-7B4E-3A5E0ECB3EE2}"/>
              </a:ext>
            </a:extLst>
          </p:cNvPr>
          <p:cNvSpPr/>
          <p:nvPr/>
        </p:nvSpPr>
        <p:spPr>
          <a:xfrm>
            <a:off x="8810047" y="3989772"/>
            <a:ext cx="213360" cy="664845"/>
          </a:xfrm>
          <a:custGeom>
            <a:avLst/>
            <a:gdLst/>
            <a:ahLst/>
            <a:cxnLst/>
            <a:rect l="l" t="t" r="r" b="b"/>
            <a:pathLst>
              <a:path w="213359" h="664845">
                <a:moveTo>
                  <a:pt x="0" y="664464"/>
                </a:moveTo>
                <a:lnTo>
                  <a:pt x="213359" y="664464"/>
                </a:lnTo>
                <a:lnTo>
                  <a:pt x="213359" y="0"/>
                </a:lnTo>
                <a:lnTo>
                  <a:pt x="0" y="0"/>
                </a:lnTo>
                <a:lnTo>
                  <a:pt x="0" y="664464"/>
                </a:lnTo>
                <a:close/>
              </a:path>
            </a:pathLst>
          </a:custGeom>
          <a:ln w="3175">
            <a:solidFill>
              <a:srgbClr val="000000"/>
            </a:solidFill>
          </a:ln>
        </p:spPr>
        <p:txBody>
          <a:bodyPr wrap="square" lIns="0" tIns="0" rIns="0" bIns="0" rtlCol="0"/>
          <a:lstStyle/>
          <a:p>
            <a:endParaRPr/>
          </a:p>
        </p:txBody>
      </p:sp>
      <p:pic>
        <p:nvPicPr>
          <p:cNvPr id="90" name="object 33">
            <a:extLst>
              <a:ext uri="{FF2B5EF4-FFF2-40B4-BE49-F238E27FC236}">
                <a16:creationId xmlns:a16="http://schemas.microsoft.com/office/drawing/2014/main" id="{6784E17E-4F7E-1772-7D51-08B381866CFE}"/>
              </a:ext>
            </a:extLst>
          </p:cNvPr>
          <p:cNvPicPr/>
          <p:nvPr/>
        </p:nvPicPr>
        <p:blipFill>
          <a:blip r:embed="rId17" cstate="print"/>
          <a:stretch>
            <a:fillRect/>
          </a:stretch>
        </p:blipFill>
        <p:spPr>
          <a:xfrm>
            <a:off x="7191511" y="3358193"/>
            <a:ext cx="882396" cy="754379"/>
          </a:xfrm>
          <a:prstGeom prst="rect">
            <a:avLst/>
          </a:prstGeom>
        </p:spPr>
      </p:pic>
      <p:sp>
        <p:nvSpPr>
          <p:cNvPr id="91" name="object 34">
            <a:extLst>
              <a:ext uri="{FF2B5EF4-FFF2-40B4-BE49-F238E27FC236}">
                <a16:creationId xmlns:a16="http://schemas.microsoft.com/office/drawing/2014/main" id="{71A8510A-4A03-B7BC-BE26-5A4F409A76E8}"/>
              </a:ext>
            </a:extLst>
          </p:cNvPr>
          <p:cNvSpPr/>
          <p:nvPr/>
        </p:nvSpPr>
        <p:spPr>
          <a:xfrm>
            <a:off x="7226611" y="3379409"/>
            <a:ext cx="794385" cy="666115"/>
          </a:xfrm>
          <a:custGeom>
            <a:avLst/>
            <a:gdLst/>
            <a:ahLst/>
            <a:cxnLst/>
            <a:rect l="l" t="t" r="r" b="b"/>
            <a:pathLst>
              <a:path w="794384" h="666114">
                <a:moveTo>
                  <a:pt x="397001" y="0"/>
                </a:moveTo>
                <a:lnTo>
                  <a:pt x="325655" y="1787"/>
                </a:lnTo>
                <a:lnTo>
                  <a:pt x="258497" y="6939"/>
                </a:lnTo>
                <a:lnTo>
                  <a:pt x="196652" y="15145"/>
                </a:lnTo>
                <a:lnTo>
                  <a:pt x="141241" y="26092"/>
                </a:lnTo>
                <a:lnTo>
                  <a:pt x="93388" y="39467"/>
                </a:lnTo>
                <a:lnTo>
                  <a:pt x="54214" y="54958"/>
                </a:lnTo>
                <a:lnTo>
                  <a:pt x="6398" y="91035"/>
                </a:lnTo>
                <a:lnTo>
                  <a:pt x="0" y="110997"/>
                </a:lnTo>
                <a:lnTo>
                  <a:pt x="0" y="554989"/>
                </a:lnTo>
                <a:lnTo>
                  <a:pt x="24843" y="593736"/>
                </a:lnTo>
                <a:lnTo>
                  <a:pt x="93388" y="626520"/>
                </a:lnTo>
                <a:lnTo>
                  <a:pt x="141241" y="639895"/>
                </a:lnTo>
                <a:lnTo>
                  <a:pt x="196652" y="650842"/>
                </a:lnTo>
                <a:lnTo>
                  <a:pt x="258497" y="659048"/>
                </a:lnTo>
                <a:lnTo>
                  <a:pt x="325655" y="664200"/>
                </a:lnTo>
                <a:lnTo>
                  <a:pt x="397001" y="665987"/>
                </a:lnTo>
                <a:lnTo>
                  <a:pt x="468348" y="664200"/>
                </a:lnTo>
                <a:lnTo>
                  <a:pt x="535506" y="659048"/>
                </a:lnTo>
                <a:lnTo>
                  <a:pt x="597351" y="650842"/>
                </a:lnTo>
                <a:lnTo>
                  <a:pt x="652762" y="639895"/>
                </a:lnTo>
                <a:lnTo>
                  <a:pt x="700615" y="626520"/>
                </a:lnTo>
                <a:lnTo>
                  <a:pt x="739789" y="611029"/>
                </a:lnTo>
                <a:lnTo>
                  <a:pt x="787605" y="574952"/>
                </a:lnTo>
                <a:lnTo>
                  <a:pt x="794003" y="554989"/>
                </a:lnTo>
                <a:lnTo>
                  <a:pt x="794003" y="110997"/>
                </a:lnTo>
                <a:lnTo>
                  <a:pt x="769160" y="72251"/>
                </a:lnTo>
                <a:lnTo>
                  <a:pt x="700615" y="39467"/>
                </a:lnTo>
                <a:lnTo>
                  <a:pt x="652762" y="26092"/>
                </a:lnTo>
                <a:lnTo>
                  <a:pt x="597351" y="15145"/>
                </a:lnTo>
                <a:lnTo>
                  <a:pt x="535506" y="6939"/>
                </a:lnTo>
                <a:lnTo>
                  <a:pt x="468348" y="1787"/>
                </a:lnTo>
                <a:lnTo>
                  <a:pt x="397001" y="0"/>
                </a:lnTo>
                <a:close/>
              </a:path>
            </a:pathLst>
          </a:custGeom>
          <a:solidFill>
            <a:srgbClr val="FF0000"/>
          </a:solidFill>
        </p:spPr>
        <p:txBody>
          <a:bodyPr wrap="square" lIns="0" tIns="0" rIns="0" bIns="0" rtlCol="0"/>
          <a:lstStyle/>
          <a:p>
            <a:endParaRPr/>
          </a:p>
        </p:txBody>
      </p:sp>
      <p:sp>
        <p:nvSpPr>
          <p:cNvPr id="92" name="object 35">
            <a:extLst>
              <a:ext uri="{FF2B5EF4-FFF2-40B4-BE49-F238E27FC236}">
                <a16:creationId xmlns:a16="http://schemas.microsoft.com/office/drawing/2014/main" id="{048C009F-BA3C-41B9-1B84-92649272BD54}"/>
              </a:ext>
            </a:extLst>
          </p:cNvPr>
          <p:cNvSpPr/>
          <p:nvPr/>
        </p:nvSpPr>
        <p:spPr>
          <a:xfrm>
            <a:off x="7226611" y="3379409"/>
            <a:ext cx="794385" cy="666115"/>
          </a:xfrm>
          <a:custGeom>
            <a:avLst/>
            <a:gdLst/>
            <a:ahLst/>
            <a:cxnLst/>
            <a:rect l="l" t="t" r="r" b="b"/>
            <a:pathLst>
              <a:path w="794384" h="666114">
                <a:moveTo>
                  <a:pt x="794003" y="110997"/>
                </a:moveTo>
                <a:lnTo>
                  <a:pt x="769160" y="149744"/>
                </a:lnTo>
                <a:lnTo>
                  <a:pt x="700615" y="182528"/>
                </a:lnTo>
                <a:lnTo>
                  <a:pt x="652762" y="195903"/>
                </a:lnTo>
                <a:lnTo>
                  <a:pt x="597351" y="206850"/>
                </a:lnTo>
                <a:lnTo>
                  <a:pt x="535506" y="215056"/>
                </a:lnTo>
                <a:lnTo>
                  <a:pt x="468348" y="220208"/>
                </a:lnTo>
                <a:lnTo>
                  <a:pt x="397001" y="221995"/>
                </a:lnTo>
                <a:lnTo>
                  <a:pt x="325655" y="220208"/>
                </a:lnTo>
                <a:lnTo>
                  <a:pt x="258497" y="215056"/>
                </a:lnTo>
                <a:lnTo>
                  <a:pt x="196652" y="206850"/>
                </a:lnTo>
                <a:lnTo>
                  <a:pt x="141241" y="195903"/>
                </a:lnTo>
                <a:lnTo>
                  <a:pt x="93388" y="182528"/>
                </a:lnTo>
                <a:lnTo>
                  <a:pt x="54214" y="167037"/>
                </a:lnTo>
                <a:lnTo>
                  <a:pt x="6398" y="130960"/>
                </a:lnTo>
                <a:lnTo>
                  <a:pt x="0" y="110997"/>
                </a:lnTo>
              </a:path>
              <a:path w="794384" h="666114">
                <a:moveTo>
                  <a:pt x="0" y="110997"/>
                </a:moveTo>
                <a:lnTo>
                  <a:pt x="24843" y="72251"/>
                </a:lnTo>
                <a:lnTo>
                  <a:pt x="93388" y="39467"/>
                </a:lnTo>
                <a:lnTo>
                  <a:pt x="141241" y="26092"/>
                </a:lnTo>
                <a:lnTo>
                  <a:pt x="196652" y="15145"/>
                </a:lnTo>
                <a:lnTo>
                  <a:pt x="258497" y="6939"/>
                </a:lnTo>
                <a:lnTo>
                  <a:pt x="325655" y="1787"/>
                </a:lnTo>
                <a:lnTo>
                  <a:pt x="397001" y="0"/>
                </a:lnTo>
                <a:lnTo>
                  <a:pt x="468348" y="1787"/>
                </a:lnTo>
                <a:lnTo>
                  <a:pt x="535506" y="6939"/>
                </a:lnTo>
                <a:lnTo>
                  <a:pt x="597351" y="15145"/>
                </a:lnTo>
                <a:lnTo>
                  <a:pt x="652762" y="26092"/>
                </a:lnTo>
                <a:lnTo>
                  <a:pt x="700615" y="39467"/>
                </a:lnTo>
                <a:lnTo>
                  <a:pt x="739789" y="54958"/>
                </a:lnTo>
                <a:lnTo>
                  <a:pt x="787605" y="91035"/>
                </a:lnTo>
                <a:lnTo>
                  <a:pt x="794003" y="110997"/>
                </a:lnTo>
                <a:lnTo>
                  <a:pt x="794003" y="554989"/>
                </a:lnTo>
                <a:lnTo>
                  <a:pt x="769160" y="593736"/>
                </a:lnTo>
                <a:lnTo>
                  <a:pt x="700615" y="626520"/>
                </a:lnTo>
                <a:lnTo>
                  <a:pt x="652762" y="639895"/>
                </a:lnTo>
                <a:lnTo>
                  <a:pt x="597351" y="650842"/>
                </a:lnTo>
                <a:lnTo>
                  <a:pt x="535506" y="659048"/>
                </a:lnTo>
                <a:lnTo>
                  <a:pt x="468348" y="664200"/>
                </a:lnTo>
                <a:lnTo>
                  <a:pt x="397001" y="665987"/>
                </a:lnTo>
                <a:lnTo>
                  <a:pt x="325655" y="664200"/>
                </a:lnTo>
                <a:lnTo>
                  <a:pt x="258497" y="659048"/>
                </a:lnTo>
                <a:lnTo>
                  <a:pt x="196652" y="650842"/>
                </a:lnTo>
                <a:lnTo>
                  <a:pt x="141241" y="639895"/>
                </a:lnTo>
                <a:lnTo>
                  <a:pt x="93388" y="626520"/>
                </a:lnTo>
                <a:lnTo>
                  <a:pt x="54214" y="611029"/>
                </a:lnTo>
                <a:lnTo>
                  <a:pt x="6398" y="574952"/>
                </a:lnTo>
                <a:lnTo>
                  <a:pt x="0" y="554989"/>
                </a:lnTo>
                <a:lnTo>
                  <a:pt x="0" y="110997"/>
                </a:lnTo>
                <a:close/>
              </a:path>
            </a:pathLst>
          </a:custGeom>
          <a:ln w="3175">
            <a:solidFill>
              <a:srgbClr val="000000"/>
            </a:solidFill>
          </a:ln>
        </p:spPr>
        <p:txBody>
          <a:bodyPr wrap="square" lIns="0" tIns="0" rIns="0" bIns="0" rtlCol="0"/>
          <a:lstStyle/>
          <a:p>
            <a:endParaRPr/>
          </a:p>
        </p:txBody>
      </p:sp>
      <p:pic>
        <p:nvPicPr>
          <p:cNvPr id="94" name="object 37">
            <a:extLst>
              <a:ext uri="{FF2B5EF4-FFF2-40B4-BE49-F238E27FC236}">
                <a16:creationId xmlns:a16="http://schemas.microsoft.com/office/drawing/2014/main" id="{130FA787-C45A-45CD-B962-0539D655B0DE}"/>
              </a:ext>
            </a:extLst>
          </p:cNvPr>
          <p:cNvPicPr/>
          <p:nvPr/>
        </p:nvPicPr>
        <p:blipFill>
          <a:blip r:embed="rId18" cstate="print"/>
          <a:stretch>
            <a:fillRect/>
          </a:stretch>
        </p:blipFill>
        <p:spPr>
          <a:xfrm>
            <a:off x="7191511" y="4904878"/>
            <a:ext cx="864202" cy="736202"/>
          </a:xfrm>
          <a:prstGeom prst="rect">
            <a:avLst/>
          </a:prstGeom>
        </p:spPr>
      </p:pic>
      <p:sp>
        <p:nvSpPr>
          <p:cNvPr id="95" name="object 38">
            <a:extLst>
              <a:ext uri="{FF2B5EF4-FFF2-40B4-BE49-F238E27FC236}">
                <a16:creationId xmlns:a16="http://schemas.microsoft.com/office/drawing/2014/main" id="{E1754E08-B854-579B-22A1-2301729A7876}"/>
              </a:ext>
            </a:extLst>
          </p:cNvPr>
          <p:cNvSpPr/>
          <p:nvPr/>
        </p:nvSpPr>
        <p:spPr>
          <a:xfrm>
            <a:off x="7226611" y="4917126"/>
            <a:ext cx="794385" cy="666115"/>
          </a:xfrm>
          <a:custGeom>
            <a:avLst/>
            <a:gdLst/>
            <a:ahLst/>
            <a:cxnLst/>
            <a:rect l="l" t="t" r="r" b="b"/>
            <a:pathLst>
              <a:path w="794384" h="666114">
                <a:moveTo>
                  <a:pt x="397001" y="0"/>
                </a:moveTo>
                <a:lnTo>
                  <a:pt x="325655" y="1787"/>
                </a:lnTo>
                <a:lnTo>
                  <a:pt x="258497" y="6939"/>
                </a:lnTo>
                <a:lnTo>
                  <a:pt x="196652" y="15145"/>
                </a:lnTo>
                <a:lnTo>
                  <a:pt x="141241" y="26092"/>
                </a:lnTo>
                <a:lnTo>
                  <a:pt x="93388" y="39467"/>
                </a:lnTo>
                <a:lnTo>
                  <a:pt x="54214" y="54958"/>
                </a:lnTo>
                <a:lnTo>
                  <a:pt x="6398" y="91035"/>
                </a:lnTo>
                <a:lnTo>
                  <a:pt x="0" y="110997"/>
                </a:lnTo>
                <a:lnTo>
                  <a:pt x="0" y="554989"/>
                </a:lnTo>
                <a:lnTo>
                  <a:pt x="24843" y="593720"/>
                </a:lnTo>
                <a:lnTo>
                  <a:pt x="93388" y="626504"/>
                </a:lnTo>
                <a:lnTo>
                  <a:pt x="141241" y="639882"/>
                </a:lnTo>
                <a:lnTo>
                  <a:pt x="196652" y="650833"/>
                </a:lnTo>
                <a:lnTo>
                  <a:pt x="258497" y="659043"/>
                </a:lnTo>
                <a:lnTo>
                  <a:pt x="325655" y="664199"/>
                </a:lnTo>
                <a:lnTo>
                  <a:pt x="397001" y="665987"/>
                </a:lnTo>
                <a:lnTo>
                  <a:pt x="468348" y="664199"/>
                </a:lnTo>
                <a:lnTo>
                  <a:pt x="535506" y="659043"/>
                </a:lnTo>
                <a:lnTo>
                  <a:pt x="597351" y="650833"/>
                </a:lnTo>
                <a:lnTo>
                  <a:pt x="652762" y="639882"/>
                </a:lnTo>
                <a:lnTo>
                  <a:pt x="700615" y="626504"/>
                </a:lnTo>
                <a:lnTo>
                  <a:pt x="739789" y="611012"/>
                </a:lnTo>
                <a:lnTo>
                  <a:pt x="787605" y="574942"/>
                </a:lnTo>
                <a:lnTo>
                  <a:pt x="794003" y="554989"/>
                </a:lnTo>
                <a:lnTo>
                  <a:pt x="794003" y="110997"/>
                </a:lnTo>
                <a:lnTo>
                  <a:pt x="769160" y="72251"/>
                </a:lnTo>
                <a:lnTo>
                  <a:pt x="700615" y="39467"/>
                </a:lnTo>
                <a:lnTo>
                  <a:pt x="652762" y="26092"/>
                </a:lnTo>
                <a:lnTo>
                  <a:pt x="597351" y="15145"/>
                </a:lnTo>
                <a:lnTo>
                  <a:pt x="535506" y="6939"/>
                </a:lnTo>
                <a:lnTo>
                  <a:pt x="468348" y="1787"/>
                </a:lnTo>
                <a:lnTo>
                  <a:pt x="397001" y="0"/>
                </a:lnTo>
                <a:close/>
              </a:path>
            </a:pathLst>
          </a:custGeom>
          <a:solidFill>
            <a:srgbClr val="FF9900"/>
          </a:solidFill>
        </p:spPr>
        <p:txBody>
          <a:bodyPr wrap="square" lIns="0" tIns="0" rIns="0" bIns="0" rtlCol="0"/>
          <a:lstStyle/>
          <a:p>
            <a:endParaRPr/>
          </a:p>
        </p:txBody>
      </p:sp>
      <p:sp>
        <p:nvSpPr>
          <p:cNvPr id="96" name="object 39">
            <a:extLst>
              <a:ext uri="{FF2B5EF4-FFF2-40B4-BE49-F238E27FC236}">
                <a16:creationId xmlns:a16="http://schemas.microsoft.com/office/drawing/2014/main" id="{520F3537-6DD8-E15F-705D-8D73D13B0191}"/>
              </a:ext>
            </a:extLst>
          </p:cNvPr>
          <p:cNvSpPr/>
          <p:nvPr/>
        </p:nvSpPr>
        <p:spPr>
          <a:xfrm>
            <a:off x="7226611" y="4917126"/>
            <a:ext cx="794385" cy="666115"/>
          </a:xfrm>
          <a:custGeom>
            <a:avLst/>
            <a:gdLst/>
            <a:ahLst/>
            <a:cxnLst/>
            <a:rect l="l" t="t" r="r" b="b"/>
            <a:pathLst>
              <a:path w="794384" h="666114">
                <a:moveTo>
                  <a:pt x="794003" y="110997"/>
                </a:moveTo>
                <a:lnTo>
                  <a:pt x="769160" y="149744"/>
                </a:lnTo>
                <a:lnTo>
                  <a:pt x="700615" y="182528"/>
                </a:lnTo>
                <a:lnTo>
                  <a:pt x="652762" y="195903"/>
                </a:lnTo>
                <a:lnTo>
                  <a:pt x="597351" y="206850"/>
                </a:lnTo>
                <a:lnTo>
                  <a:pt x="535506" y="215056"/>
                </a:lnTo>
                <a:lnTo>
                  <a:pt x="468348" y="220208"/>
                </a:lnTo>
                <a:lnTo>
                  <a:pt x="397001" y="221995"/>
                </a:lnTo>
                <a:lnTo>
                  <a:pt x="325655" y="220208"/>
                </a:lnTo>
                <a:lnTo>
                  <a:pt x="258497" y="215056"/>
                </a:lnTo>
                <a:lnTo>
                  <a:pt x="196652" y="206850"/>
                </a:lnTo>
                <a:lnTo>
                  <a:pt x="141241" y="195903"/>
                </a:lnTo>
                <a:lnTo>
                  <a:pt x="93388" y="182528"/>
                </a:lnTo>
                <a:lnTo>
                  <a:pt x="54214" y="167037"/>
                </a:lnTo>
                <a:lnTo>
                  <a:pt x="6398" y="130960"/>
                </a:lnTo>
                <a:lnTo>
                  <a:pt x="0" y="110997"/>
                </a:lnTo>
              </a:path>
              <a:path w="794384" h="666114">
                <a:moveTo>
                  <a:pt x="0" y="110997"/>
                </a:moveTo>
                <a:lnTo>
                  <a:pt x="24843" y="72251"/>
                </a:lnTo>
                <a:lnTo>
                  <a:pt x="93388" y="39467"/>
                </a:lnTo>
                <a:lnTo>
                  <a:pt x="141241" y="26092"/>
                </a:lnTo>
                <a:lnTo>
                  <a:pt x="196652" y="15145"/>
                </a:lnTo>
                <a:lnTo>
                  <a:pt x="258497" y="6939"/>
                </a:lnTo>
                <a:lnTo>
                  <a:pt x="325655" y="1787"/>
                </a:lnTo>
                <a:lnTo>
                  <a:pt x="397001" y="0"/>
                </a:lnTo>
                <a:lnTo>
                  <a:pt x="468348" y="1787"/>
                </a:lnTo>
                <a:lnTo>
                  <a:pt x="535506" y="6939"/>
                </a:lnTo>
                <a:lnTo>
                  <a:pt x="597351" y="15145"/>
                </a:lnTo>
                <a:lnTo>
                  <a:pt x="652762" y="26092"/>
                </a:lnTo>
                <a:lnTo>
                  <a:pt x="700615" y="39467"/>
                </a:lnTo>
                <a:lnTo>
                  <a:pt x="739789" y="54958"/>
                </a:lnTo>
                <a:lnTo>
                  <a:pt x="787605" y="91035"/>
                </a:lnTo>
                <a:lnTo>
                  <a:pt x="794003" y="110997"/>
                </a:lnTo>
                <a:lnTo>
                  <a:pt x="794003" y="554989"/>
                </a:lnTo>
                <a:lnTo>
                  <a:pt x="769160" y="593720"/>
                </a:lnTo>
                <a:lnTo>
                  <a:pt x="700615" y="626504"/>
                </a:lnTo>
                <a:lnTo>
                  <a:pt x="652762" y="639882"/>
                </a:lnTo>
                <a:lnTo>
                  <a:pt x="597351" y="650833"/>
                </a:lnTo>
                <a:lnTo>
                  <a:pt x="535506" y="659043"/>
                </a:lnTo>
                <a:lnTo>
                  <a:pt x="468348" y="664199"/>
                </a:lnTo>
                <a:lnTo>
                  <a:pt x="397001" y="665987"/>
                </a:lnTo>
                <a:lnTo>
                  <a:pt x="325655" y="664199"/>
                </a:lnTo>
                <a:lnTo>
                  <a:pt x="258497" y="659043"/>
                </a:lnTo>
                <a:lnTo>
                  <a:pt x="196652" y="650833"/>
                </a:lnTo>
                <a:lnTo>
                  <a:pt x="141241" y="639882"/>
                </a:lnTo>
                <a:lnTo>
                  <a:pt x="93388" y="626504"/>
                </a:lnTo>
                <a:lnTo>
                  <a:pt x="54214" y="611012"/>
                </a:lnTo>
                <a:lnTo>
                  <a:pt x="6398" y="574942"/>
                </a:lnTo>
                <a:lnTo>
                  <a:pt x="0" y="554989"/>
                </a:lnTo>
                <a:lnTo>
                  <a:pt x="0" y="110997"/>
                </a:lnTo>
                <a:close/>
              </a:path>
            </a:pathLst>
          </a:custGeom>
          <a:ln w="3175">
            <a:solidFill>
              <a:srgbClr val="000000"/>
            </a:solidFill>
          </a:ln>
        </p:spPr>
        <p:txBody>
          <a:bodyPr wrap="square" lIns="0" tIns="0" rIns="0" bIns="0" rtlCol="0"/>
          <a:lstStyle/>
          <a:p>
            <a:endParaRPr/>
          </a:p>
        </p:txBody>
      </p:sp>
      <p:pic>
        <p:nvPicPr>
          <p:cNvPr id="102" name="object 45">
            <a:extLst>
              <a:ext uri="{FF2B5EF4-FFF2-40B4-BE49-F238E27FC236}">
                <a16:creationId xmlns:a16="http://schemas.microsoft.com/office/drawing/2014/main" id="{68C7E6F3-D8BE-D2AA-DBF2-3F2E9EB2070B}"/>
              </a:ext>
            </a:extLst>
          </p:cNvPr>
          <p:cNvPicPr/>
          <p:nvPr/>
        </p:nvPicPr>
        <p:blipFill>
          <a:blip r:embed="rId19" cstate="print"/>
          <a:stretch>
            <a:fillRect/>
          </a:stretch>
        </p:blipFill>
        <p:spPr>
          <a:xfrm>
            <a:off x="5743802" y="5876484"/>
            <a:ext cx="303188" cy="320040"/>
          </a:xfrm>
          <a:prstGeom prst="rect">
            <a:avLst/>
          </a:prstGeom>
        </p:spPr>
      </p:pic>
      <p:pic>
        <p:nvPicPr>
          <p:cNvPr id="103" name="object 46">
            <a:extLst>
              <a:ext uri="{FF2B5EF4-FFF2-40B4-BE49-F238E27FC236}">
                <a16:creationId xmlns:a16="http://schemas.microsoft.com/office/drawing/2014/main" id="{6306B280-424E-DC22-D079-AACCC097D7A6}"/>
              </a:ext>
            </a:extLst>
          </p:cNvPr>
          <p:cNvPicPr/>
          <p:nvPr/>
        </p:nvPicPr>
        <p:blipFill>
          <a:blip r:embed="rId20" cstate="print"/>
          <a:stretch>
            <a:fillRect/>
          </a:stretch>
        </p:blipFill>
        <p:spPr>
          <a:xfrm>
            <a:off x="5777286" y="5887151"/>
            <a:ext cx="236220" cy="252983"/>
          </a:xfrm>
          <a:prstGeom prst="rect">
            <a:avLst/>
          </a:prstGeom>
        </p:spPr>
      </p:pic>
      <p:sp>
        <p:nvSpPr>
          <p:cNvPr id="105" name="object 48">
            <a:extLst>
              <a:ext uri="{FF2B5EF4-FFF2-40B4-BE49-F238E27FC236}">
                <a16:creationId xmlns:a16="http://schemas.microsoft.com/office/drawing/2014/main" id="{288E31E7-08FC-EE82-585D-B364B3603FC2}"/>
              </a:ext>
            </a:extLst>
          </p:cNvPr>
          <p:cNvSpPr/>
          <p:nvPr/>
        </p:nvSpPr>
        <p:spPr>
          <a:xfrm>
            <a:off x="6009697" y="4654997"/>
            <a:ext cx="2706370" cy="1398270"/>
          </a:xfrm>
          <a:custGeom>
            <a:avLst/>
            <a:gdLst/>
            <a:ahLst/>
            <a:cxnLst/>
            <a:rect l="l" t="t" r="r" b="b"/>
            <a:pathLst>
              <a:path w="2706370" h="1398270">
                <a:moveTo>
                  <a:pt x="77723" y="1320546"/>
                </a:moveTo>
                <a:lnTo>
                  <a:pt x="0" y="1359408"/>
                </a:lnTo>
                <a:lnTo>
                  <a:pt x="77723" y="1398270"/>
                </a:lnTo>
                <a:lnTo>
                  <a:pt x="77723" y="1372362"/>
                </a:lnTo>
                <a:lnTo>
                  <a:pt x="64769" y="1372362"/>
                </a:lnTo>
                <a:lnTo>
                  <a:pt x="64769" y="1346454"/>
                </a:lnTo>
                <a:lnTo>
                  <a:pt x="77723" y="1346454"/>
                </a:lnTo>
                <a:lnTo>
                  <a:pt x="77723" y="1320546"/>
                </a:lnTo>
                <a:close/>
              </a:path>
              <a:path w="2706370" h="1398270">
                <a:moveTo>
                  <a:pt x="77723" y="1346454"/>
                </a:moveTo>
                <a:lnTo>
                  <a:pt x="64769" y="1346454"/>
                </a:lnTo>
                <a:lnTo>
                  <a:pt x="64769" y="1372362"/>
                </a:lnTo>
                <a:lnTo>
                  <a:pt x="77723" y="1372362"/>
                </a:lnTo>
                <a:lnTo>
                  <a:pt x="77723" y="1346454"/>
                </a:lnTo>
                <a:close/>
              </a:path>
              <a:path w="2706370" h="1398270">
                <a:moveTo>
                  <a:pt x="2680335" y="1346454"/>
                </a:moveTo>
                <a:lnTo>
                  <a:pt x="77723" y="1346454"/>
                </a:lnTo>
                <a:lnTo>
                  <a:pt x="77723" y="1372362"/>
                </a:lnTo>
                <a:lnTo>
                  <a:pt x="2700400" y="1372362"/>
                </a:lnTo>
                <a:lnTo>
                  <a:pt x="2706242" y="1366558"/>
                </a:lnTo>
                <a:lnTo>
                  <a:pt x="2706242" y="1359408"/>
                </a:lnTo>
                <a:lnTo>
                  <a:pt x="2680335" y="1359408"/>
                </a:lnTo>
                <a:lnTo>
                  <a:pt x="2680335" y="1346454"/>
                </a:lnTo>
                <a:close/>
              </a:path>
              <a:path w="2706370" h="1398270">
                <a:moveTo>
                  <a:pt x="2706242" y="0"/>
                </a:moveTo>
                <a:lnTo>
                  <a:pt x="2680335" y="0"/>
                </a:lnTo>
                <a:lnTo>
                  <a:pt x="2680335" y="1359408"/>
                </a:lnTo>
                <a:lnTo>
                  <a:pt x="2693289" y="1346454"/>
                </a:lnTo>
                <a:lnTo>
                  <a:pt x="2706242" y="1346454"/>
                </a:lnTo>
                <a:lnTo>
                  <a:pt x="2706242" y="0"/>
                </a:lnTo>
                <a:close/>
              </a:path>
              <a:path w="2706370" h="1398270">
                <a:moveTo>
                  <a:pt x="2706242" y="1346454"/>
                </a:moveTo>
                <a:lnTo>
                  <a:pt x="2693289" y="1346454"/>
                </a:lnTo>
                <a:lnTo>
                  <a:pt x="2680335" y="1359408"/>
                </a:lnTo>
                <a:lnTo>
                  <a:pt x="2706242" y="1359408"/>
                </a:lnTo>
                <a:lnTo>
                  <a:pt x="2706242" y="1346454"/>
                </a:lnTo>
                <a:close/>
              </a:path>
            </a:pathLst>
          </a:custGeom>
          <a:solidFill>
            <a:srgbClr val="FF9900"/>
          </a:solidFill>
        </p:spPr>
        <p:txBody>
          <a:bodyPr wrap="square" lIns="0" tIns="0" rIns="0" bIns="0" rtlCol="0"/>
          <a:lstStyle/>
          <a:p>
            <a:endParaRPr/>
          </a:p>
        </p:txBody>
      </p:sp>
      <p:sp>
        <p:nvSpPr>
          <p:cNvPr id="109" name="object 52">
            <a:extLst>
              <a:ext uri="{FF2B5EF4-FFF2-40B4-BE49-F238E27FC236}">
                <a16:creationId xmlns:a16="http://schemas.microsoft.com/office/drawing/2014/main" id="{59968E25-5168-A36D-6711-99D3090185A3}"/>
              </a:ext>
            </a:extLst>
          </p:cNvPr>
          <p:cNvSpPr/>
          <p:nvPr/>
        </p:nvSpPr>
        <p:spPr>
          <a:xfrm>
            <a:off x="1215967" y="2828484"/>
            <a:ext cx="4557395" cy="3095625"/>
          </a:xfrm>
          <a:custGeom>
            <a:avLst/>
            <a:gdLst/>
            <a:ahLst/>
            <a:cxnLst/>
            <a:rect l="l" t="t" r="r" b="b"/>
            <a:pathLst>
              <a:path w="4557395" h="3095625">
                <a:moveTo>
                  <a:pt x="163817" y="25907"/>
                </a:moveTo>
                <a:lnTo>
                  <a:pt x="5791" y="25907"/>
                </a:lnTo>
                <a:lnTo>
                  <a:pt x="0" y="31750"/>
                </a:lnTo>
                <a:lnTo>
                  <a:pt x="0" y="3089567"/>
                </a:lnTo>
                <a:lnTo>
                  <a:pt x="5791" y="3095370"/>
                </a:lnTo>
                <a:lnTo>
                  <a:pt x="4557001" y="3095370"/>
                </a:lnTo>
                <a:lnTo>
                  <a:pt x="4557001" y="3082416"/>
                </a:lnTo>
                <a:lnTo>
                  <a:pt x="25907" y="3082416"/>
                </a:lnTo>
                <a:lnTo>
                  <a:pt x="12953" y="3069462"/>
                </a:lnTo>
                <a:lnTo>
                  <a:pt x="25907" y="3069462"/>
                </a:lnTo>
                <a:lnTo>
                  <a:pt x="25907" y="51815"/>
                </a:lnTo>
                <a:lnTo>
                  <a:pt x="12953" y="51815"/>
                </a:lnTo>
                <a:lnTo>
                  <a:pt x="25907" y="38861"/>
                </a:lnTo>
                <a:lnTo>
                  <a:pt x="163817" y="38861"/>
                </a:lnTo>
                <a:lnTo>
                  <a:pt x="163817" y="25907"/>
                </a:lnTo>
                <a:close/>
              </a:path>
              <a:path w="4557395" h="3095625">
                <a:moveTo>
                  <a:pt x="25907" y="3069462"/>
                </a:moveTo>
                <a:lnTo>
                  <a:pt x="12953" y="3069462"/>
                </a:lnTo>
                <a:lnTo>
                  <a:pt x="25907" y="3082416"/>
                </a:lnTo>
                <a:lnTo>
                  <a:pt x="25907" y="3069462"/>
                </a:lnTo>
                <a:close/>
              </a:path>
              <a:path w="4557395" h="3095625">
                <a:moveTo>
                  <a:pt x="4557001" y="3069462"/>
                </a:moveTo>
                <a:lnTo>
                  <a:pt x="25907" y="3069462"/>
                </a:lnTo>
                <a:lnTo>
                  <a:pt x="25907" y="3082416"/>
                </a:lnTo>
                <a:lnTo>
                  <a:pt x="4557001" y="3082416"/>
                </a:lnTo>
                <a:lnTo>
                  <a:pt x="4557001" y="3069462"/>
                </a:lnTo>
                <a:close/>
              </a:path>
              <a:path w="4557395" h="3095625">
                <a:moveTo>
                  <a:pt x="163817" y="0"/>
                </a:moveTo>
                <a:lnTo>
                  <a:pt x="163817" y="77723"/>
                </a:lnTo>
                <a:lnTo>
                  <a:pt x="215633" y="51815"/>
                </a:lnTo>
                <a:lnTo>
                  <a:pt x="176771" y="51815"/>
                </a:lnTo>
                <a:lnTo>
                  <a:pt x="176771" y="25907"/>
                </a:lnTo>
                <a:lnTo>
                  <a:pt x="215633" y="25907"/>
                </a:lnTo>
                <a:lnTo>
                  <a:pt x="163817" y="0"/>
                </a:lnTo>
                <a:close/>
              </a:path>
              <a:path w="4557395" h="3095625">
                <a:moveTo>
                  <a:pt x="25907" y="38861"/>
                </a:moveTo>
                <a:lnTo>
                  <a:pt x="12953" y="51815"/>
                </a:lnTo>
                <a:lnTo>
                  <a:pt x="25907" y="51815"/>
                </a:lnTo>
                <a:lnTo>
                  <a:pt x="25907" y="38861"/>
                </a:lnTo>
                <a:close/>
              </a:path>
              <a:path w="4557395" h="3095625">
                <a:moveTo>
                  <a:pt x="163817" y="38861"/>
                </a:moveTo>
                <a:lnTo>
                  <a:pt x="25907" y="38861"/>
                </a:lnTo>
                <a:lnTo>
                  <a:pt x="25907" y="51815"/>
                </a:lnTo>
                <a:lnTo>
                  <a:pt x="163817" y="51815"/>
                </a:lnTo>
                <a:lnTo>
                  <a:pt x="163817" y="38861"/>
                </a:lnTo>
                <a:close/>
              </a:path>
              <a:path w="4557395" h="3095625">
                <a:moveTo>
                  <a:pt x="215633" y="25907"/>
                </a:moveTo>
                <a:lnTo>
                  <a:pt x="176771" y="25907"/>
                </a:lnTo>
                <a:lnTo>
                  <a:pt x="176771" y="51815"/>
                </a:lnTo>
                <a:lnTo>
                  <a:pt x="215633" y="51815"/>
                </a:lnTo>
                <a:lnTo>
                  <a:pt x="241541" y="38861"/>
                </a:lnTo>
                <a:lnTo>
                  <a:pt x="215633" y="25907"/>
                </a:lnTo>
                <a:close/>
              </a:path>
            </a:pathLst>
          </a:custGeom>
          <a:solidFill>
            <a:srgbClr val="FF9900"/>
          </a:solidFill>
        </p:spPr>
        <p:txBody>
          <a:bodyPr wrap="square" lIns="0" tIns="0" rIns="0" bIns="0" rtlCol="0"/>
          <a:lstStyle/>
          <a:p>
            <a:endParaRPr/>
          </a:p>
        </p:txBody>
      </p:sp>
      <p:sp>
        <p:nvSpPr>
          <p:cNvPr id="111" name="object 54">
            <a:extLst>
              <a:ext uri="{FF2B5EF4-FFF2-40B4-BE49-F238E27FC236}">
                <a16:creationId xmlns:a16="http://schemas.microsoft.com/office/drawing/2014/main" id="{B3A043E5-6AD7-CC08-C345-E823597BCBF2}"/>
              </a:ext>
            </a:extLst>
          </p:cNvPr>
          <p:cNvSpPr txBox="1"/>
          <p:nvPr/>
        </p:nvSpPr>
        <p:spPr>
          <a:xfrm>
            <a:off x="2542554" y="5674224"/>
            <a:ext cx="2321143" cy="443711"/>
          </a:xfrm>
          <a:prstGeom prst="rect">
            <a:avLst/>
          </a:prstGeom>
        </p:spPr>
        <p:txBody>
          <a:bodyPr vert="horz" wrap="square" lIns="0" tIns="12700" rIns="0" bIns="0" rtlCol="0">
            <a:spAutoFit/>
          </a:bodyPr>
          <a:lstStyle/>
          <a:p>
            <a:pPr marL="12700" algn="ctr">
              <a:lnSpc>
                <a:spcPct val="100000"/>
              </a:lnSpc>
              <a:spcBef>
                <a:spcPts val="100"/>
              </a:spcBef>
            </a:pPr>
            <a:r>
              <a:rPr lang="it-IT" sz="1400" b="1" dirty="0">
                <a:latin typeface="Arial"/>
                <a:cs typeface="Arial"/>
              </a:rPr>
              <a:t>Fluido termovettore </a:t>
            </a:r>
            <a:r>
              <a:rPr sz="1400" b="1" spc="-5" dirty="0">
                <a:latin typeface="Arial"/>
                <a:cs typeface="Arial"/>
              </a:rPr>
              <a:t>(HTF)</a:t>
            </a:r>
            <a:r>
              <a:rPr sz="1400" b="1" spc="20" dirty="0">
                <a:latin typeface="Arial"/>
                <a:cs typeface="Arial"/>
              </a:rPr>
              <a:t> </a:t>
            </a:r>
            <a:r>
              <a:rPr sz="1400" spc="-5" dirty="0">
                <a:latin typeface="Microsoft Sans Serif"/>
                <a:cs typeface="Microsoft Sans Serif"/>
              </a:rPr>
              <a:t>@</a:t>
            </a:r>
            <a:r>
              <a:rPr sz="1400" spc="5" dirty="0">
                <a:latin typeface="Microsoft Sans Serif"/>
                <a:cs typeface="Microsoft Sans Serif"/>
              </a:rPr>
              <a:t> </a:t>
            </a:r>
            <a:r>
              <a:rPr sz="1400" i="1" dirty="0">
                <a:latin typeface="Arial"/>
                <a:cs typeface="Arial"/>
              </a:rPr>
              <a:t>T</a:t>
            </a:r>
            <a:r>
              <a:rPr lang="it-IT" sz="1400" i="1" baseline="-25000" dirty="0">
                <a:latin typeface="Arial"/>
                <a:cs typeface="Arial"/>
              </a:rPr>
              <a:t>c</a:t>
            </a:r>
            <a:r>
              <a:rPr sz="1400" i="1" spc="200" dirty="0">
                <a:latin typeface="Arial"/>
                <a:cs typeface="Arial"/>
              </a:rPr>
              <a:t> </a:t>
            </a:r>
            <a:r>
              <a:rPr sz="1400" dirty="0">
                <a:latin typeface="Microsoft Sans Serif"/>
                <a:cs typeface="Microsoft Sans Serif"/>
              </a:rPr>
              <a:t>&amp;</a:t>
            </a:r>
            <a:r>
              <a:rPr sz="1400" spc="5" dirty="0">
                <a:latin typeface="Microsoft Sans Serif"/>
                <a:cs typeface="Microsoft Sans Serif"/>
              </a:rPr>
              <a:t> </a:t>
            </a:r>
            <a:r>
              <a:rPr sz="1400" spc="-5" dirty="0">
                <a:latin typeface="Microsoft Sans Serif"/>
                <a:cs typeface="Microsoft Sans Serif"/>
              </a:rPr>
              <a:t>flow</a:t>
            </a:r>
            <a:r>
              <a:rPr sz="1400" spc="-10" dirty="0">
                <a:latin typeface="Microsoft Sans Serif"/>
                <a:cs typeface="Microsoft Sans Serif"/>
              </a:rPr>
              <a:t> </a:t>
            </a:r>
            <a:r>
              <a:rPr sz="1400" dirty="0">
                <a:latin typeface="Microsoft Sans Serif"/>
                <a:cs typeface="Microsoft Sans Serif"/>
              </a:rPr>
              <a:t>rate</a:t>
            </a:r>
            <a:r>
              <a:rPr sz="1400" spc="5" dirty="0">
                <a:latin typeface="Microsoft Sans Serif"/>
                <a:cs typeface="Microsoft Sans Serif"/>
              </a:rPr>
              <a:t> </a:t>
            </a:r>
            <a:r>
              <a:rPr sz="1400" i="1" dirty="0">
                <a:latin typeface="Arial"/>
                <a:cs typeface="Arial"/>
              </a:rPr>
              <a:t>F</a:t>
            </a:r>
            <a:r>
              <a:rPr lang="it-IT" sz="1400" i="1" baseline="-25000" dirty="0">
                <a:latin typeface="Arial"/>
                <a:cs typeface="Arial"/>
              </a:rPr>
              <a:t>t</a:t>
            </a:r>
            <a:endParaRPr sz="1400" baseline="-25000" dirty="0">
              <a:latin typeface="Arial"/>
              <a:cs typeface="Arial"/>
            </a:endParaRPr>
          </a:p>
        </p:txBody>
      </p:sp>
      <p:sp>
        <p:nvSpPr>
          <p:cNvPr id="116" name="object 59">
            <a:extLst>
              <a:ext uri="{FF2B5EF4-FFF2-40B4-BE49-F238E27FC236}">
                <a16:creationId xmlns:a16="http://schemas.microsoft.com/office/drawing/2014/main" id="{3A3A6C6C-4741-AF92-4D8F-389E2D751EE0}"/>
              </a:ext>
            </a:extLst>
          </p:cNvPr>
          <p:cNvSpPr txBox="1"/>
          <p:nvPr/>
        </p:nvSpPr>
        <p:spPr>
          <a:xfrm>
            <a:off x="9073065" y="3840101"/>
            <a:ext cx="805180" cy="443711"/>
          </a:xfrm>
          <a:prstGeom prst="rect">
            <a:avLst/>
          </a:prstGeom>
        </p:spPr>
        <p:txBody>
          <a:bodyPr vert="horz" wrap="square" lIns="0" tIns="12700" rIns="0" bIns="0" rtlCol="0">
            <a:spAutoFit/>
          </a:bodyPr>
          <a:lstStyle/>
          <a:p>
            <a:pPr marL="12700">
              <a:lnSpc>
                <a:spcPct val="100000"/>
              </a:lnSpc>
              <a:spcBef>
                <a:spcPts val="100"/>
              </a:spcBef>
            </a:pPr>
            <a:r>
              <a:rPr lang="it-IT" sz="1400" b="1" spc="-5" dirty="0">
                <a:latin typeface="Arial"/>
                <a:cs typeface="Arial"/>
              </a:rPr>
              <a:t>Carico termico</a:t>
            </a:r>
            <a:endParaRPr sz="1400" dirty="0">
              <a:latin typeface="Arial"/>
              <a:cs typeface="Arial"/>
            </a:endParaRPr>
          </a:p>
        </p:txBody>
      </p:sp>
      <p:grpSp>
        <p:nvGrpSpPr>
          <p:cNvPr id="117" name="object 60">
            <a:extLst>
              <a:ext uri="{FF2B5EF4-FFF2-40B4-BE49-F238E27FC236}">
                <a16:creationId xmlns:a16="http://schemas.microsoft.com/office/drawing/2014/main" id="{081EF101-E91C-2810-D691-CFCAFF47841C}"/>
              </a:ext>
            </a:extLst>
          </p:cNvPr>
          <p:cNvGrpSpPr/>
          <p:nvPr/>
        </p:nvGrpSpPr>
        <p:grpSpPr>
          <a:xfrm>
            <a:off x="8869483" y="4169604"/>
            <a:ext cx="1016507" cy="321945"/>
            <a:chOff x="7821168" y="4131564"/>
            <a:chExt cx="1203960" cy="321945"/>
          </a:xfrm>
        </p:grpSpPr>
        <p:pic>
          <p:nvPicPr>
            <p:cNvPr id="118" name="object 61">
              <a:extLst>
                <a:ext uri="{FF2B5EF4-FFF2-40B4-BE49-F238E27FC236}">
                  <a16:creationId xmlns:a16="http://schemas.microsoft.com/office/drawing/2014/main" id="{9F76A986-F5D8-020C-C923-FA4ED8C277A9}"/>
                </a:ext>
              </a:extLst>
            </p:cNvPr>
            <p:cNvPicPr/>
            <p:nvPr/>
          </p:nvPicPr>
          <p:blipFill>
            <a:blip r:embed="rId21" cstate="print"/>
            <a:stretch>
              <a:fillRect/>
            </a:stretch>
          </p:blipFill>
          <p:spPr>
            <a:xfrm>
              <a:off x="7821168" y="4131564"/>
              <a:ext cx="1203959" cy="321563"/>
            </a:xfrm>
            <a:prstGeom prst="rect">
              <a:avLst/>
            </a:prstGeom>
          </p:spPr>
        </p:pic>
        <p:sp>
          <p:nvSpPr>
            <p:cNvPr id="119" name="object 62">
              <a:extLst>
                <a:ext uri="{FF2B5EF4-FFF2-40B4-BE49-F238E27FC236}">
                  <a16:creationId xmlns:a16="http://schemas.microsoft.com/office/drawing/2014/main" id="{070A4037-F00C-1F74-44F2-47E2B1942BD6}"/>
                </a:ext>
              </a:extLst>
            </p:cNvPr>
            <p:cNvSpPr/>
            <p:nvPr/>
          </p:nvSpPr>
          <p:spPr>
            <a:xfrm>
              <a:off x="7868412" y="4162044"/>
              <a:ext cx="1108075" cy="215265"/>
            </a:xfrm>
            <a:custGeom>
              <a:avLst/>
              <a:gdLst/>
              <a:ahLst/>
              <a:cxnLst/>
              <a:rect l="l" t="t" r="r" b="b"/>
              <a:pathLst>
                <a:path w="1108075" h="215264">
                  <a:moveTo>
                    <a:pt x="6731" y="53720"/>
                  </a:moveTo>
                  <a:lnTo>
                    <a:pt x="0" y="53720"/>
                  </a:lnTo>
                  <a:lnTo>
                    <a:pt x="0" y="161162"/>
                  </a:lnTo>
                  <a:lnTo>
                    <a:pt x="6731" y="161162"/>
                  </a:lnTo>
                  <a:lnTo>
                    <a:pt x="6731" y="53720"/>
                  </a:lnTo>
                  <a:close/>
                </a:path>
                <a:path w="1108075" h="215264">
                  <a:moveTo>
                    <a:pt x="26797" y="53720"/>
                  </a:moveTo>
                  <a:lnTo>
                    <a:pt x="13462" y="53720"/>
                  </a:lnTo>
                  <a:lnTo>
                    <a:pt x="13462" y="161162"/>
                  </a:lnTo>
                  <a:lnTo>
                    <a:pt x="26797" y="161162"/>
                  </a:lnTo>
                  <a:lnTo>
                    <a:pt x="26797" y="53720"/>
                  </a:lnTo>
                  <a:close/>
                </a:path>
                <a:path w="1108075" h="215264">
                  <a:moveTo>
                    <a:pt x="1000506" y="0"/>
                  </a:moveTo>
                  <a:lnTo>
                    <a:pt x="1000506" y="53720"/>
                  </a:lnTo>
                  <a:lnTo>
                    <a:pt x="33528" y="53720"/>
                  </a:lnTo>
                  <a:lnTo>
                    <a:pt x="33528" y="161162"/>
                  </a:lnTo>
                  <a:lnTo>
                    <a:pt x="1000506" y="161162"/>
                  </a:lnTo>
                  <a:lnTo>
                    <a:pt x="1000506" y="214883"/>
                  </a:lnTo>
                  <a:lnTo>
                    <a:pt x="1107948" y="107441"/>
                  </a:lnTo>
                  <a:lnTo>
                    <a:pt x="1000506" y="0"/>
                  </a:lnTo>
                  <a:close/>
                </a:path>
              </a:pathLst>
            </a:custGeom>
            <a:solidFill>
              <a:srgbClr val="17375E"/>
            </a:solidFill>
          </p:spPr>
          <p:txBody>
            <a:bodyPr wrap="square" lIns="0" tIns="0" rIns="0" bIns="0" rtlCol="0"/>
            <a:lstStyle/>
            <a:p>
              <a:endParaRPr/>
            </a:p>
          </p:txBody>
        </p:sp>
        <p:sp>
          <p:nvSpPr>
            <p:cNvPr id="120" name="object 63">
              <a:extLst>
                <a:ext uri="{FF2B5EF4-FFF2-40B4-BE49-F238E27FC236}">
                  <a16:creationId xmlns:a16="http://schemas.microsoft.com/office/drawing/2014/main" id="{706EB14F-7635-78B0-C758-2F08FC01DE61}"/>
                </a:ext>
              </a:extLst>
            </p:cNvPr>
            <p:cNvSpPr/>
            <p:nvPr/>
          </p:nvSpPr>
          <p:spPr>
            <a:xfrm>
              <a:off x="7868412" y="4162044"/>
              <a:ext cx="1108075" cy="215265"/>
            </a:xfrm>
            <a:custGeom>
              <a:avLst/>
              <a:gdLst/>
              <a:ahLst/>
              <a:cxnLst/>
              <a:rect l="l" t="t" r="r" b="b"/>
              <a:pathLst>
                <a:path w="1108075" h="215264">
                  <a:moveTo>
                    <a:pt x="0" y="53720"/>
                  </a:moveTo>
                  <a:lnTo>
                    <a:pt x="6731" y="53720"/>
                  </a:lnTo>
                  <a:lnTo>
                    <a:pt x="6731" y="161162"/>
                  </a:lnTo>
                  <a:lnTo>
                    <a:pt x="0" y="161162"/>
                  </a:lnTo>
                  <a:lnTo>
                    <a:pt x="0" y="53720"/>
                  </a:lnTo>
                  <a:close/>
                </a:path>
                <a:path w="1108075" h="215264">
                  <a:moveTo>
                    <a:pt x="13462" y="53720"/>
                  </a:moveTo>
                  <a:lnTo>
                    <a:pt x="26797" y="53720"/>
                  </a:lnTo>
                  <a:lnTo>
                    <a:pt x="26797" y="161162"/>
                  </a:lnTo>
                  <a:lnTo>
                    <a:pt x="13462" y="161162"/>
                  </a:lnTo>
                  <a:lnTo>
                    <a:pt x="13462" y="53720"/>
                  </a:lnTo>
                  <a:close/>
                </a:path>
                <a:path w="1108075" h="215264">
                  <a:moveTo>
                    <a:pt x="33528" y="53720"/>
                  </a:moveTo>
                  <a:lnTo>
                    <a:pt x="1000506" y="53720"/>
                  </a:lnTo>
                  <a:lnTo>
                    <a:pt x="1000506" y="0"/>
                  </a:lnTo>
                  <a:lnTo>
                    <a:pt x="1107948" y="107441"/>
                  </a:lnTo>
                  <a:lnTo>
                    <a:pt x="1000506" y="214883"/>
                  </a:lnTo>
                  <a:lnTo>
                    <a:pt x="1000506" y="161162"/>
                  </a:lnTo>
                  <a:lnTo>
                    <a:pt x="33528" y="161162"/>
                  </a:lnTo>
                  <a:lnTo>
                    <a:pt x="33528" y="53720"/>
                  </a:lnTo>
                  <a:close/>
                </a:path>
              </a:pathLst>
            </a:custGeom>
            <a:ln w="9144">
              <a:solidFill>
                <a:srgbClr val="000000"/>
              </a:solidFill>
            </a:ln>
          </p:spPr>
          <p:txBody>
            <a:bodyPr wrap="square" lIns="0" tIns="0" rIns="0" bIns="0" rtlCol="0"/>
            <a:lstStyle/>
            <a:p>
              <a:endParaRPr/>
            </a:p>
          </p:txBody>
        </p:sp>
      </p:grpSp>
      <p:sp>
        <p:nvSpPr>
          <p:cNvPr id="121" name="object 64">
            <a:extLst>
              <a:ext uri="{FF2B5EF4-FFF2-40B4-BE49-F238E27FC236}">
                <a16:creationId xmlns:a16="http://schemas.microsoft.com/office/drawing/2014/main" id="{52CBC131-E055-7E2C-3595-5841D7BEBBE7}"/>
              </a:ext>
            </a:extLst>
          </p:cNvPr>
          <p:cNvSpPr txBox="1"/>
          <p:nvPr/>
        </p:nvSpPr>
        <p:spPr>
          <a:xfrm>
            <a:off x="9258357" y="4416873"/>
            <a:ext cx="459740" cy="239395"/>
          </a:xfrm>
          <a:prstGeom prst="rect">
            <a:avLst/>
          </a:prstGeom>
        </p:spPr>
        <p:txBody>
          <a:bodyPr vert="horz" wrap="square" lIns="0" tIns="12700" rIns="0" bIns="0" rtlCol="0">
            <a:spAutoFit/>
          </a:bodyPr>
          <a:lstStyle/>
          <a:p>
            <a:pPr marL="38100">
              <a:lnSpc>
                <a:spcPct val="100000"/>
              </a:lnSpc>
              <a:spcBef>
                <a:spcPts val="100"/>
              </a:spcBef>
            </a:pPr>
            <a:r>
              <a:rPr sz="2100" b="1" i="1" spc="15" baseline="13888" dirty="0">
                <a:latin typeface="Arial"/>
                <a:cs typeface="Arial"/>
              </a:rPr>
              <a:t>Q</a:t>
            </a:r>
            <a:r>
              <a:rPr sz="900" b="1" i="1" spc="10" dirty="0">
                <a:latin typeface="Arial"/>
                <a:cs typeface="Arial"/>
              </a:rPr>
              <a:t>load</a:t>
            </a:r>
            <a:endParaRPr sz="900">
              <a:latin typeface="Arial"/>
              <a:cs typeface="Arial"/>
            </a:endParaRPr>
          </a:p>
        </p:txBody>
      </p:sp>
      <p:sp>
        <p:nvSpPr>
          <p:cNvPr id="123" name="object 66">
            <a:extLst>
              <a:ext uri="{FF2B5EF4-FFF2-40B4-BE49-F238E27FC236}">
                <a16:creationId xmlns:a16="http://schemas.microsoft.com/office/drawing/2014/main" id="{A8C05E88-1BA2-8B2B-3BE0-9BE2A36A1992}"/>
              </a:ext>
            </a:extLst>
          </p:cNvPr>
          <p:cNvSpPr txBox="1"/>
          <p:nvPr/>
        </p:nvSpPr>
        <p:spPr>
          <a:xfrm>
            <a:off x="8754929" y="3326831"/>
            <a:ext cx="1254500" cy="508473"/>
          </a:xfrm>
          <a:prstGeom prst="rect">
            <a:avLst/>
          </a:prstGeom>
        </p:spPr>
        <p:txBody>
          <a:bodyPr vert="horz" wrap="square" lIns="0" tIns="51435" rIns="0" bIns="0" rtlCol="0">
            <a:spAutoFit/>
          </a:bodyPr>
          <a:lstStyle/>
          <a:p>
            <a:pPr marL="38100">
              <a:lnSpc>
                <a:spcPct val="100000"/>
              </a:lnSpc>
              <a:spcBef>
                <a:spcPts val="405"/>
              </a:spcBef>
            </a:pPr>
            <a:r>
              <a:rPr sz="1400" b="1" spc="-5" dirty="0">
                <a:latin typeface="Arial"/>
                <a:cs typeface="Arial"/>
              </a:rPr>
              <a:t>HTF</a:t>
            </a:r>
            <a:endParaRPr sz="1400" dirty="0">
              <a:latin typeface="Arial"/>
              <a:cs typeface="Arial"/>
            </a:endParaRPr>
          </a:p>
          <a:p>
            <a:pPr marL="38100">
              <a:lnSpc>
                <a:spcPct val="100000"/>
              </a:lnSpc>
              <a:spcBef>
                <a:spcPts val="225"/>
              </a:spcBef>
            </a:pPr>
            <a:r>
              <a:rPr sz="1400" spc="-7" baseline="12345" dirty="0">
                <a:latin typeface="Microsoft Sans Serif"/>
                <a:cs typeface="Microsoft Sans Serif"/>
              </a:rPr>
              <a:t>@</a:t>
            </a:r>
            <a:r>
              <a:rPr sz="1400" spc="-22" baseline="12345" dirty="0">
                <a:latin typeface="Microsoft Sans Serif"/>
                <a:cs typeface="Microsoft Sans Serif"/>
              </a:rPr>
              <a:t> </a:t>
            </a:r>
            <a:r>
              <a:rPr sz="1400" i="1" baseline="12345" dirty="0">
                <a:latin typeface="Arial"/>
                <a:cs typeface="Arial"/>
              </a:rPr>
              <a:t>T</a:t>
            </a:r>
            <a:r>
              <a:rPr sz="1400" i="1" dirty="0">
                <a:latin typeface="Arial"/>
                <a:cs typeface="Arial"/>
              </a:rPr>
              <a:t>h</a:t>
            </a:r>
            <a:r>
              <a:rPr sz="1400" i="1" baseline="12345" dirty="0">
                <a:latin typeface="Arial"/>
                <a:cs typeface="Arial"/>
              </a:rPr>
              <a:t>,</a:t>
            </a:r>
            <a:r>
              <a:rPr sz="1400" i="1" spc="-44" baseline="12345" dirty="0">
                <a:latin typeface="Arial"/>
                <a:cs typeface="Arial"/>
              </a:rPr>
              <a:t> </a:t>
            </a:r>
            <a:r>
              <a:rPr lang="it-IT" sz="1400" i="1" spc="-7" baseline="12345" dirty="0">
                <a:latin typeface="Arial"/>
                <a:cs typeface="Arial"/>
              </a:rPr>
              <a:t>F</a:t>
            </a:r>
            <a:r>
              <a:rPr sz="1400" i="1" spc="-5" baseline="-25000" dirty="0">
                <a:latin typeface="Arial"/>
                <a:cs typeface="Arial"/>
              </a:rPr>
              <a:t>load</a:t>
            </a:r>
            <a:endParaRPr sz="1400" baseline="-25000" dirty="0">
              <a:latin typeface="Arial"/>
              <a:cs typeface="Arial"/>
            </a:endParaRPr>
          </a:p>
        </p:txBody>
      </p:sp>
      <p:sp>
        <p:nvSpPr>
          <p:cNvPr id="124" name="object 67">
            <a:extLst>
              <a:ext uri="{FF2B5EF4-FFF2-40B4-BE49-F238E27FC236}">
                <a16:creationId xmlns:a16="http://schemas.microsoft.com/office/drawing/2014/main" id="{7CF4849E-E9FE-F69C-42E3-E1B5EF48558E}"/>
              </a:ext>
            </a:extLst>
          </p:cNvPr>
          <p:cNvSpPr txBox="1"/>
          <p:nvPr/>
        </p:nvSpPr>
        <p:spPr>
          <a:xfrm>
            <a:off x="7598989" y="2911160"/>
            <a:ext cx="882395" cy="335989"/>
          </a:xfrm>
          <a:prstGeom prst="rect">
            <a:avLst/>
          </a:prstGeom>
        </p:spPr>
        <p:txBody>
          <a:bodyPr vert="horz" wrap="square" lIns="0" tIns="12700" rIns="0" bIns="0" rtlCol="0">
            <a:spAutoFit/>
          </a:bodyPr>
          <a:lstStyle/>
          <a:p>
            <a:pPr marL="429259">
              <a:lnSpc>
                <a:spcPct val="100000"/>
              </a:lnSpc>
              <a:spcBef>
                <a:spcPts val="100"/>
              </a:spcBef>
            </a:pPr>
            <a:r>
              <a:rPr sz="1200" b="1" spc="-5" dirty="0">
                <a:latin typeface="Arial"/>
                <a:cs typeface="Arial"/>
              </a:rPr>
              <a:t>HTF</a:t>
            </a:r>
            <a:endParaRPr sz="1200" dirty="0">
              <a:latin typeface="Arial"/>
              <a:cs typeface="Arial"/>
            </a:endParaRPr>
          </a:p>
          <a:p>
            <a:pPr marL="38100">
              <a:lnSpc>
                <a:spcPct val="100000"/>
              </a:lnSpc>
              <a:spcBef>
                <a:spcPts val="10"/>
              </a:spcBef>
            </a:pPr>
            <a:r>
              <a:rPr sz="900" spc="-5" dirty="0">
                <a:latin typeface="Microsoft Sans Serif"/>
                <a:cs typeface="Microsoft Sans Serif"/>
              </a:rPr>
              <a:t>@</a:t>
            </a:r>
            <a:r>
              <a:rPr sz="900" spc="-20" dirty="0">
                <a:latin typeface="Microsoft Sans Serif"/>
                <a:cs typeface="Microsoft Sans Serif"/>
              </a:rPr>
              <a:t> </a:t>
            </a:r>
            <a:r>
              <a:rPr sz="900" i="1" dirty="0">
                <a:latin typeface="Arial"/>
                <a:cs typeface="Arial"/>
              </a:rPr>
              <a:t>T</a:t>
            </a:r>
            <a:r>
              <a:rPr sz="900" i="1" baseline="-18518" dirty="0">
                <a:latin typeface="Arial"/>
                <a:cs typeface="Arial"/>
              </a:rPr>
              <a:t>h</a:t>
            </a:r>
            <a:r>
              <a:rPr sz="900" i="1" dirty="0">
                <a:latin typeface="Arial"/>
                <a:cs typeface="Arial"/>
              </a:rPr>
              <a:t>,</a:t>
            </a:r>
            <a:r>
              <a:rPr sz="900" i="1" spc="-30" dirty="0">
                <a:latin typeface="Arial"/>
                <a:cs typeface="Arial"/>
              </a:rPr>
              <a:t> </a:t>
            </a:r>
            <a:r>
              <a:rPr sz="900" i="1" dirty="0">
                <a:latin typeface="Arial"/>
                <a:cs typeface="Arial"/>
              </a:rPr>
              <a:t>F</a:t>
            </a:r>
            <a:r>
              <a:rPr sz="900" i="1" baseline="-18518" dirty="0">
                <a:latin typeface="Arial"/>
                <a:cs typeface="Arial"/>
              </a:rPr>
              <a:t>f</a:t>
            </a:r>
            <a:r>
              <a:rPr sz="900" i="1" spc="-44" baseline="-18518" dirty="0">
                <a:latin typeface="Arial"/>
                <a:cs typeface="Arial"/>
              </a:rPr>
              <a:t> </a:t>
            </a:r>
            <a:r>
              <a:rPr sz="900" i="1" spc="-5" dirty="0">
                <a:latin typeface="Arial"/>
                <a:cs typeface="Arial"/>
              </a:rPr>
              <a:t>-F</a:t>
            </a:r>
            <a:r>
              <a:rPr sz="900" i="1" spc="-7" baseline="-18518" dirty="0">
                <a:latin typeface="Arial"/>
                <a:cs typeface="Arial"/>
              </a:rPr>
              <a:t>load</a:t>
            </a:r>
            <a:endParaRPr sz="900" baseline="-18518" dirty="0">
              <a:latin typeface="Arial"/>
              <a:cs typeface="Arial"/>
            </a:endParaRPr>
          </a:p>
        </p:txBody>
      </p:sp>
      <p:sp>
        <p:nvSpPr>
          <p:cNvPr id="125" name="object 68">
            <a:extLst>
              <a:ext uri="{FF2B5EF4-FFF2-40B4-BE49-F238E27FC236}">
                <a16:creationId xmlns:a16="http://schemas.microsoft.com/office/drawing/2014/main" id="{280848E3-3AF2-C1F2-1C5E-2061916DE68F}"/>
              </a:ext>
            </a:extLst>
          </p:cNvPr>
          <p:cNvSpPr txBox="1"/>
          <p:nvPr/>
        </p:nvSpPr>
        <p:spPr>
          <a:xfrm>
            <a:off x="7253066" y="3450044"/>
            <a:ext cx="794385" cy="579646"/>
          </a:xfrm>
          <a:prstGeom prst="rect">
            <a:avLst/>
          </a:prstGeom>
        </p:spPr>
        <p:txBody>
          <a:bodyPr vert="horz" wrap="square" lIns="0" tIns="12700" rIns="0" bIns="0" rtlCol="0">
            <a:spAutoFit/>
          </a:bodyPr>
          <a:lstStyle/>
          <a:p>
            <a:pPr marL="12700">
              <a:lnSpc>
                <a:spcPct val="100000"/>
              </a:lnSpc>
              <a:spcBef>
                <a:spcPts val="100"/>
              </a:spcBef>
            </a:pPr>
            <a:r>
              <a:rPr sz="1200" b="1" spc="-75" dirty="0">
                <a:latin typeface="Arial"/>
                <a:cs typeface="Arial"/>
              </a:rPr>
              <a:t> </a:t>
            </a:r>
            <a:r>
              <a:rPr lang="it-IT" sz="1200" b="1" spc="-75" dirty="0">
                <a:latin typeface="Arial"/>
                <a:cs typeface="Arial"/>
              </a:rPr>
              <a:t>Serbatoio </a:t>
            </a:r>
            <a:r>
              <a:rPr sz="1200" b="1" dirty="0">
                <a:latin typeface="Arial"/>
                <a:cs typeface="Arial"/>
              </a:rPr>
              <a:t>TES</a:t>
            </a:r>
            <a:r>
              <a:rPr lang="it-IT" sz="1200" b="1" dirty="0">
                <a:latin typeface="Arial"/>
                <a:cs typeface="Arial"/>
              </a:rPr>
              <a:t> caldo</a:t>
            </a:r>
          </a:p>
          <a:p>
            <a:pPr marL="12700">
              <a:lnSpc>
                <a:spcPct val="100000"/>
              </a:lnSpc>
              <a:spcBef>
                <a:spcPts val="100"/>
              </a:spcBef>
            </a:pPr>
            <a:r>
              <a:rPr lang="it-IT" sz="1200" b="1" dirty="0">
                <a:latin typeface="Arial"/>
                <a:cs typeface="Arial"/>
              </a:rPr>
              <a:t>@ </a:t>
            </a:r>
            <a:r>
              <a:rPr lang="it-IT" sz="1200" dirty="0">
                <a:latin typeface="Arial"/>
                <a:cs typeface="Arial"/>
              </a:rPr>
              <a:t>T</a:t>
            </a:r>
            <a:r>
              <a:rPr lang="it-IT" sz="1200" baseline="-25000" dirty="0">
                <a:latin typeface="Arial"/>
                <a:cs typeface="Arial"/>
              </a:rPr>
              <a:t>H</a:t>
            </a:r>
            <a:endParaRPr sz="1200" baseline="-25000" dirty="0">
              <a:latin typeface="Arial"/>
              <a:cs typeface="Arial"/>
            </a:endParaRPr>
          </a:p>
        </p:txBody>
      </p:sp>
      <p:sp>
        <p:nvSpPr>
          <p:cNvPr id="128" name="object 71">
            <a:extLst>
              <a:ext uri="{FF2B5EF4-FFF2-40B4-BE49-F238E27FC236}">
                <a16:creationId xmlns:a16="http://schemas.microsoft.com/office/drawing/2014/main" id="{F4D0F22A-BA83-1FC1-7A9E-6BBABE2420D3}"/>
              </a:ext>
            </a:extLst>
          </p:cNvPr>
          <p:cNvSpPr txBox="1"/>
          <p:nvPr/>
        </p:nvSpPr>
        <p:spPr>
          <a:xfrm>
            <a:off x="7172776" y="4927382"/>
            <a:ext cx="1148973" cy="566822"/>
          </a:xfrm>
          <a:prstGeom prst="rect">
            <a:avLst/>
          </a:prstGeom>
        </p:spPr>
        <p:txBody>
          <a:bodyPr vert="horz" wrap="square" lIns="0" tIns="12700" rIns="0" bIns="0" rtlCol="0">
            <a:spAutoFit/>
          </a:bodyPr>
          <a:lstStyle/>
          <a:p>
            <a:pPr marL="38100" marR="30480" indent="12065">
              <a:lnSpc>
                <a:spcPct val="100000"/>
              </a:lnSpc>
              <a:spcBef>
                <a:spcPts val="100"/>
              </a:spcBef>
            </a:pPr>
            <a:r>
              <a:rPr lang="it-IT" sz="1200" b="1" spc="-5" dirty="0">
                <a:latin typeface="Arial"/>
                <a:cs typeface="Arial"/>
              </a:rPr>
              <a:t>Serbatoio (TES) freddo </a:t>
            </a:r>
            <a:r>
              <a:rPr sz="1200" b="1" spc="-5" dirty="0">
                <a:latin typeface="Arial"/>
                <a:cs typeface="Arial"/>
              </a:rPr>
              <a:t>@</a:t>
            </a:r>
            <a:r>
              <a:rPr sz="1200" b="1" spc="-30" dirty="0">
                <a:latin typeface="Arial"/>
                <a:cs typeface="Arial"/>
              </a:rPr>
              <a:t> </a:t>
            </a:r>
            <a:r>
              <a:rPr sz="1200" i="1" spc="-55" dirty="0">
                <a:latin typeface="Arial"/>
                <a:cs typeface="Arial"/>
              </a:rPr>
              <a:t>T</a:t>
            </a:r>
            <a:r>
              <a:rPr sz="1200" i="1" spc="-82" baseline="-20833" dirty="0">
                <a:latin typeface="Arial"/>
                <a:cs typeface="Arial"/>
              </a:rPr>
              <a:t>c</a:t>
            </a:r>
            <a:endParaRPr sz="1200" baseline="-20833" dirty="0">
              <a:latin typeface="Arial"/>
              <a:cs typeface="Arial"/>
            </a:endParaRPr>
          </a:p>
        </p:txBody>
      </p:sp>
      <p:sp>
        <p:nvSpPr>
          <p:cNvPr id="129" name="object 72">
            <a:extLst>
              <a:ext uri="{FF2B5EF4-FFF2-40B4-BE49-F238E27FC236}">
                <a16:creationId xmlns:a16="http://schemas.microsoft.com/office/drawing/2014/main" id="{02BB4AA8-9BB4-660C-202F-0FD0A5F9F947}"/>
              </a:ext>
            </a:extLst>
          </p:cNvPr>
          <p:cNvSpPr txBox="1"/>
          <p:nvPr/>
        </p:nvSpPr>
        <p:spPr>
          <a:xfrm>
            <a:off x="1719179" y="3942655"/>
            <a:ext cx="4436110" cy="299720"/>
          </a:xfrm>
          <a:prstGeom prst="rect">
            <a:avLst/>
          </a:prstGeom>
        </p:spPr>
        <p:txBody>
          <a:bodyPr vert="horz" wrap="square" lIns="0" tIns="12700" rIns="0" bIns="0" rtlCol="0">
            <a:spAutoFit/>
          </a:bodyPr>
          <a:lstStyle/>
          <a:p>
            <a:pPr marL="38100">
              <a:lnSpc>
                <a:spcPct val="100000"/>
              </a:lnSpc>
              <a:spcBef>
                <a:spcPts val="100"/>
              </a:spcBef>
            </a:pPr>
            <a:r>
              <a:rPr sz="1800" spc="45" dirty="0">
                <a:latin typeface="Cambria Math"/>
                <a:cs typeface="Cambria Math"/>
              </a:rPr>
              <a:t>𝑄</a:t>
            </a:r>
            <a:r>
              <a:rPr sz="1950" spc="67" baseline="-14957" dirty="0">
                <a:latin typeface="Cambria Math"/>
                <a:cs typeface="Cambria Math"/>
              </a:rPr>
              <a:t>𝑠𝑢𝑛</a:t>
            </a:r>
            <a:r>
              <a:rPr sz="1950" spc="450" baseline="-14957" dirty="0">
                <a:latin typeface="Cambria Math"/>
                <a:cs typeface="Cambria Math"/>
              </a:rPr>
              <a:t> </a:t>
            </a:r>
            <a:r>
              <a:rPr sz="1800" dirty="0">
                <a:latin typeface="Cambria Math"/>
                <a:cs typeface="Cambria Math"/>
              </a:rPr>
              <a:t>=</a:t>
            </a:r>
            <a:r>
              <a:rPr sz="1800" spc="105" dirty="0">
                <a:latin typeface="Cambria Math"/>
                <a:cs typeface="Cambria Math"/>
              </a:rPr>
              <a:t> </a:t>
            </a:r>
            <a:r>
              <a:rPr sz="1800" dirty="0">
                <a:latin typeface="Cambria Math"/>
                <a:cs typeface="Cambria Math"/>
              </a:rPr>
              <a:t>𝐴𝑁𝐼</a:t>
            </a:r>
            <a:r>
              <a:rPr sz="1800" spc="45" dirty="0">
                <a:latin typeface="Cambria Math"/>
                <a:cs typeface="Cambria Math"/>
              </a:rPr>
              <a:t> </a:t>
            </a:r>
            <a:r>
              <a:rPr sz="1800" spc="60" dirty="0">
                <a:latin typeface="Cambria Math"/>
                <a:cs typeface="Cambria Math"/>
              </a:rPr>
              <a:t>∙</a:t>
            </a:r>
            <a:r>
              <a:rPr sz="1800" spc="5" dirty="0">
                <a:latin typeface="Cambria Math"/>
                <a:cs typeface="Cambria Math"/>
              </a:rPr>
              <a:t> 𝐴</a:t>
            </a:r>
            <a:r>
              <a:rPr sz="1950" spc="7" baseline="-14957" dirty="0">
                <a:latin typeface="Cambria Math"/>
                <a:cs typeface="Cambria Math"/>
              </a:rPr>
              <a:t>𝑆𝐹</a:t>
            </a:r>
            <a:r>
              <a:rPr sz="1950" spc="315" baseline="-14957" dirty="0">
                <a:latin typeface="Cambria Math"/>
                <a:cs typeface="Cambria Math"/>
              </a:rPr>
              <a:t> </a:t>
            </a:r>
            <a:r>
              <a:rPr sz="1800" spc="60" dirty="0">
                <a:latin typeface="Cambria Math"/>
                <a:cs typeface="Cambria Math"/>
              </a:rPr>
              <a:t>∙</a:t>
            </a:r>
            <a:r>
              <a:rPr sz="1800" spc="15" dirty="0">
                <a:latin typeface="Cambria Math"/>
                <a:cs typeface="Cambria Math"/>
              </a:rPr>
              <a:t> </a:t>
            </a:r>
            <a:r>
              <a:rPr sz="1800" spc="40" dirty="0">
                <a:latin typeface="Cambria Math"/>
                <a:cs typeface="Cambria Math"/>
              </a:rPr>
              <a:t>𝛾</a:t>
            </a:r>
            <a:r>
              <a:rPr sz="1950" spc="60" baseline="-14957" dirty="0">
                <a:latin typeface="Cambria Math"/>
                <a:cs typeface="Cambria Math"/>
              </a:rPr>
              <a:t>𝑒𝑓𝑓</a:t>
            </a:r>
            <a:r>
              <a:rPr sz="1950" spc="450" baseline="-14957" dirty="0">
                <a:latin typeface="Cambria Math"/>
                <a:cs typeface="Cambria Math"/>
              </a:rPr>
              <a:t> </a:t>
            </a:r>
            <a:r>
              <a:rPr sz="1800" dirty="0">
                <a:latin typeface="Cambria Math"/>
                <a:cs typeface="Cambria Math"/>
              </a:rPr>
              <a:t>=</a:t>
            </a:r>
            <a:r>
              <a:rPr sz="1800" spc="100" dirty="0">
                <a:latin typeface="Cambria Math"/>
                <a:cs typeface="Cambria Math"/>
              </a:rPr>
              <a:t> </a:t>
            </a:r>
            <a:r>
              <a:rPr sz="1800" spc="-114" dirty="0">
                <a:latin typeface="Cambria Math"/>
                <a:cs typeface="Cambria Math"/>
              </a:rPr>
              <a:t>𝐹</a:t>
            </a:r>
            <a:r>
              <a:rPr sz="1950" spc="-172" baseline="-14957" dirty="0">
                <a:latin typeface="Cambria Math"/>
                <a:cs typeface="Cambria Math"/>
              </a:rPr>
              <a:t>𝑓</a:t>
            </a:r>
            <a:r>
              <a:rPr sz="1950" spc="67" baseline="-14957" dirty="0">
                <a:latin typeface="Cambria Math"/>
                <a:cs typeface="Cambria Math"/>
              </a:rPr>
              <a:t> </a:t>
            </a:r>
            <a:r>
              <a:rPr sz="1800" spc="60" dirty="0">
                <a:latin typeface="Cambria Math"/>
                <a:cs typeface="Cambria Math"/>
              </a:rPr>
              <a:t>∙</a:t>
            </a:r>
            <a:r>
              <a:rPr sz="1800" spc="5" dirty="0">
                <a:latin typeface="Cambria Math"/>
                <a:cs typeface="Cambria Math"/>
              </a:rPr>
              <a:t> </a:t>
            </a:r>
            <a:r>
              <a:rPr sz="1800" spc="35" dirty="0">
                <a:latin typeface="Cambria Math"/>
                <a:cs typeface="Cambria Math"/>
              </a:rPr>
              <a:t>𝑐</a:t>
            </a:r>
            <a:r>
              <a:rPr sz="1950" spc="52" baseline="-14957" dirty="0">
                <a:latin typeface="Cambria Math"/>
                <a:cs typeface="Cambria Math"/>
              </a:rPr>
              <a:t>𝑝,𝑓</a:t>
            </a:r>
            <a:r>
              <a:rPr sz="1950" spc="315" baseline="-14957" dirty="0">
                <a:latin typeface="Cambria Math"/>
                <a:cs typeface="Cambria Math"/>
              </a:rPr>
              <a:t> </a:t>
            </a:r>
            <a:r>
              <a:rPr sz="1800" spc="60" dirty="0">
                <a:latin typeface="Cambria Math"/>
                <a:cs typeface="Cambria Math"/>
              </a:rPr>
              <a:t>∙</a:t>
            </a:r>
            <a:r>
              <a:rPr sz="1800" spc="5" dirty="0">
                <a:latin typeface="Cambria Math"/>
                <a:cs typeface="Cambria Math"/>
              </a:rPr>
              <a:t> </a:t>
            </a:r>
            <a:r>
              <a:rPr sz="1800" spc="-40" dirty="0">
                <a:latin typeface="Cambria Math"/>
                <a:cs typeface="Cambria Math"/>
              </a:rPr>
              <a:t>(𝑇</a:t>
            </a:r>
            <a:r>
              <a:rPr sz="1950" spc="-60" baseline="-14957" dirty="0">
                <a:latin typeface="Cambria Math"/>
                <a:cs typeface="Cambria Math"/>
              </a:rPr>
              <a:t>ℎ</a:t>
            </a:r>
            <a:r>
              <a:rPr sz="1950" spc="322" baseline="-14957" dirty="0">
                <a:latin typeface="Cambria Math"/>
                <a:cs typeface="Cambria Math"/>
              </a:rPr>
              <a:t> </a:t>
            </a:r>
            <a:r>
              <a:rPr sz="1800" dirty="0">
                <a:latin typeface="Cambria Math"/>
                <a:cs typeface="Cambria Math"/>
              </a:rPr>
              <a:t>−</a:t>
            </a:r>
            <a:r>
              <a:rPr sz="1800" spc="10" dirty="0">
                <a:latin typeface="Cambria Math"/>
                <a:cs typeface="Cambria Math"/>
              </a:rPr>
              <a:t> </a:t>
            </a:r>
            <a:r>
              <a:rPr sz="1800" spc="-25" dirty="0">
                <a:latin typeface="Cambria Math"/>
                <a:cs typeface="Cambria Math"/>
              </a:rPr>
              <a:t>𝑇</a:t>
            </a:r>
            <a:r>
              <a:rPr sz="1950" spc="-37" baseline="-14957" dirty="0">
                <a:latin typeface="Cambria Math"/>
                <a:cs typeface="Cambria Math"/>
              </a:rPr>
              <a:t>𝑐</a:t>
            </a:r>
            <a:r>
              <a:rPr sz="1800" spc="-25" dirty="0">
                <a:latin typeface="Cambria Math"/>
                <a:cs typeface="Cambria Math"/>
              </a:rPr>
              <a:t>)</a:t>
            </a:r>
            <a:endParaRPr sz="1800">
              <a:latin typeface="Cambria Math"/>
              <a:cs typeface="Cambria Math"/>
            </a:endParaRPr>
          </a:p>
        </p:txBody>
      </p:sp>
      <p:pic>
        <p:nvPicPr>
          <p:cNvPr id="130" name="object 73">
            <a:extLst>
              <a:ext uri="{FF2B5EF4-FFF2-40B4-BE49-F238E27FC236}">
                <a16:creationId xmlns:a16="http://schemas.microsoft.com/office/drawing/2014/main" id="{BF41E3A5-4041-8B76-6C46-01B8E2C6ABFF}"/>
              </a:ext>
            </a:extLst>
          </p:cNvPr>
          <p:cNvPicPr/>
          <p:nvPr/>
        </p:nvPicPr>
        <p:blipFill>
          <a:blip r:embed="rId22" cstate="print"/>
          <a:stretch>
            <a:fillRect/>
          </a:stretch>
        </p:blipFill>
        <p:spPr>
          <a:xfrm>
            <a:off x="2755829" y="5008947"/>
            <a:ext cx="245237" cy="211709"/>
          </a:xfrm>
          <a:prstGeom prst="rect">
            <a:avLst/>
          </a:prstGeom>
        </p:spPr>
      </p:pic>
      <p:sp>
        <p:nvSpPr>
          <p:cNvPr id="131" name="object 74">
            <a:extLst>
              <a:ext uri="{FF2B5EF4-FFF2-40B4-BE49-F238E27FC236}">
                <a16:creationId xmlns:a16="http://schemas.microsoft.com/office/drawing/2014/main" id="{B74FCD04-25EA-4E57-DC0C-4183F3D6224A}"/>
              </a:ext>
            </a:extLst>
          </p:cNvPr>
          <p:cNvSpPr txBox="1"/>
          <p:nvPr/>
        </p:nvSpPr>
        <p:spPr>
          <a:xfrm>
            <a:off x="2468809" y="4939350"/>
            <a:ext cx="823594" cy="299720"/>
          </a:xfrm>
          <a:prstGeom prst="rect">
            <a:avLst/>
          </a:prstGeom>
        </p:spPr>
        <p:txBody>
          <a:bodyPr vert="horz" wrap="square" lIns="0" tIns="12700" rIns="0" bIns="0" rtlCol="0">
            <a:spAutoFit/>
          </a:bodyPr>
          <a:lstStyle/>
          <a:p>
            <a:pPr marL="50800">
              <a:lnSpc>
                <a:spcPct val="100000"/>
              </a:lnSpc>
              <a:spcBef>
                <a:spcPts val="100"/>
              </a:spcBef>
              <a:tabLst>
                <a:tab pos="614045" algn="l"/>
              </a:tabLst>
            </a:pPr>
            <a:r>
              <a:rPr sz="1800" spc="-114" dirty="0">
                <a:latin typeface="Cambria Math"/>
                <a:cs typeface="Cambria Math"/>
              </a:rPr>
              <a:t>𝐹</a:t>
            </a:r>
            <a:r>
              <a:rPr sz="1950" spc="-172" baseline="-14957" dirty="0">
                <a:latin typeface="Cambria Math"/>
                <a:cs typeface="Cambria Math"/>
              </a:rPr>
              <a:t>𝑓</a:t>
            </a:r>
            <a:r>
              <a:rPr sz="1950" spc="202" baseline="-14957" dirty="0">
                <a:latin typeface="Cambria Math"/>
                <a:cs typeface="Cambria Math"/>
              </a:rPr>
              <a:t>  </a:t>
            </a:r>
            <a:r>
              <a:rPr sz="1800" dirty="0">
                <a:latin typeface="Cambria Math"/>
                <a:cs typeface="Cambria Math"/>
              </a:rPr>
              <a:t>𝑡	=</a:t>
            </a:r>
            <a:endParaRPr sz="1800">
              <a:latin typeface="Cambria Math"/>
              <a:cs typeface="Cambria Math"/>
            </a:endParaRPr>
          </a:p>
        </p:txBody>
      </p:sp>
      <p:sp>
        <p:nvSpPr>
          <p:cNvPr id="132" name="object 75">
            <a:extLst>
              <a:ext uri="{FF2B5EF4-FFF2-40B4-BE49-F238E27FC236}">
                <a16:creationId xmlns:a16="http://schemas.microsoft.com/office/drawing/2014/main" id="{F11C3B46-5E3C-88F2-0CF1-7AB55C082047}"/>
              </a:ext>
            </a:extLst>
          </p:cNvPr>
          <p:cNvSpPr/>
          <p:nvPr/>
        </p:nvSpPr>
        <p:spPr>
          <a:xfrm>
            <a:off x="3319456" y="5106229"/>
            <a:ext cx="1793875" cy="15240"/>
          </a:xfrm>
          <a:custGeom>
            <a:avLst/>
            <a:gdLst/>
            <a:ahLst/>
            <a:cxnLst/>
            <a:rect l="l" t="t" r="r" b="b"/>
            <a:pathLst>
              <a:path w="1793875" h="15239">
                <a:moveTo>
                  <a:pt x="1793747" y="0"/>
                </a:moveTo>
                <a:lnTo>
                  <a:pt x="0" y="0"/>
                </a:lnTo>
                <a:lnTo>
                  <a:pt x="0" y="15240"/>
                </a:lnTo>
                <a:lnTo>
                  <a:pt x="1793747" y="15240"/>
                </a:lnTo>
                <a:lnTo>
                  <a:pt x="1793747" y="0"/>
                </a:lnTo>
                <a:close/>
              </a:path>
            </a:pathLst>
          </a:custGeom>
          <a:solidFill>
            <a:srgbClr val="000000"/>
          </a:solidFill>
        </p:spPr>
        <p:txBody>
          <a:bodyPr wrap="square" lIns="0" tIns="0" rIns="0" bIns="0" rtlCol="0"/>
          <a:lstStyle/>
          <a:p>
            <a:endParaRPr/>
          </a:p>
        </p:txBody>
      </p:sp>
      <p:sp>
        <p:nvSpPr>
          <p:cNvPr id="133" name="object 76">
            <a:extLst>
              <a:ext uri="{FF2B5EF4-FFF2-40B4-BE49-F238E27FC236}">
                <a16:creationId xmlns:a16="http://schemas.microsoft.com/office/drawing/2014/main" id="{0E90035F-9E60-5DD6-479E-7B6E281CEDCF}"/>
              </a:ext>
            </a:extLst>
          </p:cNvPr>
          <p:cNvSpPr txBox="1"/>
          <p:nvPr/>
        </p:nvSpPr>
        <p:spPr>
          <a:xfrm>
            <a:off x="3281610" y="4757994"/>
            <a:ext cx="1856739" cy="299720"/>
          </a:xfrm>
          <a:prstGeom prst="rect">
            <a:avLst/>
          </a:prstGeom>
        </p:spPr>
        <p:txBody>
          <a:bodyPr vert="horz" wrap="square" lIns="0" tIns="12700" rIns="0" bIns="0" rtlCol="0">
            <a:spAutoFit/>
          </a:bodyPr>
          <a:lstStyle/>
          <a:p>
            <a:pPr marL="38100">
              <a:lnSpc>
                <a:spcPct val="100000"/>
              </a:lnSpc>
              <a:spcBef>
                <a:spcPts val="100"/>
              </a:spcBef>
            </a:pPr>
            <a:r>
              <a:rPr sz="1800" spc="10" dirty="0">
                <a:latin typeface="Cambria Math"/>
                <a:cs typeface="Cambria Math"/>
              </a:rPr>
              <a:t>𝐴𝑁𝐼(𝑡)</a:t>
            </a:r>
            <a:r>
              <a:rPr sz="1800" spc="-5" dirty="0">
                <a:latin typeface="Cambria Math"/>
                <a:cs typeface="Cambria Math"/>
              </a:rPr>
              <a:t> </a:t>
            </a:r>
            <a:r>
              <a:rPr sz="1800" spc="60" dirty="0">
                <a:latin typeface="Cambria Math"/>
                <a:cs typeface="Cambria Math"/>
              </a:rPr>
              <a:t>∙</a:t>
            </a:r>
            <a:r>
              <a:rPr sz="1800" spc="-5" dirty="0">
                <a:latin typeface="Cambria Math"/>
                <a:cs typeface="Cambria Math"/>
              </a:rPr>
              <a:t> </a:t>
            </a:r>
            <a:r>
              <a:rPr sz="1800" spc="5" dirty="0">
                <a:latin typeface="Cambria Math"/>
                <a:cs typeface="Cambria Math"/>
              </a:rPr>
              <a:t>𝐴</a:t>
            </a:r>
            <a:r>
              <a:rPr sz="1950" spc="7" baseline="-14957" dirty="0">
                <a:latin typeface="Cambria Math"/>
                <a:cs typeface="Cambria Math"/>
              </a:rPr>
              <a:t>𝑆𝐹</a:t>
            </a:r>
            <a:r>
              <a:rPr sz="1950" spc="307" baseline="-14957" dirty="0">
                <a:latin typeface="Cambria Math"/>
                <a:cs typeface="Cambria Math"/>
              </a:rPr>
              <a:t> </a:t>
            </a:r>
            <a:r>
              <a:rPr sz="1800" spc="60" dirty="0">
                <a:latin typeface="Cambria Math"/>
                <a:cs typeface="Cambria Math"/>
              </a:rPr>
              <a:t>∙</a:t>
            </a:r>
            <a:r>
              <a:rPr sz="1800" spc="-5" dirty="0">
                <a:latin typeface="Cambria Math"/>
                <a:cs typeface="Cambria Math"/>
              </a:rPr>
              <a:t> </a:t>
            </a:r>
            <a:r>
              <a:rPr sz="1800" spc="35" dirty="0">
                <a:latin typeface="Cambria Math"/>
                <a:cs typeface="Cambria Math"/>
              </a:rPr>
              <a:t>𝛾</a:t>
            </a:r>
            <a:r>
              <a:rPr sz="1950" spc="52" baseline="-14957" dirty="0">
                <a:latin typeface="Cambria Math"/>
                <a:cs typeface="Cambria Math"/>
              </a:rPr>
              <a:t>𝑒𝑓𝑓</a:t>
            </a:r>
            <a:endParaRPr sz="1950" baseline="-14957">
              <a:latin typeface="Cambria Math"/>
              <a:cs typeface="Cambria Math"/>
            </a:endParaRPr>
          </a:p>
        </p:txBody>
      </p:sp>
      <p:sp>
        <p:nvSpPr>
          <p:cNvPr id="134" name="object 77">
            <a:extLst>
              <a:ext uri="{FF2B5EF4-FFF2-40B4-BE49-F238E27FC236}">
                <a16:creationId xmlns:a16="http://schemas.microsoft.com/office/drawing/2014/main" id="{177DC92A-8BDA-5113-DDC9-87B1A1B5CDB1}"/>
              </a:ext>
            </a:extLst>
          </p:cNvPr>
          <p:cNvSpPr txBox="1"/>
          <p:nvPr/>
        </p:nvSpPr>
        <p:spPr>
          <a:xfrm>
            <a:off x="3469062" y="5091750"/>
            <a:ext cx="1494790" cy="299720"/>
          </a:xfrm>
          <a:prstGeom prst="rect">
            <a:avLst/>
          </a:prstGeom>
        </p:spPr>
        <p:txBody>
          <a:bodyPr vert="horz" wrap="square" lIns="0" tIns="12700" rIns="0" bIns="0" rtlCol="0">
            <a:spAutoFit/>
          </a:bodyPr>
          <a:lstStyle/>
          <a:p>
            <a:pPr marL="38100">
              <a:lnSpc>
                <a:spcPct val="100000"/>
              </a:lnSpc>
              <a:spcBef>
                <a:spcPts val="100"/>
              </a:spcBef>
            </a:pPr>
            <a:r>
              <a:rPr sz="1800" spc="35" dirty="0">
                <a:latin typeface="Cambria Math"/>
                <a:cs typeface="Cambria Math"/>
              </a:rPr>
              <a:t>𝑐</a:t>
            </a:r>
            <a:r>
              <a:rPr sz="1950" spc="52" baseline="-14957" dirty="0">
                <a:latin typeface="Cambria Math"/>
                <a:cs typeface="Cambria Math"/>
              </a:rPr>
              <a:t>𝑝,𝑓</a:t>
            </a:r>
            <a:r>
              <a:rPr sz="1950" spc="300" baseline="-14957" dirty="0">
                <a:latin typeface="Cambria Math"/>
                <a:cs typeface="Cambria Math"/>
              </a:rPr>
              <a:t> </a:t>
            </a:r>
            <a:r>
              <a:rPr sz="1800" spc="60" dirty="0">
                <a:latin typeface="Cambria Math"/>
                <a:cs typeface="Cambria Math"/>
              </a:rPr>
              <a:t>∙</a:t>
            </a:r>
            <a:r>
              <a:rPr sz="1800" spc="-10" dirty="0">
                <a:latin typeface="Cambria Math"/>
                <a:cs typeface="Cambria Math"/>
              </a:rPr>
              <a:t> </a:t>
            </a:r>
            <a:r>
              <a:rPr sz="1800" spc="-40" dirty="0">
                <a:latin typeface="Cambria Math"/>
                <a:cs typeface="Cambria Math"/>
              </a:rPr>
              <a:t>(𝑇</a:t>
            </a:r>
            <a:r>
              <a:rPr sz="1950" spc="-60" baseline="-14957" dirty="0">
                <a:latin typeface="Cambria Math"/>
                <a:cs typeface="Cambria Math"/>
              </a:rPr>
              <a:t>ℎ  </a:t>
            </a:r>
            <a:r>
              <a:rPr sz="1800" dirty="0">
                <a:latin typeface="Cambria Math"/>
                <a:cs typeface="Cambria Math"/>
              </a:rPr>
              <a:t>− </a:t>
            </a:r>
            <a:r>
              <a:rPr sz="1800" spc="-25" dirty="0">
                <a:latin typeface="Cambria Math"/>
                <a:cs typeface="Cambria Math"/>
              </a:rPr>
              <a:t>𝑇</a:t>
            </a:r>
            <a:r>
              <a:rPr sz="1950" spc="-37" baseline="-14957" dirty="0">
                <a:latin typeface="Cambria Math"/>
                <a:cs typeface="Cambria Math"/>
              </a:rPr>
              <a:t>𝑐</a:t>
            </a:r>
            <a:r>
              <a:rPr sz="1800" spc="-25" dirty="0">
                <a:latin typeface="Cambria Math"/>
                <a:cs typeface="Cambria Math"/>
              </a:rPr>
              <a:t>)</a:t>
            </a:r>
            <a:endParaRPr sz="1800">
              <a:latin typeface="Cambria Math"/>
              <a:cs typeface="Cambria Math"/>
            </a:endParaRPr>
          </a:p>
        </p:txBody>
      </p:sp>
      <p:grpSp>
        <p:nvGrpSpPr>
          <p:cNvPr id="135" name="object 78">
            <a:extLst>
              <a:ext uri="{FF2B5EF4-FFF2-40B4-BE49-F238E27FC236}">
                <a16:creationId xmlns:a16="http://schemas.microsoft.com/office/drawing/2014/main" id="{0FB95C78-F873-0DAB-8E0D-60989386FB9F}"/>
              </a:ext>
            </a:extLst>
          </p:cNvPr>
          <p:cNvGrpSpPr/>
          <p:nvPr/>
        </p:nvGrpSpPr>
        <p:grpSpPr>
          <a:xfrm>
            <a:off x="3451663" y="4317431"/>
            <a:ext cx="309880" cy="506095"/>
            <a:chOff x="2403348" y="4279391"/>
            <a:chExt cx="309880" cy="506095"/>
          </a:xfrm>
        </p:grpSpPr>
        <p:pic>
          <p:nvPicPr>
            <p:cNvPr id="136" name="object 79">
              <a:extLst>
                <a:ext uri="{FF2B5EF4-FFF2-40B4-BE49-F238E27FC236}">
                  <a16:creationId xmlns:a16="http://schemas.microsoft.com/office/drawing/2014/main" id="{BFD00BF9-91EA-F314-6C32-C2D3241A48F0}"/>
                </a:ext>
              </a:extLst>
            </p:cNvPr>
            <p:cNvPicPr/>
            <p:nvPr/>
          </p:nvPicPr>
          <p:blipFill>
            <a:blip r:embed="rId23" cstate="print"/>
            <a:stretch>
              <a:fillRect/>
            </a:stretch>
          </p:blipFill>
          <p:spPr>
            <a:xfrm>
              <a:off x="2403348" y="4279391"/>
              <a:ext cx="309372" cy="505968"/>
            </a:xfrm>
            <a:prstGeom prst="rect">
              <a:avLst/>
            </a:prstGeom>
          </p:spPr>
        </p:pic>
        <p:pic>
          <p:nvPicPr>
            <p:cNvPr id="137" name="object 80">
              <a:extLst>
                <a:ext uri="{FF2B5EF4-FFF2-40B4-BE49-F238E27FC236}">
                  <a16:creationId xmlns:a16="http://schemas.microsoft.com/office/drawing/2014/main" id="{590E05C2-4509-8787-A300-0386342B485D}"/>
                </a:ext>
              </a:extLst>
            </p:cNvPr>
            <p:cNvPicPr/>
            <p:nvPr/>
          </p:nvPicPr>
          <p:blipFill>
            <a:blip r:embed="rId24" cstate="print"/>
            <a:stretch>
              <a:fillRect/>
            </a:stretch>
          </p:blipFill>
          <p:spPr>
            <a:xfrm>
              <a:off x="2456688" y="4303775"/>
              <a:ext cx="202692" cy="409956"/>
            </a:xfrm>
            <a:prstGeom prst="rect">
              <a:avLst/>
            </a:prstGeom>
          </p:spPr>
        </p:pic>
        <p:sp>
          <p:nvSpPr>
            <p:cNvPr id="138" name="object 81">
              <a:extLst>
                <a:ext uri="{FF2B5EF4-FFF2-40B4-BE49-F238E27FC236}">
                  <a16:creationId xmlns:a16="http://schemas.microsoft.com/office/drawing/2014/main" id="{953BC3F0-6EE7-B985-FD99-3AD045EE9DDF}"/>
                </a:ext>
              </a:extLst>
            </p:cNvPr>
            <p:cNvSpPr/>
            <p:nvPr/>
          </p:nvSpPr>
          <p:spPr>
            <a:xfrm>
              <a:off x="2456688" y="4303775"/>
              <a:ext cx="203200" cy="410209"/>
            </a:xfrm>
            <a:custGeom>
              <a:avLst/>
              <a:gdLst/>
              <a:ahLst/>
              <a:cxnLst/>
              <a:rect l="l" t="t" r="r" b="b"/>
              <a:pathLst>
                <a:path w="203200" h="410210">
                  <a:moveTo>
                    <a:pt x="0" y="308610"/>
                  </a:moveTo>
                  <a:lnTo>
                    <a:pt x="50673" y="308610"/>
                  </a:lnTo>
                  <a:lnTo>
                    <a:pt x="50673" y="0"/>
                  </a:lnTo>
                  <a:lnTo>
                    <a:pt x="152019" y="0"/>
                  </a:lnTo>
                  <a:lnTo>
                    <a:pt x="152019" y="308610"/>
                  </a:lnTo>
                  <a:lnTo>
                    <a:pt x="202692" y="308610"/>
                  </a:lnTo>
                  <a:lnTo>
                    <a:pt x="101345" y="409956"/>
                  </a:lnTo>
                  <a:lnTo>
                    <a:pt x="0" y="308610"/>
                  </a:lnTo>
                  <a:close/>
                </a:path>
              </a:pathLst>
            </a:custGeom>
            <a:ln w="9143">
              <a:solidFill>
                <a:srgbClr val="497DBA"/>
              </a:solidFill>
            </a:ln>
          </p:spPr>
          <p:txBody>
            <a:bodyPr wrap="square" lIns="0" tIns="0" rIns="0" bIns="0" rtlCol="0"/>
            <a:lstStyle/>
            <a:p>
              <a:endParaRPr/>
            </a:p>
          </p:txBody>
        </p:sp>
      </p:grpSp>
      <p:sp>
        <p:nvSpPr>
          <p:cNvPr id="139" name="object 82">
            <a:extLst>
              <a:ext uri="{FF2B5EF4-FFF2-40B4-BE49-F238E27FC236}">
                <a16:creationId xmlns:a16="http://schemas.microsoft.com/office/drawing/2014/main" id="{0B45C094-4E9D-19EB-F95E-0A400778F47C}"/>
              </a:ext>
            </a:extLst>
          </p:cNvPr>
          <p:cNvSpPr txBox="1"/>
          <p:nvPr/>
        </p:nvSpPr>
        <p:spPr>
          <a:xfrm>
            <a:off x="3754175" y="4429954"/>
            <a:ext cx="1780031" cy="197490"/>
          </a:xfrm>
          <a:prstGeom prst="rect">
            <a:avLst/>
          </a:prstGeom>
        </p:spPr>
        <p:txBody>
          <a:bodyPr vert="horz" wrap="square" lIns="0" tIns="12700" rIns="0" bIns="0" rtlCol="0">
            <a:spAutoFit/>
          </a:bodyPr>
          <a:lstStyle/>
          <a:p>
            <a:pPr marL="12700">
              <a:lnSpc>
                <a:spcPct val="100000"/>
              </a:lnSpc>
              <a:spcBef>
                <a:spcPts val="100"/>
              </a:spcBef>
            </a:pPr>
            <a:r>
              <a:rPr lang="it-IT" sz="1200" dirty="0">
                <a:latin typeface="Microsoft Sans Serif"/>
                <a:cs typeface="Microsoft Sans Serif"/>
              </a:rPr>
              <a:t>per ogni unità di tempo</a:t>
            </a:r>
            <a:r>
              <a:rPr sz="1200" spc="-5" dirty="0">
                <a:latin typeface="Microsoft Sans Serif"/>
                <a:cs typeface="Microsoft Sans Serif"/>
              </a:rPr>
              <a:t>,</a:t>
            </a:r>
            <a:r>
              <a:rPr sz="1200" spc="10" dirty="0">
                <a:latin typeface="Microsoft Sans Serif"/>
                <a:cs typeface="Microsoft Sans Serif"/>
              </a:rPr>
              <a:t> </a:t>
            </a:r>
            <a:r>
              <a:rPr sz="1200" i="1" dirty="0">
                <a:latin typeface="Arial"/>
                <a:cs typeface="Arial"/>
              </a:rPr>
              <a:t>t</a:t>
            </a:r>
            <a:endParaRPr sz="1200" dirty="0">
              <a:latin typeface="Arial"/>
              <a:cs typeface="Arial"/>
            </a:endParaRPr>
          </a:p>
        </p:txBody>
      </p:sp>
      <p:grpSp>
        <p:nvGrpSpPr>
          <p:cNvPr id="140" name="object 83">
            <a:extLst>
              <a:ext uri="{FF2B5EF4-FFF2-40B4-BE49-F238E27FC236}">
                <a16:creationId xmlns:a16="http://schemas.microsoft.com/office/drawing/2014/main" id="{C9E35D7B-F088-AD20-3C4A-6194A9395470}"/>
              </a:ext>
            </a:extLst>
          </p:cNvPr>
          <p:cNvGrpSpPr/>
          <p:nvPr/>
        </p:nvGrpSpPr>
        <p:grpSpPr>
          <a:xfrm>
            <a:off x="2032818" y="3832799"/>
            <a:ext cx="960119" cy="969644"/>
            <a:chOff x="984503" y="3794759"/>
            <a:chExt cx="960119" cy="969644"/>
          </a:xfrm>
        </p:grpSpPr>
        <p:pic>
          <p:nvPicPr>
            <p:cNvPr id="141" name="object 84">
              <a:extLst>
                <a:ext uri="{FF2B5EF4-FFF2-40B4-BE49-F238E27FC236}">
                  <a16:creationId xmlns:a16="http://schemas.microsoft.com/office/drawing/2014/main" id="{7082BC5E-31EB-999A-BD61-D34F802A1412}"/>
                </a:ext>
              </a:extLst>
            </p:cNvPr>
            <p:cNvPicPr/>
            <p:nvPr/>
          </p:nvPicPr>
          <p:blipFill>
            <a:blip r:embed="rId25" cstate="print"/>
            <a:stretch>
              <a:fillRect/>
            </a:stretch>
          </p:blipFill>
          <p:spPr>
            <a:xfrm>
              <a:off x="1347215" y="3794759"/>
              <a:ext cx="597408" cy="592836"/>
            </a:xfrm>
            <a:prstGeom prst="rect">
              <a:avLst/>
            </a:prstGeom>
          </p:spPr>
        </p:pic>
        <p:sp>
          <p:nvSpPr>
            <p:cNvPr id="142" name="object 85">
              <a:extLst>
                <a:ext uri="{FF2B5EF4-FFF2-40B4-BE49-F238E27FC236}">
                  <a16:creationId xmlns:a16="http://schemas.microsoft.com/office/drawing/2014/main" id="{0A2BEF01-679B-AC08-F325-9E565F965AC9}"/>
                </a:ext>
              </a:extLst>
            </p:cNvPr>
            <p:cNvSpPr/>
            <p:nvPr/>
          </p:nvSpPr>
          <p:spPr>
            <a:xfrm>
              <a:off x="1402841" y="3827525"/>
              <a:ext cx="486409" cy="481965"/>
            </a:xfrm>
            <a:custGeom>
              <a:avLst/>
              <a:gdLst/>
              <a:ahLst/>
              <a:cxnLst/>
              <a:rect l="l" t="t" r="r" b="b"/>
              <a:pathLst>
                <a:path w="486410" h="481964">
                  <a:moveTo>
                    <a:pt x="243078" y="0"/>
                  </a:moveTo>
                  <a:lnTo>
                    <a:pt x="194091" y="4892"/>
                  </a:lnTo>
                  <a:lnTo>
                    <a:pt x="148464" y="18924"/>
                  </a:lnTo>
                  <a:lnTo>
                    <a:pt x="107174" y="41127"/>
                  </a:lnTo>
                  <a:lnTo>
                    <a:pt x="71199" y="70532"/>
                  </a:lnTo>
                  <a:lnTo>
                    <a:pt x="41516" y="106170"/>
                  </a:lnTo>
                  <a:lnTo>
                    <a:pt x="19103" y="147071"/>
                  </a:lnTo>
                  <a:lnTo>
                    <a:pt x="4938" y="192268"/>
                  </a:lnTo>
                  <a:lnTo>
                    <a:pt x="0" y="240792"/>
                  </a:lnTo>
                  <a:lnTo>
                    <a:pt x="4938" y="289315"/>
                  </a:lnTo>
                  <a:lnTo>
                    <a:pt x="19103" y="334512"/>
                  </a:lnTo>
                  <a:lnTo>
                    <a:pt x="41516" y="375413"/>
                  </a:lnTo>
                  <a:lnTo>
                    <a:pt x="71199" y="411051"/>
                  </a:lnTo>
                  <a:lnTo>
                    <a:pt x="107174" y="440456"/>
                  </a:lnTo>
                  <a:lnTo>
                    <a:pt x="148464" y="462659"/>
                  </a:lnTo>
                  <a:lnTo>
                    <a:pt x="194091" y="476691"/>
                  </a:lnTo>
                  <a:lnTo>
                    <a:pt x="243078" y="481584"/>
                  </a:lnTo>
                  <a:lnTo>
                    <a:pt x="292064" y="476691"/>
                  </a:lnTo>
                  <a:lnTo>
                    <a:pt x="337691" y="462659"/>
                  </a:lnTo>
                  <a:lnTo>
                    <a:pt x="378981" y="440456"/>
                  </a:lnTo>
                  <a:lnTo>
                    <a:pt x="414956" y="411051"/>
                  </a:lnTo>
                  <a:lnTo>
                    <a:pt x="444639" y="375413"/>
                  </a:lnTo>
                  <a:lnTo>
                    <a:pt x="467052" y="334512"/>
                  </a:lnTo>
                  <a:lnTo>
                    <a:pt x="481217" y="289315"/>
                  </a:lnTo>
                  <a:lnTo>
                    <a:pt x="486156" y="240792"/>
                  </a:lnTo>
                  <a:lnTo>
                    <a:pt x="481217" y="192268"/>
                  </a:lnTo>
                  <a:lnTo>
                    <a:pt x="467052" y="147071"/>
                  </a:lnTo>
                  <a:lnTo>
                    <a:pt x="444639" y="106170"/>
                  </a:lnTo>
                  <a:lnTo>
                    <a:pt x="414956" y="70532"/>
                  </a:lnTo>
                  <a:lnTo>
                    <a:pt x="378981" y="41127"/>
                  </a:lnTo>
                  <a:lnTo>
                    <a:pt x="337691" y="18924"/>
                  </a:lnTo>
                  <a:lnTo>
                    <a:pt x="292064" y="4892"/>
                  </a:lnTo>
                  <a:lnTo>
                    <a:pt x="243078" y="0"/>
                  </a:lnTo>
                  <a:close/>
                </a:path>
              </a:pathLst>
            </a:custGeom>
            <a:solidFill>
              <a:srgbClr val="92D050">
                <a:alpha val="16862"/>
              </a:srgbClr>
            </a:solidFill>
          </p:spPr>
          <p:txBody>
            <a:bodyPr wrap="square" lIns="0" tIns="0" rIns="0" bIns="0" rtlCol="0"/>
            <a:lstStyle/>
            <a:p>
              <a:endParaRPr/>
            </a:p>
          </p:txBody>
        </p:sp>
        <p:sp>
          <p:nvSpPr>
            <p:cNvPr id="143" name="object 86">
              <a:extLst>
                <a:ext uri="{FF2B5EF4-FFF2-40B4-BE49-F238E27FC236}">
                  <a16:creationId xmlns:a16="http://schemas.microsoft.com/office/drawing/2014/main" id="{57CFBD31-B897-D6FE-5D13-D6E3866C202A}"/>
                </a:ext>
              </a:extLst>
            </p:cNvPr>
            <p:cNvSpPr/>
            <p:nvPr/>
          </p:nvSpPr>
          <p:spPr>
            <a:xfrm>
              <a:off x="1402841" y="3827525"/>
              <a:ext cx="486409" cy="481965"/>
            </a:xfrm>
            <a:custGeom>
              <a:avLst/>
              <a:gdLst/>
              <a:ahLst/>
              <a:cxnLst/>
              <a:rect l="l" t="t" r="r" b="b"/>
              <a:pathLst>
                <a:path w="486410" h="481964">
                  <a:moveTo>
                    <a:pt x="0" y="240792"/>
                  </a:moveTo>
                  <a:lnTo>
                    <a:pt x="4938" y="192268"/>
                  </a:lnTo>
                  <a:lnTo>
                    <a:pt x="19103" y="147071"/>
                  </a:lnTo>
                  <a:lnTo>
                    <a:pt x="41516" y="106170"/>
                  </a:lnTo>
                  <a:lnTo>
                    <a:pt x="71199" y="70532"/>
                  </a:lnTo>
                  <a:lnTo>
                    <a:pt x="107174" y="41127"/>
                  </a:lnTo>
                  <a:lnTo>
                    <a:pt x="148464" y="18924"/>
                  </a:lnTo>
                  <a:lnTo>
                    <a:pt x="194091" y="4892"/>
                  </a:lnTo>
                  <a:lnTo>
                    <a:pt x="243078" y="0"/>
                  </a:lnTo>
                  <a:lnTo>
                    <a:pt x="292064" y="4892"/>
                  </a:lnTo>
                  <a:lnTo>
                    <a:pt x="337691" y="18924"/>
                  </a:lnTo>
                  <a:lnTo>
                    <a:pt x="378981" y="41127"/>
                  </a:lnTo>
                  <a:lnTo>
                    <a:pt x="414956" y="70532"/>
                  </a:lnTo>
                  <a:lnTo>
                    <a:pt x="444639" y="106170"/>
                  </a:lnTo>
                  <a:lnTo>
                    <a:pt x="467052" y="147071"/>
                  </a:lnTo>
                  <a:lnTo>
                    <a:pt x="481217" y="192268"/>
                  </a:lnTo>
                  <a:lnTo>
                    <a:pt x="486156" y="240792"/>
                  </a:lnTo>
                  <a:lnTo>
                    <a:pt x="481217" y="289315"/>
                  </a:lnTo>
                  <a:lnTo>
                    <a:pt x="467052" y="334512"/>
                  </a:lnTo>
                  <a:lnTo>
                    <a:pt x="444639" y="375413"/>
                  </a:lnTo>
                  <a:lnTo>
                    <a:pt x="414956" y="411051"/>
                  </a:lnTo>
                  <a:lnTo>
                    <a:pt x="378981" y="440456"/>
                  </a:lnTo>
                  <a:lnTo>
                    <a:pt x="337691" y="462659"/>
                  </a:lnTo>
                  <a:lnTo>
                    <a:pt x="292064" y="476691"/>
                  </a:lnTo>
                  <a:lnTo>
                    <a:pt x="243078" y="481584"/>
                  </a:lnTo>
                  <a:lnTo>
                    <a:pt x="194091" y="476691"/>
                  </a:lnTo>
                  <a:lnTo>
                    <a:pt x="148464" y="462659"/>
                  </a:lnTo>
                  <a:lnTo>
                    <a:pt x="107174" y="440456"/>
                  </a:lnTo>
                  <a:lnTo>
                    <a:pt x="71199" y="411051"/>
                  </a:lnTo>
                  <a:lnTo>
                    <a:pt x="41516" y="375413"/>
                  </a:lnTo>
                  <a:lnTo>
                    <a:pt x="19103" y="334512"/>
                  </a:lnTo>
                  <a:lnTo>
                    <a:pt x="4938" y="289315"/>
                  </a:lnTo>
                  <a:lnTo>
                    <a:pt x="0" y="240792"/>
                  </a:lnTo>
                  <a:close/>
                </a:path>
              </a:pathLst>
            </a:custGeom>
            <a:ln w="25908">
              <a:solidFill>
                <a:srgbClr val="4F6128"/>
              </a:solidFill>
            </a:ln>
          </p:spPr>
          <p:txBody>
            <a:bodyPr wrap="square" lIns="0" tIns="0" rIns="0" bIns="0" rtlCol="0"/>
            <a:lstStyle/>
            <a:p>
              <a:endParaRPr/>
            </a:p>
          </p:txBody>
        </p:sp>
        <p:sp>
          <p:nvSpPr>
            <p:cNvPr id="144" name="object 87">
              <a:extLst>
                <a:ext uri="{FF2B5EF4-FFF2-40B4-BE49-F238E27FC236}">
                  <a16:creationId xmlns:a16="http://schemas.microsoft.com/office/drawing/2014/main" id="{AF316A4E-662F-DC86-4067-65C1DC33646D}"/>
                </a:ext>
              </a:extLst>
            </p:cNvPr>
            <p:cNvSpPr/>
            <p:nvPr/>
          </p:nvSpPr>
          <p:spPr>
            <a:xfrm>
              <a:off x="984503" y="4456175"/>
              <a:ext cx="708660" cy="307975"/>
            </a:xfrm>
            <a:custGeom>
              <a:avLst/>
              <a:gdLst/>
              <a:ahLst/>
              <a:cxnLst/>
              <a:rect l="l" t="t" r="r" b="b"/>
              <a:pathLst>
                <a:path w="708660" h="307975">
                  <a:moveTo>
                    <a:pt x="708660" y="0"/>
                  </a:moveTo>
                  <a:lnTo>
                    <a:pt x="0" y="0"/>
                  </a:lnTo>
                  <a:lnTo>
                    <a:pt x="0" y="307848"/>
                  </a:lnTo>
                  <a:lnTo>
                    <a:pt x="708660" y="307848"/>
                  </a:lnTo>
                  <a:lnTo>
                    <a:pt x="708660" y="0"/>
                  </a:lnTo>
                  <a:close/>
                </a:path>
              </a:pathLst>
            </a:custGeom>
            <a:solidFill>
              <a:srgbClr val="92D050"/>
            </a:solidFill>
          </p:spPr>
          <p:txBody>
            <a:bodyPr wrap="square" lIns="0" tIns="0" rIns="0" bIns="0" rtlCol="0"/>
            <a:lstStyle/>
            <a:p>
              <a:endParaRPr/>
            </a:p>
          </p:txBody>
        </p:sp>
      </p:grpSp>
      <p:sp>
        <p:nvSpPr>
          <p:cNvPr id="145" name="object 88">
            <a:extLst>
              <a:ext uri="{FF2B5EF4-FFF2-40B4-BE49-F238E27FC236}">
                <a16:creationId xmlns:a16="http://schemas.microsoft.com/office/drawing/2014/main" id="{D793940B-5E75-FF49-B090-D3DF8400A568}"/>
              </a:ext>
            </a:extLst>
          </p:cNvPr>
          <p:cNvSpPr txBox="1"/>
          <p:nvPr/>
        </p:nvSpPr>
        <p:spPr>
          <a:xfrm>
            <a:off x="2032818" y="4494216"/>
            <a:ext cx="708660" cy="307975"/>
          </a:xfrm>
          <a:prstGeom prst="rect">
            <a:avLst/>
          </a:prstGeom>
          <a:ln w="9144">
            <a:solidFill>
              <a:srgbClr val="000000"/>
            </a:solidFill>
          </a:ln>
        </p:spPr>
        <p:txBody>
          <a:bodyPr vert="horz" wrap="square" lIns="0" tIns="41275" rIns="0" bIns="0" rtlCol="0">
            <a:spAutoFit/>
          </a:bodyPr>
          <a:lstStyle/>
          <a:p>
            <a:pPr marL="92075">
              <a:lnSpc>
                <a:spcPct val="100000"/>
              </a:lnSpc>
              <a:spcBef>
                <a:spcPts val="325"/>
              </a:spcBef>
            </a:pPr>
            <a:r>
              <a:rPr sz="1400" i="1" spc="5" dirty="0">
                <a:latin typeface="Arial"/>
                <a:cs typeface="Arial"/>
              </a:rPr>
              <a:t>kW/m</a:t>
            </a:r>
            <a:r>
              <a:rPr sz="1350" i="1" spc="7" baseline="24691" dirty="0">
                <a:latin typeface="Arial"/>
                <a:cs typeface="Arial"/>
              </a:rPr>
              <a:t>2</a:t>
            </a:r>
            <a:endParaRPr sz="1350" baseline="24691">
              <a:latin typeface="Arial"/>
              <a:cs typeface="Arial"/>
            </a:endParaRPr>
          </a:p>
        </p:txBody>
      </p:sp>
      <p:grpSp>
        <p:nvGrpSpPr>
          <p:cNvPr id="146" name="object 89">
            <a:extLst>
              <a:ext uri="{FF2B5EF4-FFF2-40B4-BE49-F238E27FC236}">
                <a16:creationId xmlns:a16="http://schemas.microsoft.com/office/drawing/2014/main" id="{8BBFEDB2-E147-85F8-354C-205F5E49D45C}"/>
              </a:ext>
            </a:extLst>
          </p:cNvPr>
          <p:cNvGrpSpPr/>
          <p:nvPr/>
        </p:nvGrpSpPr>
        <p:grpSpPr>
          <a:xfrm>
            <a:off x="2334570" y="3873948"/>
            <a:ext cx="1187450" cy="932815"/>
            <a:chOff x="1286255" y="3835908"/>
            <a:chExt cx="1187450" cy="932815"/>
          </a:xfrm>
        </p:grpSpPr>
        <p:pic>
          <p:nvPicPr>
            <p:cNvPr id="147" name="object 90">
              <a:extLst>
                <a:ext uri="{FF2B5EF4-FFF2-40B4-BE49-F238E27FC236}">
                  <a16:creationId xmlns:a16="http://schemas.microsoft.com/office/drawing/2014/main" id="{11AAF4EC-07B9-E133-1867-E1C864270410}"/>
                </a:ext>
              </a:extLst>
            </p:cNvPr>
            <p:cNvPicPr/>
            <p:nvPr/>
          </p:nvPicPr>
          <p:blipFill>
            <a:blip r:embed="rId26" cstate="print"/>
            <a:stretch>
              <a:fillRect/>
            </a:stretch>
          </p:blipFill>
          <p:spPr>
            <a:xfrm>
              <a:off x="1286255" y="4137660"/>
              <a:ext cx="309372" cy="390144"/>
            </a:xfrm>
            <a:prstGeom prst="rect">
              <a:avLst/>
            </a:prstGeom>
          </p:spPr>
        </p:pic>
        <p:pic>
          <p:nvPicPr>
            <p:cNvPr id="148" name="object 91">
              <a:extLst>
                <a:ext uri="{FF2B5EF4-FFF2-40B4-BE49-F238E27FC236}">
                  <a16:creationId xmlns:a16="http://schemas.microsoft.com/office/drawing/2014/main" id="{045110AE-8A8A-D380-690A-A9B559DC0EEE}"/>
                </a:ext>
              </a:extLst>
            </p:cNvPr>
            <p:cNvPicPr/>
            <p:nvPr/>
          </p:nvPicPr>
          <p:blipFill>
            <a:blip r:embed="rId27" cstate="print"/>
            <a:stretch>
              <a:fillRect/>
            </a:stretch>
          </p:blipFill>
          <p:spPr>
            <a:xfrm>
              <a:off x="1329308" y="4239006"/>
              <a:ext cx="145796" cy="225425"/>
            </a:xfrm>
            <a:prstGeom prst="rect">
              <a:avLst/>
            </a:prstGeom>
          </p:spPr>
        </p:pic>
        <p:pic>
          <p:nvPicPr>
            <p:cNvPr id="149" name="object 92">
              <a:extLst>
                <a:ext uri="{FF2B5EF4-FFF2-40B4-BE49-F238E27FC236}">
                  <a16:creationId xmlns:a16="http://schemas.microsoft.com/office/drawing/2014/main" id="{42E25582-6579-F830-C0DB-24781EDBB4EF}"/>
                </a:ext>
              </a:extLst>
            </p:cNvPr>
            <p:cNvPicPr/>
            <p:nvPr/>
          </p:nvPicPr>
          <p:blipFill>
            <a:blip r:embed="rId28" cstate="print"/>
            <a:stretch>
              <a:fillRect/>
            </a:stretch>
          </p:blipFill>
          <p:spPr>
            <a:xfrm>
              <a:off x="1937004" y="3835908"/>
              <a:ext cx="536448" cy="563880"/>
            </a:xfrm>
            <a:prstGeom prst="rect">
              <a:avLst/>
            </a:prstGeom>
          </p:spPr>
        </p:pic>
        <p:sp>
          <p:nvSpPr>
            <p:cNvPr id="150" name="object 93">
              <a:extLst>
                <a:ext uri="{FF2B5EF4-FFF2-40B4-BE49-F238E27FC236}">
                  <a16:creationId xmlns:a16="http://schemas.microsoft.com/office/drawing/2014/main" id="{7EE18460-8BF4-FE17-6B52-E06CD8FA7FA8}"/>
                </a:ext>
              </a:extLst>
            </p:cNvPr>
            <p:cNvSpPr/>
            <p:nvPr/>
          </p:nvSpPr>
          <p:spPr>
            <a:xfrm>
              <a:off x="1992629" y="3868674"/>
              <a:ext cx="425450" cy="452755"/>
            </a:xfrm>
            <a:custGeom>
              <a:avLst/>
              <a:gdLst/>
              <a:ahLst/>
              <a:cxnLst/>
              <a:rect l="l" t="t" r="r" b="b"/>
              <a:pathLst>
                <a:path w="425450" h="452754">
                  <a:moveTo>
                    <a:pt x="212597" y="0"/>
                  </a:moveTo>
                  <a:lnTo>
                    <a:pt x="169734" y="4598"/>
                  </a:lnTo>
                  <a:lnTo>
                    <a:pt x="129819" y="17787"/>
                  </a:lnTo>
                  <a:lnTo>
                    <a:pt x="93705" y="38656"/>
                  </a:lnTo>
                  <a:lnTo>
                    <a:pt x="62245" y="66293"/>
                  </a:lnTo>
                  <a:lnTo>
                    <a:pt x="36292" y="99789"/>
                  </a:lnTo>
                  <a:lnTo>
                    <a:pt x="16698" y="138231"/>
                  </a:lnTo>
                  <a:lnTo>
                    <a:pt x="4316" y="180710"/>
                  </a:lnTo>
                  <a:lnTo>
                    <a:pt x="0" y="226313"/>
                  </a:lnTo>
                  <a:lnTo>
                    <a:pt x="4316" y="271917"/>
                  </a:lnTo>
                  <a:lnTo>
                    <a:pt x="16698" y="314396"/>
                  </a:lnTo>
                  <a:lnTo>
                    <a:pt x="36292" y="352838"/>
                  </a:lnTo>
                  <a:lnTo>
                    <a:pt x="62245" y="386334"/>
                  </a:lnTo>
                  <a:lnTo>
                    <a:pt x="93705" y="413971"/>
                  </a:lnTo>
                  <a:lnTo>
                    <a:pt x="129819" y="434840"/>
                  </a:lnTo>
                  <a:lnTo>
                    <a:pt x="169734" y="448029"/>
                  </a:lnTo>
                  <a:lnTo>
                    <a:pt x="212597" y="452627"/>
                  </a:lnTo>
                  <a:lnTo>
                    <a:pt x="255461" y="448029"/>
                  </a:lnTo>
                  <a:lnTo>
                    <a:pt x="295376" y="434840"/>
                  </a:lnTo>
                  <a:lnTo>
                    <a:pt x="331490" y="413971"/>
                  </a:lnTo>
                  <a:lnTo>
                    <a:pt x="362950" y="386334"/>
                  </a:lnTo>
                  <a:lnTo>
                    <a:pt x="388903" y="352838"/>
                  </a:lnTo>
                  <a:lnTo>
                    <a:pt x="408497" y="314396"/>
                  </a:lnTo>
                  <a:lnTo>
                    <a:pt x="420879" y="271917"/>
                  </a:lnTo>
                  <a:lnTo>
                    <a:pt x="425195" y="226313"/>
                  </a:lnTo>
                  <a:lnTo>
                    <a:pt x="420879" y="180710"/>
                  </a:lnTo>
                  <a:lnTo>
                    <a:pt x="408497" y="138231"/>
                  </a:lnTo>
                  <a:lnTo>
                    <a:pt x="388903" y="99789"/>
                  </a:lnTo>
                  <a:lnTo>
                    <a:pt x="362950" y="66293"/>
                  </a:lnTo>
                  <a:lnTo>
                    <a:pt x="331490" y="38656"/>
                  </a:lnTo>
                  <a:lnTo>
                    <a:pt x="295376" y="17787"/>
                  </a:lnTo>
                  <a:lnTo>
                    <a:pt x="255461" y="4598"/>
                  </a:lnTo>
                  <a:lnTo>
                    <a:pt x="212597" y="0"/>
                  </a:lnTo>
                  <a:close/>
                </a:path>
              </a:pathLst>
            </a:custGeom>
            <a:solidFill>
              <a:srgbClr val="92D050">
                <a:alpha val="16862"/>
              </a:srgbClr>
            </a:solidFill>
          </p:spPr>
          <p:txBody>
            <a:bodyPr wrap="square" lIns="0" tIns="0" rIns="0" bIns="0" rtlCol="0"/>
            <a:lstStyle/>
            <a:p>
              <a:endParaRPr/>
            </a:p>
          </p:txBody>
        </p:sp>
        <p:sp>
          <p:nvSpPr>
            <p:cNvPr id="151" name="object 94">
              <a:extLst>
                <a:ext uri="{FF2B5EF4-FFF2-40B4-BE49-F238E27FC236}">
                  <a16:creationId xmlns:a16="http://schemas.microsoft.com/office/drawing/2014/main" id="{BBE1B2DB-6C4E-5246-9A60-1DD6BD18B9F2}"/>
                </a:ext>
              </a:extLst>
            </p:cNvPr>
            <p:cNvSpPr/>
            <p:nvPr/>
          </p:nvSpPr>
          <p:spPr>
            <a:xfrm>
              <a:off x="1992629" y="3868674"/>
              <a:ext cx="425450" cy="452755"/>
            </a:xfrm>
            <a:custGeom>
              <a:avLst/>
              <a:gdLst/>
              <a:ahLst/>
              <a:cxnLst/>
              <a:rect l="l" t="t" r="r" b="b"/>
              <a:pathLst>
                <a:path w="425450" h="452754">
                  <a:moveTo>
                    <a:pt x="0" y="226313"/>
                  </a:moveTo>
                  <a:lnTo>
                    <a:pt x="4316" y="180710"/>
                  </a:lnTo>
                  <a:lnTo>
                    <a:pt x="16698" y="138231"/>
                  </a:lnTo>
                  <a:lnTo>
                    <a:pt x="36292" y="99789"/>
                  </a:lnTo>
                  <a:lnTo>
                    <a:pt x="62245" y="66293"/>
                  </a:lnTo>
                  <a:lnTo>
                    <a:pt x="93705" y="38656"/>
                  </a:lnTo>
                  <a:lnTo>
                    <a:pt x="129819" y="17787"/>
                  </a:lnTo>
                  <a:lnTo>
                    <a:pt x="169734" y="4598"/>
                  </a:lnTo>
                  <a:lnTo>
                    <a:pt x="212597" y="0"/>
                  </a:lnTo>
                  <a:lnTo>
                    <a:pt x="255461" y="4598"/>
                  </a:lnTo>
                  <a:lnTo>
                    <a:pt x="295376" y="17787"/>
                  </a:lnTo>
                  <a:lnTo>
                    <a:pt x="331490" y="38656"/>
                  </a:lnTo>
                  <a:lnTo>
                    <a:pt x="362950" y="66293"/>
                  </a:lnTo>
                  <a:lnTo>
                    <a:pt x="388903" y="99789"/>
                  </a:lnTo>
                  <a:lnTo>
                    <a:pt x="408497" y="138231"/>
                  </a:lnTo>
                  <a:lnTo>
                    <a:pt x="420879" y="180710"/>
                  </a:lnTo>
                  <a:lnTo>
                    <a:pt x="425195" y="226313"/>
                  </a:lnTo>
                  <a:lnTo>
                    <a:pt x="420879" y="271917"/>
                  </a:lnTo>
                  <a:lnTo>
                    <a:pt x="408497" y="314396"/>
                  </a:lnTo>
                  <a:lnTo>
                    <a:pt x="388903" y="352838"/>
                  </a:lnTo>
                  <a:lnTo>
                    <a:pt x="362950" y="386334"/>
                  </a:lnTo>
                  <a:lnTo>
                    <a:pt x="331490" y="413971"/>
                  </a:lnTo>
                  <a:lnTo>
                    <a:pt x="295376" y="434840"/>
                  </a:lnTo>
                  <a:lnTo>
                    <a:pt x="255461" y="448029"/>
                  </a:lnTo>
                  <a:lnTo>
                    <a:pt x="212597" y="452627"/>
                  </a:lnTo>
                  <a:lnTo>
                    <a:pt x="169734" y="448029"/>
                  </a:lnTo>
                  <a:lnTo>
                    <a:pt x="129819" y="434840"/>
                  </a:lnTo>
                  <a:lnTo>
                    <a:pt x="93705" y="413971"/>
                  </a:lnTo>
                  <a:lnTo>
                    <a:pt x="62245" y="386334"/>
                  </a:lnTo>
                  <a:lnTo>
                    <a:pt x="36292" y="352838"/>
                  </a:lnTo>
                  <a:lnTo>
                    <a:pt x="16698" y="314396"/>
                  </a:lnTo>
                  <a:lnTo>
                    <a:pt x="4316" y="271917"/>
                  </a:lnTo>
                  <a:lnTo>
                    <a:pt x="0" y="226313"/>
                  </a:lnTo>
                  <a:close/>
                </a:path>
              </a:pathLst>
            </a:custGeom>
            <a:ln w="25908">
              <a:solidFill>
                <a:srgbClr val="4F6128"/>
              </a:solidFill>
            </a:ln>
          </p:spPr>
          <p:txBody>
            <a:bodyPr wrap="square" lIns="0" tIns="0" rIns="0" bIns="0" rtlCol="0"/>
            <a:lstStyle/>
            <a:p>
              <a:endParaRPr/>
            </a:p>
          </p:txBody>
        </p:sp>
        <p:sp>
          <p:nvSpPr>
            <p:cNvPr id="152" name="object 95">
              <a:extLst>
                <a:ext uri="{FF2B5EF4-FFF2-40B4-BE49-F238E27FC236}">
                  <a16:creationId xmlns:a16="http://schemas.microsoft.com/office/drawing/2014/main" id="{0F62B2C5-969F-C77A-2879-0F7DBD763A6D}"/>
                </a:ext>
              </a:extLst>
            </p:cNvPr>
            <p:cNvSpPr/>
            <p:nvPr/>
          </p:nvSpPr>
          <p:spPr>
            <a:xfrm>
              <a:off x="1772411" y="4460748"/>
              <a:ext cx="410209" cy="307975"/>
            </a:xfrm>
            <a:custGeom>
              <a:avLst/>
              <a:gdLst/>
              <a:ahLst/>
              <a:cxnLst/>
              <a:rect l="l" t="t" r="r" b="b"/>
              <a:pathLst>
                <a:path w="410210" h="307975">
                  <a:moveTo>
                    <a:pt x="409956" y="0"/>
                  </a:moveTo>
                  <a:lnTo>
                    <a:pt x="0" y="0"/>
                  </a:lnTo>
                  <a:lnTo>
                    <a:pt x="0" y="307847"/>
                  </a:lnTo>
                  <a:lnTo>
                    <a:pt x="409956" y="307847"/>
                  </a:lnTo>
                  <a:lnTo>
                    <a:pt x="409956" y="0"/>
                  </a:lnTo>
                  <a:close/>
                </a:path>
              </a:pathLst>
            </a:custGeom>
            <a:solidFill>
              <a:srgbClr val="92D050"/>
            </a:solidFill>
          </p:spPr>
          <p:txBody>
            <a:bodyPr wrap="square" lIns="0" tIns="0" rIns="0" bIns="0" rtlCol="0"/>
            <a:lstStyle/>
            <a:p>
              <a:endParaRPr/>
            </a:p>
          </p:txBody>
        </p:sp>
      </p:grpSp>
      <p:sp>
        <p:nvSpPr>
          <p:cNvPr id="153" name="object 96">
            <a:extLst>
              <a:ext uri="{FF2B5EF4-FFF2-40B4-BE49-F238E27FC236}">
                <a16:creationId xmlns:a16="http://schemas.microsoft.com/office/drawing/2014/main" id="{4CD8258C-23D2-225D-B840-A540D88D505C}"/>
              </a:ext>
            </a:extLst>
          </p:cNvPr>
          <p:cNvSpPr txBox="1"/>
          <p:nvPr/>
        </p:nvSpPr>
        <p:spPr>
          <a:xfrm>
            <a:off x="2820726" y="4498787"/>
            <a:ext cx="410209" cy="307975"/>
          </a:xfrm>
          <a:prstGeom prst="rect">
            <a:avLst/>
          </a:prstGeom>
          <a:ln w="9144">
            <a:solidFill>
              <a:srgbClr val="000000"/>
            </a:solidFill>
          </a:ln>
        </p:spPr>
        <p:txBody>
          <a:bodyPr vert="horz" wrap="square" lIns="0" tIns="0" rIns="0" bIns="0" rtlCol="0">
            <a:spAutoFit/>
          </a:bodyPr>
          <a:lstStyle/>
          <a:p>
            <a:pPr marL="104775">
              <a:lnSpc>
                <a:spcPts val="1580"/>
              </a:lnSpc>
            </a:pPr>
            <a:r>
              <a:rPr sz="2100" i="1" spc="7" baseline="-15873" dirty="0">
                <a:latin typeface="Arial"/>
                <a:cs typeface="Arial"/>
              </a:rPr>
              <a:t>m</a:t>
            </a:r>
            <a:r>
              <a:rPr sz="900" i="1" spc="5" dirty="0">
                <a:latin typeface="Arial"/>
                <a:cs typeface="Arial"/>
              </a:rPr>
              <a:t>2</a:t>
            </a:r>
            <a:endParaRPr sz="900">
              <a:latin typeface="Arial"/>
              <a:cs typeface="Arial"/>
            </a:endParaRPr>
          </a:p>
        </p:txBody>
      </p:sp>
      <p:grpSp>
        <p:nvGrpSpPr>
          <p:cNvPr id="154" name="object 97">
            <a:extLst>
              <a:ext uri="{FF2B5EF4-FFF2-40B4-BE49-F238E27FC236}">
                <a16:creationId xmlns:a16="http://schemas.microsoft.com/office/drawing/2014/main" id="{4CA313FD-60B5-3E93-E477-EB964AA034F2}"/>
              </a:ext>
            </a:extLst>
          </p:cNvPr>
          <p:cNvGrpSpPr/>
          <p:nvPr/>
        </p:nvGrpSpPr>
        <p:grpSpPr>
          <a:xfrm>
            <a:off x="1418646" y="3837372"/>
            <a:ext cx="1804670" cy="969644"/>
            <a:chOff x="370331" y="3799332"/>
            <a:chExt cx="1804670" cy="969644"/>
          </a:xfrm>
        </p:grpSpPr>
        <p:pic>
          <p:nvPicPr>
            <p:cNvPr id="155" name="object 98">
              <a:extLst>
                <a:ext uri="{FF2B5EF4-FFF2-40B4-BE49-F238E27FC236}">
                  <a16:creationId xmlns:a16="http://schemas.microsoft.com/office/drawing/2014/main" id="{1B6ACD72-435B-952F-3DF7-8BC625924DE5}"/>
                </a:ext>
              </a:extLst>
            </p:cNvPr>
            <p:cNvPicPr/>
            <p:nvPr/>
          </p:nvPicPr>
          <p:blipFill>
            <a:blip r:embed="rId29" cstate="print"/>
            <a:stretch>
              <a:fillRect/>
            </a:stretch>
          </p:blipFill>
          <p:spPr>
            <a:xfrm>
              <a:off x="1923287" y="4154424"/>
              <a:ext cx="251460" cy="374904"/>
            </a:xfrm>
            <a:prstGeom prst="rect">
              <a:avLst/>
            </a:prstGeom>
          </p:spPr>
        </p:pic>
        <p:pic>
          <p:nvPicPr>
            <p:cNvPr id="156" name="object 99">
              <a:extLst>
                <a:ext uri="{FF2B5EF4-FFF2-40B4-BE49-F238E27FC236}">
                  <a16:creationId xmlns:a16="http://schemas.microsoft.com/office/drawing/2014/main" id="{13BAB015-78DA-9137-C85F-A8058FEC36EE}"/>
                </a:ext>
              </a:extLst>
            </p:cNvPr>
            <p:cNvPicPr/>
            <p:nvPr/>
          </p:nvPicPr>
          <p:blipFill>
            <a:blip r:embed="rId30" cstate="print"/>
            <a:stretch>
              <a:fillRect/>
            </a:stretch>
          </p:blipFill>
          <p:spPr>
            <a:xfrm>
              <a:off x="1965198" y="4255770"/>
              <a:ext cx="98043" cy="210693"/>
            </a:xfrm>
            <a:prstGeom prst="rect">
              <a:avLst/>
            </a:prstGeom>
          </p:spPr>
        </p:pic>
        <p:pic>
          <p:nvPicPr>
            <p:cNvPr id="157" name="object 100">
              <a:extLst>
                <a:ext uri="{FF2B5EF4-FFF2-40B4-BE49-F238E27FC236}">
                  <a16:creationId xmlns:a16="http://schemas.microsoft.com/office/drawing/2014/main" id="{E7B61E1D-BC01-39F6-87F7-2754D11077B1}"/>
                </a:ext>
              </a:extLst>
            </p:cNvPr>
            <p:cNvPicPr/>
            <p:nvPr/>
          </p:nvPicPr>
          <p:blipFill>
            <a:blip r:embed="rId31" cstate="print"/>
            <a:stretch>
              <a:fillRect/>
            </a:stretch>
          </p:blipFill>
          <p:spPr>
            <a:xfrm>
              <a:off x="618743" y="3799332"/>
              <a:ext cx="640080" cy="592836"/>
            </a:xfrm>
            <a:prstGeom prst="rect">
              <a:avLst/>
            </a:prstGeom>
          </p:spPr>
        </p:pic>
        <p:sp>
          <p:nvSpPr>
            <p:cNvPr id="158" name="object 101">
              <a:extLst>
                <a:ext uri="{FF2B5EF4-FFF2-40B4-BE49-F238E27FC236}">
                  <a16:creationId xmlns:a16="http://schemas.microsoft.com/office/drawing/2014/main" id="{51FC7A1F-EE8C-4142-AEEB-3CD9B91428F8}"/>
                </a:ext>
              </a:extLst>
            </p:cNvPr>
            <p:cNvSpPr/>
            <p:nvPr/>
          </p:nvSpPr>
          <p:spPr>
            <a:xfrm>
              <a:off x="674370" y="3832098"/>
              <a:ext cx="528955" cy="481965"/>
            </a:xfrm>
            <a:custGeom>
              <a:avLst/>
              <a:gdLst/>
              <a:ahLst/>
              <a:cxnLst/>
              <a:rect l="l" t="t" r="r" b="b"/>
              <a:pathLst>
                <a:path w="528955" h="481964">
                  <a:moveTo>
                    <a:pt x="264414" y="0"/>
                  </a:moveTo>
                  <a:lnTo>
                    <a:pt x="216883" y="3880"/>
                  </a:lnTo>
                  <a:lnTo>
                    <a:pt x="172149" y="15066"/>
                  </a:lnTo>
                  <a:lnTo>
                    <a:pt x="130956" y="32878"/>
                  </a:lnTo>
                  <a:lnTo>
                    <a:pt x="94053" y="56636"/>
                  </a:lnTo>
                  <a:lnTo>
                    <a:pt x="62185" y="85659"/>
                  </a:lnTo>
                  <a:lnTo>
                    <a:pt x="36099" y="119267"/>
                  </a:lnTo>
                  <a:lnTo>
                    <a:pt x="16541" y="156778"/>
                  </a:lnTo>
                  <a:lnTo>
                    <a:pt x="4259" y="197513"/>
                  </a:lnTo>
                  <a:lnTo>
                    <a:pt x="0" y="240791"/>
                  </a:lnTo>
                  <a:lnTo>
                    <a:pt x="4259" y="284070"/>
                  </a:lnTo>
                  <a:lnTo>
                    <a:pt x="16541" y="324805"/>
                  </a:lnTo>
                  <a:lnTo>
                    <a:pt x="36099" y="362316"/>
                  </a:lnTo>
                  <a:lnTo>
                    <a:pt x="62185" y="395924"/>
                  </a:lnTo>
                  <a:lnTo>
                    <a:pt x="94053" y="424947"/>
                  </a:lnTo>
                  <a:lnTo>
                    <a:pt x="130956" y="448705"/>
                  </a:lnTo>
                  <a:lnTo>
                    <a:pt x="172149" y="466517"/>
                  </a:lnTo>
                  <a:lnTo>
                    <a:pt x="216883" y="477703"/>
                  </a:lnTo>
                  <a:lnTo>
                    <a:pt x="264414" y="481583"/>
                  </a:lnTo>
                  <a:lnTo>
                    <a:pt x="311944" y="477703"/>
                  </a:lnTo>
                  <a:lnTo>
                    <a:pt x="356678" y="466517"/>
                  </a:lnTo>
                  <a:lnTo>
                    <a:pt x="397871" y="448705"/>
                  </a:lnTo>
                  <a:lnTo>
                    <a:pt x="434774" y="424947"/>
                  </a:lnTo>
                  <a:lnTo>
                    <a:pt x="466642" y="395924"/>
                  </a:lnTo>
                  <a:lnTo>
                    <a:pt x="492728" y="362316"/>
                  </a:lnTo>
                  <a:lnTo>
                    <a:pt x="512286" y="324805"/>
                  </a:lnTo>
                  <a:lnTo>
                    <a:pt x="524568" y="284070"/>
                  </a:lnTo>
                  <a:lnTo>
                    <a:pt x="528827" y="240791"/>
                  </a:lnTo>
                  <a:lnTo>
                    <a:pt x="524568" y="197513"/>
                  </a:lnTo>
                  <a:lnTo>
                    <a:pt x="512286" y="156778"/>
                  </a:lnTo>
                  <a:lnTo>
                    <a:pt x="492728" y="119267"/>
                  </a:lnTo>
                  <a:lnTo>
                    <a:pt x="466642" y="85659"/>
                  </a:lnTo>
                  <a:lnTo>
                    <a:pt x="434774" y="56636"/>
                  </a:lnTo>
                  <a:lnTo>
                    <a:pt x="397871" y="32878"/>
                  </a:lnTo>
                  <a:lnTo>
                    <a:pt x="356678" y="15066"/>
                  </a:lnTo>
                  <a:lnTo>
                    <a:pt x="311944" y="3880"/>
                  </a:lnTo>
                  <a:lnTo>
                    <a:pt x="264414" y="0"/>
                  </a:lnTo>
                  <a:close/>
                </a:path>
              </a:pathLst>
            </a:custGeom>
            <a:solidFill>
              <a:srgbClr val="92D050">
                <a:alpha val="16862"/>
              </a:srgbClr>
            </a:solidFill>
          </p:spPr>
          <p:txBody>
            <a:bodyPr wrap="square" lIns="0" tIns="0" rIns="0" bIns="0" rtlCol="0"/>
            <a:lstStyle/>
            <a:p>
              <a:endParaRPr/>
            </a:p>
          </p:txBody>
        </p:sp>
        <p:sp>
          <p:nvSpPr>
            <p:cNvPr id="159" name="object 102">
              <a:extLst>
                <a:ext uri="{FF2B5EF4-FFF2-40B4-BE49-F238E27FC236}">
                  <a16:creationId xmlns:a16="http://schemas.microsoft.com/office/drawing/2014/main" id="{3FB79A57-1D23-BE5C-3983-3BF2CD9AE86B}"/>
                </a:ext>
              </a:extLst>
            </p:cNvPr>
            <p:cNvSpPr/>
            <p:nvPr/>
          </p:nvSpPr>
          <p:spPr>
            <a:xfrm>
              <a:off x="674370" y="3832098"/>
              <a:ext cx="528955" cy="481965"/>
            </a:xfrm>
            <a:custGeom>
              <a:avLst/>
              <a:gdLst/>
              <a:ahLst/>
              <a:cxnLst/>
              <a:rect l="l" t="t" r="r" b="b"/>
              <a:pathLst>
                <a:path w="528955" h="481964">
                  <a:moveTo>
                    <a:pt x="0" y="240791"/>
                  </a:moveTo>
                  <a:lnTo>
                    <a:pt x="4259" y="197513"/>
                  </a:lnTo>
                  <a:lnTo>
                    <a:pt x="16541" y="156778"/>
                  </a:lnTo>
                  <a:lnTo>
                    <a:pt x="36099" y="119267"/>
                  </a:lnTo>
                  <a:lnTo>
                    <a:pt x="62185" y="85659"/>
                  </a:lnTo>
                  <a:lnTo>
                    <a:pt x="94053" y="56636"/>
                  </a:lnTo>
                  <a:lnTo>
                    <a:pt x="130956" y="32878"/>
                  </a:lnTo>
                  <a:lnTo>
                    <a:pt x="172149" y="15066"/>
                  </a:lnTo>
                  <a:lnTo>
                    <a:pt x="216883" y="3880"/>
                  </a:lnTo>
                  <a:lnTo>
                    <a:pt x="264414" y="0"/>
                  </a:lnTo>
                  <a:lnTo>
                    <a:pt x="311944" y="3880"/>
                  </a:lnTo>
                  <a:lnTo>
                    <a:pt x="356678" y="15066"/>
                  </a:lnTo>
                  <a:lnTo>
                    <a:pt x="397871" y="32878"/>
                  </a:lnTo>
                  <a:lnTo>
                    <a:pt x="434774" y="56636"/>
                  </a:lnTo>
                  <a:lnTo>
                    <a:pt x="466642" y="85659"/>
                  </a:lnTo>
                  <a:lnTo>
                    <a:pt x="492728" y="119267"/>
                  </a:lnTo>
                  <a:lnTo>
                    <a:pt x="512286" y="156778"/>
                  </a:lnTo>
                  <a:lnTo>
                    <a:pt x="524568" y="197513"/>
                  </a:lnTo>
                  <a:lnTo>
                    <a:pt x="528827" y="240791"/>
                  </a:lnTo>
                  <a:lnTo>
                    <a:pt x="524568" y="284070"/>
                  </a:lnTo>
                  <a:lnTo>
                    <a:pt x="512286" y="324805"/>
                  </a:lnTo>
                  <a:lnTo>
                    <a:pt x="492728" y="362316"/>
                  </a:lnTo>
                  <a:lnTo>
                    <a:pt x="466642" y="395924"/>
                  </a:lnTo>
                  <a:lnTo>
                    <a:pt x="434774" y="424947"/>
                  </a:lnTo>
                  <a:lnTo>
                    <a:pt x="397871" y="448705"/>
                  </a:lnTo>
                  <a:lnTo>
                    <a:pt x="356678" y="466517"/>
                  </a:lnTo>
                  <a:lnTo>
                    <a:pt x="311944" y="477703"/>
                  </a:lnTo>
                  <a:lnTo>
                    <a:pt x="264414" y="481583"/>
                  </a:lnTo>
                  <a:lnTo>
                    <a:pt x="216883" y="477703"/>
                  </a:lnTo>
                  <a:lnTo>
                    <a:pt x="172149" y="466517"/>
                  </a:lnTo>
                  <a:lnTo>
                    <a:pt x="130956" y="448705"/>
                  </a:lnTo>
                  <a:lnTo>
                    <a:pt x="94053" y="424947"/>
                  </a:lnTo>
                  <a:lnTo>
                    <a:pt x="62185" y="395924"/>
                  </a:lnTo>
                  <a:lnTo>
                    <a:pt x="36099" y="362316"/>
                  </a:lnTo>
                  <a:lnTo>
                    <a:pt x="16541" y="324805"/>
                  </a:lnTo>
                  <a:lnTo>
                    <a:pt x="4259" y="284070"/>
                  </a:lnTo>
                  <a:lnTo>
                    <a:pt x="0" y="240791"/>
                  </a:lnTo>
                  <a:close/>
                </a:path>
              </a:pathLst>
            </a:custGeom>
            <a:ln w="25908">
              <a:solidFill>
                <a:srgbClr val="4F6128"/>
              </a:solidFill>
            </a:ln>
          </p:spPr>
          <p:txBody>
            <a:bodyPr wrap="square" lIns="0" tIns="0" rIns="0" bIns="0" rtlCol="0"/>
            <a:lstStyle/>
            <a:p>
              <a:endParaRPr/>
            </a:p>
          </p:txBody>
        </p:sp>
        <p:sp>
          <p:nvSpPr>
            <p:cNvPr id="160" name="object 103">
              <a:extLst>
                <a:ext uri="{FF2B5EF4-FFF2-40B4-BE49-F238E27FC236}">
                  <a16:creationId xmlns:a16="http://schemas.microsoft.com/office/drawing/2014/main" id="{5391193F-A36F-BC03-FBA1-F0CC6DDA10D0}"/>
                </a:ext>
              </a:extLst>
            </p:cNvPr>
            <p:cNvSpPr/>
            <p:nvPr/>
          </p:nvSpPr>
          <p:spPr>
            <a:xfrm>
              <a:off x="370331" y="4460748"/>
              <a:ext cx="463550" cy="307975"/>
            </a:xfrm>
            <a:custGeom>
              <a:avLst/>
              <a:gdLst/>
              <a:ahLst/>
              <a:cxnLst/>
              <a:rect l="l" t="t" r="r" b="b"/>
              <a:pathLst>
                <a:path w="463550" h="307975">
                  <a:moveTo>
                    <a:pt x="463296" y="0"/>
                  </a:moveTo>
                  <a:lnTo>
                    <a:pt x="0" y="0"/>
                  </a:lnTo>
                  <a:lnTo>
                    <a:pt x="0" y="307847"/>
                  </a:lnTo>
                  <a:lnTo>
                    <a:pt x="463296" y="307847"/>
                  </a:lnTo>
                  <a:lnTo>
                    <a:pt x="463296" y="0"/>
                  </a:lnTo>
                  <a:close/>
                </a:path>
              </a:pathLst>
            </a:custGeom>
            <a:solidFill>
              <a:srgbClr val="92D050"/>
            </a:solidFill>
          </p:spPr>
          <p:txBody>
            <a:bodyPr wrap="square" lIns="0" tIns="0" rIns="0" bIns="0" rtlCol="0"/>
            <a:lstStyle/>
            <a:p>
              <a:endParaRPr/>
            </a:p>
          </p:txBody>
        </p:sp>
      </p:grpSp>
      <p:sp>
        <p:nvSpPr>
          <p:cNvPr id="161" name="object 104">
            <a:extLst>
              <a:ext uri="{FF2B5EF4-FFF2-40B4-BE49-F238E27FC236}">
                <a16:creationId xmlns:a16="http://schemas.microsoft.com/office/drawing/2014/main" id="{30F49E0A-1975-E097-D0E0-B895F8F455BD}"/>
              </a:ext>
            </a:extLst>
          </p:cNvPr>
          <p:cNvSpPr txBox="1"/>
          <p:nvPr/>
        </p:nvSpPr>
        <p:spPr>
          <a:xfrm>
            <a:off x="1418646" y="4498787"/>
            <a:ext cx="463550" cy="307975"/>
          </a:xfrm>
          <a:prstGeom prst="rect">
            <a:avLst/>
          </a:prstGeom>
          <a:ln w="9143">
            <a:solidFill>
              <a:srgbClr val="000000"/>
            </a:solidFill>
          </a:ln>
        </p:spPr>
        <p:txBody>
          <a:bodyPr vert="horz" wrap="square" lIns="0" tIns="40640" rIns="0" bIns="0" rtlCol="0">
            <a:spAutoFit/>
          </a:bodyPr>
          <a:lstStyle/>
          <a:p>
            <a:pPr marL="109220">
              <a:lnSpc>
                <a:spcPct val="100000"/>
              </a:lnSpc>
              <a:spcBef>
                <a:spcPts val="320"/>
              </a:spcBef>
            </a:pPr>
            <a:r>
              <a:rPr sz="1400" i="1" dirty="0">
                <a:latin typeface="Arial"/>
                <a:cs typeface="Arial"/>
              </a:rPr>
              <a:t>kW</a:t>
            </a:r>
            <a:endParaRPr sz="1400">
              <a:latin typeface="Arial"/>
              <a:cs typeface="Arial"/>
            </a:endParaRPr>
          </a:p>
        </p:txBody>
      </p:sp>
      <p:grpSp>
        <p:nvGrpSpPr>
          <p:cNvPr id="162" name="object 105">
            <a:extLst>
              <a:ext uri="{FF2B5EF4-FFF2-40B4-BE49-F238E27FC236}">
                <a16:creationId xmlns:a16="http://schemas.microsoft.com/office/drawing/2014/main" id="{C8475ED5-402D-0FBE-7A8E-C95DE34073E6}"/>
              </a:ext>
            </a:extLst>
          </p:cNvPr>
          <p:cNvGrpSpPr/>
          <p:nvPr/>
        </p:nvGrpSpPr>
        <p:grpSpPr>
          <a:xfrm>
            <a:off x="1596955" y="4178748"/>
            <a:ext cx="1501140" cy="1419225"/>
            <a:chOff x="548640" y="4140708"/>
            <a:chExt cx="1501140" cy="1419225"/>
          </a:xfrm>
        </p:grpSpPr>
        <p:pic>
          <p:nvPicPr>
            <p:cNvPr id="163" name="object 106">
              <a:extLst>
                <a:ext uri="{FF2B5EF4-FFF2-40B4-BE49-F238E27FC236}">
                  <a16:creationId xmlns:a16="http://schemas.microsoft.com/office/drawing/2014/main" id="{D6799DAF-689D-8ED3-ED93-F320246FC415}"/>
                </a:ext>
              </a:extLst>
            </p:cNvPr>
            <p:cNvPicPr/>
            <p:nvPr/>
          </p:nvPicPr>
          <p:blipFill>
            <a:blip r:embed="rId32" cstate="print"/>
            <a:stretch>
              <a:fillRect/>
            </a:stretch>
          </p:blipFill>
          <p:spPr>
            <a:xfrm>
              <a:off x="548640" y="4140708"/>
              <a:ext cx="323088" cy="390144"/>
            </a:xfrm>
            <a:prstGeom prst="rect">
              <a:avLst/>
            </a:prstGeom>
          </p:spPr>
        </p:pic>
        <p:pic>
          <p:nvPicPr>
            <p:cNvPr id="164" name="object 107">
              <a:extLst>
                <a:ext uri="{FF2B5EF4-FFF2-40B4-BE49-F238E27FC236}">
                  <a16:creationId xmlns:a16="http://schemas.microsoft.com/office/drawing/2014/main" id="{BB71B6D1-8CB2-9B1E-D5CA-EEBEEA84AEB6}"/>
                </a:ext>
              </a:extLst>
            </p:cNvPr>
            <p:cNvPicPr/>
            <p:nvPr/>
          </p:nvPicPr>
          <p:blipFill>
            <a:blip r:embed="rId33" cstate="print"/>
            <a:stretch>
              <a:fillRect/>
            </a:stretch>
          </p:blipFill>
          <p:spPr>
            <a:xfrm>
              <a:off x="592023" y="4242054"/>
              <a:ext cx="159156" cy="225806"/>
            </a:xfrm>
            <a:prstGeom prst="rect">
              <a:avLst/>
            </a:prstGeom>
          </p:spPr>
        </p:pic>
        <p:pic>
          <p:nvPicPr>
            <p:cNvPr id="165" name="object 108">
              <a:extLst>
                <a:ext uri="{FF2B5EF4-FFF2-40B4-BE49-F238E27FC236}">
                  <a16:creationId xmlns:a16="http://schemas.microsoft.com/office/drawing/2014/main" id="{3F91210B-CBAB-8E61-3FFE-9E08C0E31A99}"/>
                </a:ext>
              </a:extLst>
            </p:cNvPr>
            <p:cNvPicPr/>
            <p:nvPr/>
          </p:nvPicPr>
          <p:blipFill>
            <a:blip r:embed="rId34" cstate="print"/>
            <a:stretch>
              <a:fillRect/>
            </a:stretch>
          </p:blipFill>
          <p:spPr>
            <a:xfrm>
              <a:off x="1391412" y="4803648"/>
              <a:ext cx="658368" cy="612647"/>
            </a:xfrm>
            <a:prstGeom prst="rect">
              <a:avLst/>
            </a:prstGeom>
          </p:spPr>
        </p:pic>
        <p:sp>
          <p:nvSpPr>
            <p:cNvPr id="166" name="object 109">
              <a:extLst>
                <a:ext uri="{FF2B5EF4-FFF2-40B4-BE49-F238E27FC236}">
                  <a16:creationId xmlns:a16="http://schemas.microsoft.com/office/drawing/2014/main" id="{E70391CE-B625-A12D-EFF6-41E4543F8BBE}"/>
                </a:ext>
              </a:extLst>
            </p:cNvPr>
            <p:cNvSpPr/>
            <p:nvPr/>
          </p:nvSpPr>
          <p:spPr>
            <a:xfrm>
              <a:off x="1447037" y="4836414"/>
              <a:ext cx="547370" cy="501650"/>
            </a:xfrm>
            <a:custGeom>
              <a:avLst/>
              <a:gdLst/>
              <a:ahLst/>
              <a:cxnLst/>
              <a:rect l="l" t="t" r="r" b="b"/>
              <a:pathLst>
                <a:path w="547369" h="501650">
                  <a:moveTo>
                    <a:pt x="273557" y="0"/>
                  </a:moveTo>
                  <a:lnTo>
                    <a:pt x="224372" y="4039"/>
                  </a:lnTo>
                  <a:lnTo>
                    <a:pt x="178085" y="15687"/>
                  </a:lnTo>
                  <a:lnTo>
                    <a:pt x="135466" y="34233"/>
                  </a:lnTo>
                  <a:lnTo>
                    <a:pt x="97288" y="58969"/>
                  </a:lnTo>
                  <a:lnTo>
                    <a:pt x="64321" y="89187"/>
                  </a:lnTo>
                  <a:lnTo>
                    <a:pt x="37337" y="124177"/>
                  </a:lnTo>
                  <a:lnTo>
                    <a:pt x="17108" y="163232"/>
                  </a:lnTo>
                  <a:lnTo>
                    <a:pt x="4405" y="205641"/>
                  </a:lnTo>
                  <a:lnTo>
                    <a:pt x="0" y="250698"/>
                  </a:lnTo>
                  <a:lnTo>
                    <a:pt x="4405" y="295754"/>
                  </a:lnTo>
                  <a:lnTo>
                    <a:pt x="17108" y="338163"/>
                  </a:lnTo>
                  <a:lnTo>
                    <a:pt x="37338" y="377218"/>
                  </a:lnTo>
                  <a:lnTo>
                    <a:pt x="64321" y="412208"/>
                  </a:lnTo>
                  <a:lnTo>
                    <a:pt x="97288" y="442426"/>
                  </a:lnTo>
                  <a:lnTo>
                    <a:pt x="135466" y="467162"/>
                  </a:lnTo>
                  <a:lnTo>
                    <a:pt x="178085" y="485708"/>
                  </a:lnTo>
                  <a:lnTo>
                    <a:pt x="224372" y="497356"/>
                  </a:lnTo>
                  <a:lnTo>
                    <a:pt x="273557" y="501396"/>
                  </a:lnTo>
                  <a:lnTo>
                    <a:pt x="322743" y="497356"/>
                  </a:lnTo>
                  <a:lnTo>
                    <a:pt x="369030" y="485708"/>
                  </a:lnTo>
                  <a:lnTo>
                    <a:pt x="411649" y="467162"/>
                  </a:lnTo>
                  <a:lnTo>
                    <a:pt x="449827" y="442426"/>
                  </a:lnTo>
                  <a:lnTo>
                    <a:pt x="482794" y="412208"/>
                  </a:lnTo>
                  <a:lnTo>
                    <a:pt x="509778" y="377218"/>
                  </a:lnTo>
                  <a:lnTo>
                    <a:pt x="530007" y="338163"/>
                  </a:lnTo>
                  <a:lnTo>
                    <a:pt x="542710" y="295754"/>
                  </a:lnTo>
                  <a:lnTo>
                    <a:pt x="547116" y="250698"/>
                  </a:lnTo>
                  <a:lnTo>
                    <a:pt x="542710" y="205641"/>
                  </a:lnTo>
                  <a:lnTo>
                    <a:pt x="530007" y="163232"/>
                  </a:lnTo>
                  <a:lnTo>
                    <a:pt x="509778" y="124177"/>
                  </a:lnTo>
                  <a:lnTo>
                    <a:pt x="482794" y="89187"/>
                  </a:lnTo>
                  <a:lnTo>
                    <a:pt x="449827" y="58969"/>
                  </a:lnTo>
                  <a:lnTo>
                    <a:pt x="411649" y="34233"/>
                  </a:lnTo>
                  <a:lnTo>
                    <a:pt x="369030" y="15687"/>
                  </a:lnTo>
                  <a:lnTo>
                    <a:pt x="322743" y="4039"/>
                  </a:lnTo>
                  <a:lnTo>
                    <a:pt x="273557" y="0"/>
                  </a:lnTo>
                  <a:close/>
                </a:path>
              </a:pathLst>
            </a:custGeom>
            <a:solidFill>
              <a:srgbClr val="92D050">
                <a:alpha val="16862"/>
              </a:srgbClr>
            </a:solidFill>
          </p:spPr>
          <p:txBody>
            <a:bodyPr wrap="square" lIns="0" tIns="0" rIns="0" bIns="0" rtlCol="0"/>
            <a:lstStyle/>
            <a:p>
              <a:endParaRPr/>
            </a:p>
          </p:txBody>
        </p:sp>
        <p:sp>
          <p:nvSpPr>
            <p:cNvPr id="167" name="object 110">
              <a:extLst>
                <a:ext uri="{FF2B5EF4-FFF2-40B4-BE49-F238E27FC236}">
                  <a16:creationId xmlns:a16="http://schemas.microsoft.com/office/drawing/2014/main" id="{AF79D9AF-0E99-A3C4-4C7D-45864450149E}"/>
                </a:ext>
              </a:extLst>
            </p:cNvPr>
            <p:cNvSpPr/>
            <p:nvPr/>
          </p:nvSpPr>
          <p:spPr>
            <a:xfrm>
              <a:off x="1447037" y="4836414"/>
              <a:ext cx="547370" cy="501650"/>
            </a:xfrm>
            <a:custGeom>
              <a:avLst/>
              <a:gdLst/>
              <a:ahLst/>
              <a:cxnLst/>
              <a:rect l="l" t="t" r="r" b="b"/>
              <a:pathLst>
                <a:path w="547369" h="501650">
                  <a:moveTo>
                    <a:pt x="0" y="250698"/>
                  </a:moveTo>
                  <a:lnTo>
                    <a:pt x="4405" y="205641"/>
                  </a:lnTo>
                  <a:lnTo>
                    <a:pt x="17108" y="163232"/>
                  </a:lnTo>
                  <a:lnTo>
                    <a:pt x="37337" y="124177"/>
                  </a:lnTo>
                  <a:lnTo>
                    <a:pt x="64321" y="89187"/>
                  </a:lnTo>
                  <a:lnTo>
                    <a:pt x="97288" y="58969"/>
                  </a:lnTo>
                  <a:lnTo>
                    <a:pt x="135466" y="34233"/>
                  </a:lnTo>
                  <a:lnTo>
                    <a:pt x="178085" y="15687"/>
                  </a:lnTo>
                  <a:lnTo>
                    <a:pt x="224372" y="4039"/>
                  </a:lnTo>
                  <a:lnTo>
                    <a:pt x="273557" y="0"/>
                  </a:lnTo>
                  <a:lnTo>
                    <a:pt x="322743" y="4039"/>
                  </a:lnTo>
                  <a:lnTo>
                    <a:pt x="369030" y="15687"/>
                  </a:lnTo>
                  <a:lnTo>
                    <a:pt x="411649" y="34233"/>
                  </a:lnTo>
                  <a:lnTo>
                    <a:pt x="449827" y="58969"/>
                  </a:lnTo>
                  <a:lnTo>
                    <a:pt x="482794" y="89187"/>
                  </a:lnTo>
                  <a:lnTo>
                    <a:pt x="509778" y="124177"/>
                  </a:lnTo>
                  <a:lnTo>
                    <a:pt x="530007" y="163232"/>
                  </a:lnTo>
                  <a:lnTo>
                    <a:pt x="542710" y="205641"/>
                  </a:lnTo>
                  <a:lnTo>
                    <a:pt x="547116" y="250698"/>
                  </a:lnTo>
                  <a:lnTo>
                    <a:pt x="542710" y="295754"/>
                  </a:lnTo>
                  <a:lnTo>
                    <a:pt x="530007" y="338163"/>
                  </a:lnTo>
                  <a:lnTo>
                    <a:pt x="509778" y="377218"/>
                  </a:lnTo>
                  <a:lnTo>
                    <a:pt x="482794" y="412208"/>
                  </a:lnTo>
                  <a:lnTo>
                    <a:pt x="449827" y="442426"/>
                  </a:lnTo>
                  <a:lnTo>
                    <a:pt x="411649" y="467162"/>
                  </a:lnTo>
                  <a:lnTo>
                    <a:pt x="369030" y="485708"/>
                  </a:lnTo>
                  <a:lnTo>
                    <a:pt x="322743" y="497356"/>
                  </a:lnTo>
                  <a:lnTo>
                    <a:pt x="273557" y="501396"/>
                  </a:lnTo>
                  <a:lnTo>
                    <a:pt x="224372" y="497356"/>
                  </a:lnTo>
                  <a:lnTo>
                    <a:pt x="178085" y="485708"/>
                  </a:lnTo>
                  <a:lnTo>
                    <a:pt x="135466" y="467162"/>
                  </a:lnTo>
                  <a:lnTo>
                    <a:pt x="97288" y="442426"/>
                  </a:lnTo>
                  <a:lnTo>
                    <a:pt x="64321" y="412208"/>
                  </a:lnTo>
                  <a:lnTo>
                    <a:pt x="37338" y="377218"/>
                  </a:lnTo>
                  <a:lnTo>
                    <a:pt x="17108" y="338163"/>
                  </a:lnTo>
                  <a:lnTo>
                    <a:pt x="4405" y="295754"/>
                  </a:lnTo>
                  <a:lnTo>
                    <a:pt x="0" y="250698"/>
                  </a:lnTo>
                  <a:close/>
                </a:path>
              </a:pathLst>
            </a:custGeom>
            <a:ln w="25908">
              <a:solidFill>
                <a:srgbClr val="4F6128"/>
              </a:solidFill>
            </a:ln>
          </p:spPr>
          <p:txBody>
            <a:bodyPr wrap="square" lIns="0" tIns="0" rIns="0" bIns="0" rtlCol="0"/>
            <a:lstStyle/>
            <a:p>
              <a:endParaRPr/>
            </a:p>
          </p:txBody>
        </p:sp>
        <p:sp>
          <p:nvSpPr>
            <p:cNvPr id="168" name="object 111">
              <a:extLst>
                <a:ext uri="{FF2B5EF4-FFF2-40B4-BE49-F238E27FC236}">
                  <a16:creationId xmlns:a16="http://schemas.microsoft.com/office/drawing/2014/main" id="{3BC44458-6983-72F0-E8A8-470CC0A0EF69}"/>
                </a:ext>
              </a:extLst>
            </p:cNvPr>
            <p:cNvSpPr/>
            <p:nvPr/>
          </p:nvSpPr>
          <p:spPr>
            <a:xfrm>
              <a:off x="576072" y="5251704"/>
              <a:ext cx="707390" cy="307975"/>
            </a:xfrm>
            <a:custGeom>
              <a:avLst/>
              <a:gdLst/>
              <a:ahLst/>
              <a:cxnLst/>
              <a:rect l="l" t="t" r="r" b="b"/>
              <a:pathLst>
                <a:path w="707390" h="307975">
                  <a:moveTo>
                    <a:pt x="707135" y="0"/>
                  </a:moveTo>
                  <a:lnTo>
                    <a:pt x="0" y="0"/>
                  </a:lnTo>
                  <a:lnTo>
                    <a:pt x="0" y="307848"/>
                  </a:lnTo>
                  <a:lnTo>
                    <a:pt x="707135" y="307848"/>
                  </a:lnTo>
                  <a:lnTo>
                    <a:pt x="707135" y="0"/>
                  </a:lnTo>
                  <a:close/>
                </a:path>
              </a:pathLst>
            </a:custGeom>
            <a:solidFill>
              <a:srgbClr val="92D050"/>
            </a:solidFill>
          </p:spPr>
          <p:txBody>
            <a:bodyPr wrap="square" lIns="0" tIns="0" rIns="0" bIns="0" rtlCol="0"/>
            <a:lstStyle/>
            <a:p>
              <a:endParaRPr/>
            </a:p>
          </p:txBody>
        </p:sp>
      </p:grpSp>
      <p:sp>
        <p:nvSpPr>
          <p:cNvPr id="169" name="object 112">
            <a:extLst>
              <a:ext uri="{FF2B5EF4-FFF2-40B4-BE49-F238E27FC236}">
                <a16:creationId xmlns:a16="http://schemas.microsoft.com/office/drawing/2014/main" id="{E0AF7B07-A10A-D2C1-3B62-5DBE9C650539}"/>
              </a:ext>
            </a:extLst>
          </p:cNvPr>
          <p:cNvSpPr txBox="1"/>
          <p:nvPr/>
        </p:nvSpPr>
        <p:spPr>
          <a:xfrm>
            <a:off x="1624387" y="5289743"/>
            <a:ext cx="707390" cy="307975"/>
          </a:xfrm>
          <a:prstGeom prst="rect">
            <a:avLst/>
          </a:prstGeom>
          <a:ln w="9143">
            <a:solidFill>
              <a:srgbClr val="000000"/>
            </a:solidFill>
          </a:ln>
        </p:spPr>
        <p:txBody>
          <a:bodyPr vert="horz" wrap="square" lIns="0" tIns="40640" rIns="0" bIns="0" rtlCol="0">
            <a:spAutoFit/>
          </a:bodyPr>
          <a:lstStyle/>
          <a:p>
            <a:pPr marL="285750">
              <a:lnSpc>
                <a:spcPct val="100000"/>
              </a:lnSpc>
              <a:spcBef>
                <a:spcPts val="320"/>
              </a:spcBef>
            </a:pPr>
            <a:r>
              <a:rPr sz="1400" i="1" dirty="0">
                <a:latin typeface="Arial"/>
                <a:cs typeface="Arial"/>
              </a:rPr>
              <a:t>kg/s</a:t>
            </a:r>
            <a:endParaRPr sz="1400">
              <a:latin typeface="Arial"/>
              <a:cs typeface="Arial"/>
            </a:endParaRPr>
          </a:p>
        </p:txBody>
      </p:sp>
      <p:grpSp>
        <p:nvGrpSpPr>
          <p:cNvPr id="170" name="object 113">
            <a:extLst>
              <a:ext uri="{FF2B5EF4-FFF2-40B4-BE49-F238E27FC236}">
                <a16:creationId xmlns:a16="http://schemas.microsoft.com/office/drawing/2014/main" id="{B6042B53-2133-A3E3-01D2-8DE151C405BD}"/>
              </a:ext>
            </a:extLst>
          </p:cNvPr>
          <p:cNvGrpSpPr/>
          <p:nvPr/>
        </p:nvGrpSpPr>
        <p:grpSpPr>
          <a:xfrm>
            <a:off x="2282754" y="5201351"/>
            <a:ext cx="413384" cy="317500"/>
            <a:chOff x="1234439" y="5163311"/>
            <a:chExt cx="413384" cy="317500"/>
          </a:xfrm>
        </p:grpSpPr>
        <p:pic>
          <p:nvPicPr>
            <p:cNvPr id="171" name="object 114">
              <a:extLst>
                <a:ext uri="{FF2B5EF4-FFF2-40B4-BE49-F238E27FC236}">
                  <a16:creationId xmlns:a16="http://schemas.microsoft.com/office/drawing/2014/main" id="{9374ACCA-4BCF-09BD-A928-B04FBB49D30E}"/>
                </a:ext>
              </a:extLst>
            </p:cNvPr>
            <p:cNvPicPr/>
            <p:nvPr/>
          </p:nvPicPr>
          <p:blipFill>
            <a:blip r:embed="rId35" cstate="print"/>
            <a:stretch>
              <a:fillRect/>
            </a:stretch>
          </p:blipFill>
          <p:spPr>
            <a:xfrm>
              <a:off x="1234439" y="5163311"/>
              <a:ext cx="413003" cy="316991"/>
            </a:xfrm>
            <a:prstGeom prst="rect">
              <a:avLst/>
            </a:prstGeom>
          </p:spPr>
        </p:pic>
        <p:pic>
          <p:nvPicPr>
            <p:cNvPr id="172" name="object 115">
              <a:extLst>
                <a:ext uri="{FF2B5EF4-FFF2-40B4-BE49-F238E27FC236}">
                  <a16:creationId xmlns:a16="http://schemas.microsoft.com/office/drawing/2014/main" id="{A022796C-EC90-2B88-623F-FFE4738FE18B}"/>
                </a:ext>
              </a:extLst>
            </p:cNvPr>
            <p:cNvPicPr/>
            <p:nvPr/>
          </p:nvPicPr>
          <p:blipFill>
            <a:blip r:embed="rId36" cstate="print"/>
            <a:stretch>
              <a:fillRect/>
            </a:stretch>
          </p:blipFill>
          <p:spPr>
            <a:xfrm>
              <a:off x="1277492" y="5264657"/>
              <a:ext cx="249681" cy="152653"/>
            </a:xfrm>
            <a:prstGeom prst="rect">
              <a:avLst/>
            </a:prstGeom>
          </p:spPr>
        </p:pic>
      </p:grpSp>
      <p:sp>
        <p:nvSpPr>
          <p:cNvPr id="173" name="object 116">
            <a:extLst>
              <a:ext uri="{FF2B5EF4-FFF2-40B4-BE49-F238E27FC236}">
                <a16:creationId xmlns:a16="http://schemas.microsoft.com/office/drawing/2014/main" id="{730221BB-DD4A-9B16-FDD0-D4ED57E59F7B}"/>
              </a:ext>
            </a:extLst>
          </p:cNvPr>
          <p:cNvSpPr txBox="1"/>
          <p:nvPr/>
        </p:nvSpPr>
        <p:spPr>
          <a:xfrm>
            <a:off x="1154690" y="1881826"/>
            <a:ext cx="2452370" cy="228909"/>
          </a:xfrm>
          <a:prstGeom prst="rect">
            <a:avLst/>
          </a:prstGeom>
        </p:spPr>
        <p:txBody>
          <a:bodyPr vert="horz" wrap="square" lIns="0" tIns="13335" rIns="0" bIns="0" rtlCol="0">
            <a:spAutoFit/>
          </a:bodyPr>
          <a:lstStyle/>
          <a:p>
            <a:pPr marL="38100">
              <a:lnSpc>
                <a:spcPct val="100000"/>
              </a:lnSpc>
              <a:spcBef>
                <a:spcPts val="105"/>
              </a:spcBef>
            </a:pPr>
            <a:r>
              <a:rPr lang="it-IT" sz="1400" b="1" spc="-5" dirty="0">
                <a:latin typeface="Cambria Math"/>
                <a:cs typeface="Cambria Math"/>
              </a:rPr>
              <a:t>Efficienza campo solare</a:t>
            </a:r>
            <a:r>
              <a:rPr sz="1400" b="1" spc="-5" dirty="0">
                <a:latin typeface="Cambria Math"/>
                <a:cs typeface="Cambria Math"/>
              </a:rPr>
              <a:t>:</a:t>
            </a:r>
            <a:r>
              <a:rPr sz="1400" b="1" spc="235" dirty="0">
                <a:latin typeface="Cambria Math"/>
                <a:cs typeface="Cambria Math"/>
              </a:rPr>
              <a:t> </a:t>
            </a:r>
            <a:r>
              <a:rPr sz="1400" spc="25" dirty="0">
                <a:latin typeface="Cambria Math"/>
                <a:cs typeface="Cambria Math"/>
              </a:rPr>
              <a:t>𝛾</a:t>
            </a:r>
            <a:r>
              <a:rPr sz="1500" spc="37" baseline="-16666" dirty="0">
                <a:latin typeface="Cambria Math"/>
                <a:cs typeface="Cambria Math"/>
              </a:rPr>
              <a:t>𝑒𝑓𝑓</a:t>
            </a:r>
            <a:endParaRPr sz="1500" baseline="-16666" dirty="0">
              <a:latin typeface="Cambria Math"/>
              <a:cs typeface="Cambria Math"/>
            </a:endParaRPr>
          </a:p>
        </p:txBody>
      </p:sp>
      <p:cxnSp>
        <p:nvCxnSpPr>
          <p:cNvPr id="10" name="Connettore 2 9">
            <a:extLst>
              <a:ext uri="{FF2B5EF4-FFF2-40B4-BE49-F238E27FC236}">
                <a16:creationId xmlns:a16="http://schemas.microsoft.com/office/drawing/2014/main" id="{2F20BD88-5027-3A89-1333-C1B480308ACE}"/>
              </a:ext>
            </a:extLst>
          </p:cNvPr>
          <p:cNvCxnSpPr>
            <a:cxnSpLocks/>
          </p:cNvCxnSpPr>
          <p:nvPr/>
        </p:nvCxnSpPr>
        <p:spPr>
          <a:xfrm>
            <a:off x="7632692" y="5595489"/>
            <a:ext cx="0" cy="41815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2" name="object 67">
            <a:extLst>
              <a:ext uri="{FF2B5EF4-FFF2-40B4-BE49-F238E27FC236}">
                <a16:creationId xmlns:a16="http://schemas.microsoft.com/office/drawing/2014/main" id="{FF72F2DC-4EB6-017C-040D-B44D2A143855}"/>
              </a:ext>
            </a:extLst>
          </p:cNvPr>
          <p:cNvSpPr txBox="1"/>
          <p:nvPr/>
        </p:nvSpPr>
        <p:spPr>
          <a:xfrm>
            <a:off x="6824734" y="5604681"/>
            <a:ext cx="882395" cy="335989"/>
          </a:xfrm>
          <a:prstGeom prst="rect">
            <a:avLst/>
          </a:prstGeom>
        </p:spPr>
        <p:txBody>
          <a:bodyPr vert="horz" wrap="square" lIns="0" tIns="12700" rIns="0" bIns="0" rtlCol="0">
            <a:spAutoFit/>
          </a:bodyPr>
          <a:lstStyle/>
          <a:p>
            <a:pPr marL="429259">
              <a:lnSpc>
                <a:spcPct val="100000"/>
              </a:lnSpc>
              <a:spcBef>
                <a:spcPts val="100"/>
              </a:spcBef>
            </a:pPr>
            <a:r>
              <a:rPr sz="1200" b="1" spc="-5" dirty="0">
                <a:latin typeface="Arial"/>
                <a:cs typeface="Arial"/>
              </a:rPr>
              <a:t>HTF</a:t>
            </a:r>
            <a:endParaRPr sz="1200" dirty="0">
              <a:latin typeface="Arial"/>
              <a:cs typeface="Arial"/>
            </a:endParaRPr>
          </a:p>
          <a:p>
            <a:pPr marL="38100">
              <a:lnSpc>
                <a:spcPct val="100000"/>
              </a:lnSpc>
              <a:spcBef>
                <a:spcPts val="10"/>
              </a:spcBef>
            </a:pPr>
            <a:r>
              <a:rPr sz="900" spc="-5" dirty="0">
                <a:latin typeface="Microsoft Sans Serif"/>
                <a:cs typeface="Microsoft Sans Serif"/>
              </a:rPr>
              <a:t>@</a:t>
            </a:r>
            <a:r>
              <a:rPr sz="900" spc="-20" dirty="0">
                <a:latin typeface="Microsoft Sans Serif"/>
                <a:cs typeface="Microsoft Sans Serif"/>
              </a:rPr>
              <a:t> </a:t>
            </a:r>
            <a:r>
              <a:rPr sz="900" i="1" dirty="0">
                <a:latin typeface="Arial"/>
                <a:cs typeface="Arial"/>
              </a:rPr>
              <a:t>T</a:t>
            </a:r>
            <a:r>
              <a:rPr lang="it-IT" sz="900" i="1" baseline="-18518" dirty="0">
                <a:latin typeface="Arial"/>
                <a:cs typeface="Arial"/>
              </a:rPr>
              <a:t>c</a:t>
            </a:r>
            <a:r>
              <a:rPr sz="900" i="1" dirty="0">
                <a:latin typeface="Arial"/>
                <a:cs typeface="Arial"/>
              </a:rPr>
              <a:t>,</a:t>
            </a:r>
            <a:r>
              <a:rPr sz="900" i="1" spc="-30" dirty="0">
                <a:latin typeface="Arial"/>
                <a:cs typeface="Arial"/>
              </a:rPr>
              <a:t> </a:t>
            </a:r>
            <a:r>
              <a:rPr sz="900" i="1" dirty="0">
                <a:latin typeface="Arial"/>
                <a:cs typeface="Arial"/>
              </a:rPr>
              <a:t>F</a:t>
            </a:r>
            <a:r>
              <a:rPr sz="900" i="1" baseline="-18518" dirty="0">
                <a:latin typeface="Arial"/>
                <a:cs typeface="Arial"/>
              </a:rPr>
              <a:t>f</a:t>
            </a:r>
            <a:r>
              <a:rPr sz="900" i="1" spc="-44" baseline="-18518" dirty="0">
                <a:latin typeface="Arial"/>
                <a:cs typeface="Arial"/>
              </a:rPr>
              <a:t> </a:t>
            </a:r>
            <a:r>
              <a:rPr sz="900" i="1" spc="-5" dirty="0">
                <a:latin typeface="Arial"/>
                <a:cs typeface="Arial"/>
              </a:rPr>
              <a:t>-F</a:t>
            </a:r>
            <a:r>
              <a:rPr sz="900" i="1" spc="-7" baseline="-18518" dirty="0">
                <a:latin typeface="Arial"/>
                <a:cs typeface="Arial"/>
              </a:rPr>
              <a:t>load</a:t>
            </a:r>
            <a:endParaRPr sz="900" baseline="-18518" dirty="0">
              <a:latin typeface="Arial"/>
              <a:cs typeface="Arial"/>
            </a:endParaRPr>
          </a:p>
        </p:txBody>
      </p:sp>
      <p:sp>
        <p:nvSpPr>
          <p:cNvPr id="14" name="object 70">
            <a:extLst>
              <a:ext uri="{FF2B5EF4-FFF2-40B4-BE49-F238E27FC236}">
                <a16:creationId xmlns:a16="http://schemas.microsoft.com/office/drawing/2014/main" id="{58360B0E-E6A9-6702-0817-9479676025AA}"/>
              </a:ext>
            </a:extLst>
          </p:cNvPr>
          <p:cNvSpPr txBox="1"/>
          <p:nvPr/>
        </p:nvSpPr>
        <p:spPr>
          <a:xfrm>
            <a:off x="9171760" y="4945172"/>
            <a:ext cx="3078392" cy="289823"/>
          </a:xfrm>
          <a:prstGeom prst="rect">
            <a:avLst/>
          </a:prstGeom>
        </p:spPr>
        <p:txBody>
          <a:bodyPr vert="horz" wrap="square" lIns="0" tIns="12700" rIns="0" bIns="0" rtlCol="0">
            <a:spAutoFit/>
          </a:bodyPr>
          <a:lstStyle/>
          <a:p>
            <a:pPr marL="38100">
              <a:lnSpc>
                <a:spcPct val="100000"/>
              </a:lnSpc>
              <a:spcBef>
                <a:spcPts val="100"/>
              </a:spcBef>
            </a:pPr>
            <a:r>
              <a:rPr sz="2700" spc="75" baseline="10802" dirty="0">
                <a:latin typeface="Cambria Math"/>
                <a:cs typeface="Cambria Math"/>
              </a:rPr>
              <a:t>𝑄</a:t>
            </a:r>
            <a:r>
              <a:rPr sz="1300" spc="50" dirty="0">
                <a:latin typeface="Cambria Math"/>
                <a:cs typeface="Cambria Math"/>
              </a:rPr>
              <a:t>𝑙𝑜𝑎𝑑</a:t>
            </a:r>
            <a:r>
              <a:rPr lang="it-IT" sz="1300" spc="50" dirty="0">
                <a:latin typeface="Cambria Math"/>
                <a:cs typeface="Cambria Math"/>
              </a:rPr>
              <a:t> </a:t>
            </a:r>
            <a:r>
              <a:rPr sz="2700" baseline="10802" dirty="0">
                <a:latin typeface="Cambria Math"/>
                <a:cs typeface="Cambria Math"/>
              </a:rPr>
              <a:t>=</a:t>
            </a:r>
            <a:r>
              <a:rPr lang="it-IT" sz="2700" baseline="10802" dirty="0">
                <a:latin typeface="Cambria Math"/>
                <a:cs typeface="Cambria Math"/>
              </a:rPr>
              <a:t> </a:t>
            </a:r>
            <a:r>
              <a:rPr sz="2700" spc="37" baseline="10802" dirty="0">
                <a:latin typeface="Cambria Math"/>
                <a:cs typeface="Cambria Math"/>
              </a:rPr>
              <a:t>𝐹</a:t>
            </a:r>
            <a:r>
              <a:rPr sz="1300" spc="25" dirty="0">
                <a:latin typeface="Cambria Math"/>
                <a:cs typeface="Cambria Math"/>
              </a:rPr>
              <a:t>𝑙𝑜𝑎𝑑</a:t>
            </a:r>
            <a:r>
              <a:rPr sz="1300" spc="204" dirty="0">
                <a:latin typeface="Cambria Math"/>
                <a:cs typeface="Cambria Math"/>
              </a:rPr>
              <a:t> </a:t>
            </a:r>
            <a:r>
              <a:rPr sz="2700" spc="89" baseline="10802" dirty="0">
                <a:latin typeface="Cambria Math"/>
                <a:cs typeface="Cambria Math"/>
              </a:rPr>
              <a:t>∙</a:t>
            </a:r>
            <a:r>
              <a:rPr sz="2700" baseline="10802" dirty="0">
                <a:latin typeface="Cambria Math"/>
                <a:cs typeface="Cambria Math"/>
              </a:rPr>
              <a:t> </a:t>
            </a:r>
            <a:r>
              <a:rPr sz="2700" spc="52" baseline="10802" dirty="0">
                <a:latin typeface="Cambria Math"/>
                <a:cs typeface="Cambria Math"/>
              </a:rPr>
              <a:t>𝑐</a:t>
            </a:r>
            <a:r>
              <a:rPr sz="1300" spc="35" dirty="0">
                <a:latin typeface="Cambria Math"/>
                <a:cs typeface="Cambria Math"/>
              </a:rPr>
              <a:t>𝑝,𝑓</a:t>
            </a:r>
            <a:r>
              <a:rPr sz="1300" spc="210" dirty="0">
                <a:latin typeface="Cambria Math"/>
                <a:cs typeface="Cambria Math"/>
              </a:rPr>
              <a:t> </a:t>
            </a:r>
            <a:r>
              <a:rPr sz="2700" spc="89" baseline="10802" dirty="0">
                <a:latin typeface="Cambria Math"/>
                <a:cs typeface="Cambria Math"/>
              </a:rPr>
              <a:t>∙</a:t>
            </a:r>
            <a:r>
              <a:rPr sz="2700" spc="7" baseline="10802" dirty="0">
                <a:latin typeface="Cambria Math"/>
                <a:cs typeface="Cambria Math"/>
              </a:rPr>
              <a:t> </a:t>
            </a:r>
            <a:r>
              <a:rPr sz="2700" spc="-52" baseline="10802" dirty="0">
                <a:latin typeface="Cambria Math"/>
                <a:cs typeface="Cambria Math"/>
              </a:rPr>
              <a:t>(𝑇</a:t>
            </a:r>
            <a:r>
              <a:rPr sz="1300" spc="-35" dirty="0">
                <a:latin typeface="Cambria Math"/>
                <a:cs typeface="Cambria Math"/>
              </a:rPr>
              <a:t>ℎ</a:t>
            </a:r>
            <a:r>
              <a:rPr sz="1300" spc="204" dirty="0">
                <a:latin typeface="Cambria Math"/>
                <a:cs typeface="Cambria Math"/>
              </a:rPr>
              <a:t> </a:t>
            </a:r>
            <a:r>
              <a:rPr sz="2700" baseline="10802" dirty="0">
                <a:latin typeface="Cambria Math"/>
                <a:cs typeface="Cambria Math"/>
              </a:rPr>
              <a:t>−</a:t>
            </a:r>
            <a:r>
              <a:rPr sz="2700" spc="7" baseline="10802" dirty="0">
                <a:latin typeface="Cambria Math"/>
                <a:cs typeface="Cambria Math"/>
              </a:rPr>
              <a:t> </a:t>
            </a:r>
            <a:r>
              <a:rPr sz="2700" spc="-37" baseline="10802" dirty="0">
                <a:latin typeface="Cambria Math"/>
                <a:cs typeface="Cambria Math"/>
              </a:rPr>
              <a:t>𝑇</a:t>
            </a:r>
            <a:r>
              <a:rPr sz="1300" spc="-25" dirty="0">
                <a:latin typeface="Cambria Math"/>
                <a:cs typeface="Cambria Math"/>
              </a:rPr>
              <a:t>𝑐</a:t>
            </a:r>
            <a:r>
              <a:rPr sz="2700" spc="-37" baseline="10802" dirty="0">
                <a:latin typeface="Cambria Math"/>
                <a:cs typeface="Cambria Math"/>
              </a:rPr>
              <a:t>)</a:t>
            </a:r>
            <a:endParaRPr sz="2700" baseline="10802" dirty="0">
              <a:latin typeface="Cambria Math"/>
              <a:cs typeface="Cambria Math"/>
            </a:endParaRPr>
          </a:p>
        </p:txBody>
      </p:sp>
      <p:pic>
        <p:nvPicPr>
          <p:cNvPr id="15" name="object 73">
            <a:extLst>
              <a:ext uri="{FF2B5EF4-FFF2-40B4-BE49-F238E27FC236}">
                <a16:creationId xmlns:a16="http://schemas.microsoft.com/office/drawing/2014/main" id="{383A5032-67FA-731C-477F-36BEB0377DC0}"/>
              </a:ext>
            </a:extLst>
          </p:cNvPr>
          <p:cNvPicPr/>
          <p:nvPr/>
        </p:nvPicPr>
        <p:blipFill>
          <a:blip r:embed="rId37" cstate="print"/>
          <a:stretch>
            <a:fillRect/>
          </a:stretch>
        </p:blipFill>
        <p:spPr>
          <a:xfrm>
            <a:off x="10260933" y="3863053"/>
            <a:ext cx="195786" cy="917900"/>
          </a:xfrm>
          <a:prstGeom prst="rect">
            <a:avLst/>
          </a:prstGeom>
        </p:spPr>
      </p:pic>
      <p:sp>
        <p:nvSpPr>
          <p:cNvPr id="16" name="object 75">
            <a:extLst>
              <a:ext uri="{FF2B5EF4-FFF2-40B4-BE49-F238E27FC236}">
                <a16:creationId xmlns:a16="http://schemas.microsoft.com/office/drawing/2014/main" id="{55666DA5-39AB-8867-D55F-EBD9E6C5DC3F}"/>
              </a:ext>
            </a:extLst>
          </p:cNvPr>
          <p:cNvSpPr txBox="1"/>
          <p:nvPr/>
        </p:nvSpPr>
        <p:spPr>
          <a:xfrm>
            <a:off x="9885990" y="3378707"/>
            <a:ext cx="2338705" cy="289823"/>
          </a:xfrm>
          <a:prstGeom prst="rect">
            <a:avLst/>
          </a:prstGeom>
        </p:spPr>
        <p:txBody>
          <a:bodyPr vert="horz" wrap="square" lIns="0" tIns="12700" rIns="0" bIns="0" rtlCol="0">
            <a:spAutoFit/>
          </a:bodyPr>
          <a:lstStyle/>
          <a:p>
            <a:pPr marL="38100">
              <a:lnSpc>
                <a:spcPct val="100000"/>
              </a:lnSpc>
              <a:spcBef>
                <a:spcPts val="100"/>
              </a:spcBef>
            </a:pPr>
            <a:r>
              <a:rPr sz="1800" spc="-20" dirty="0">
                <a:latin typeface="Cambria Math"/>
                <a:cs typeface="Cambria Math"/>
              </a:rPr>
              <a:t>𝐹</a:t>
            </a:r>
            <a:r>
              <a:rPr sz="1950" spc="-30" baseline="-14957" dirty="0">
                <a:latin typeface="Cambria Math"/>
                <a:cs typeface="Cambria Math"/>
              </a:rPr>
              <a:t>𝑓</a:t>
            </a:r>
            <a:r>
              <a:rPr sz="1800" spc="-20" dirty="0">
                <a:latin typeface="Cambria Math"/>
                <a:cs typeface="Cambria Math"/>
              </a:rPr>
              <a:t>(𝑡)</a:t>
            </a:r>
            <a:r>
              <a:rPr sz="1800" spc="70" dirty="0">
                <a:latin typeface="Cambria Math"/>
                <a:cs typeface="Cambria Math"/>
              </a:rPr>
              <a:t> </a:t>
            </a:r>
            <a:r>
              <a:rPr sz="1800" dirty="0">
                <a:latin typeface="Cambria Math"/>
                <a:cs typeface="Cambria Math"/>
              </a:rPr>
              <a:t>≥</a:t>
            </a:r>
            <a:r>
              <a:rPr sz="1800" spc="90" dirty="0">
                <a:latin typeface="Cambria Math"/>
                <a:cs typeface="Cambria Math"/>
              </a:rPr>
              <a:t> </a:t>
            </a:r>
            <a:r>
              <a:rPr sz="1800" spc="25" dirty="0">
                <a:latin typeface="Cambria Math"/>
                <a:cs typeface="Cambria Math"/>
              </a:rPr>
              <a:t>𝐹</a:t>
            </a:r>
            <a:r>
              <a:rPr sz="1950" spc="37" baseline="-14957" dirty="0">
                <a:latin typeface="Cambria Math"/>
                <a:cs typeface="Cambria Math"/>
              </a:rPr>
              <a:t>𝑙𝑜𝑎𝑑</a:t>
            </a:r>
            <a:endParaRPr sz="1950" baseline="-14957" dirty="0">
              <a:latin typeface="Cambria Math"/>
              <a:cs typeface="Cambria Math"/>
            </a:endParaRPr>
          </a:p>
        </p:txBody>
      </p:sp>
      <p:sp>
        <p:nvSpPr>
          <p:cNvPr id="18" name="CasellaDiTesto 17">
            <a:extLst>
              <a:ext uri="{FF2B5EF4-FFF2-40B4-BE49-F238E27FC236}">
                <a16:creationId xmlns:a16="http://schemas.microsoft.com/office/drawing/2014/main" id="{842BDCF2-8057-4AEA-CFF9-15139E966F35}"/>
              </a:ext>
            </a:extLst>
          </p:cNvPr>
          <p:cNvSpPr txBox="1"/>
          <p:nvPr/>
        </p:nvSpPr>
        <p:spPr>
          <a:xfrm>
            <a:off x="9785103" y="3981387"/>
            <a:ext cx="2146679" cy="523220"/>
          </a:xfrm>
          <a:prstGeom prst="rect">
            <a:avLst/>
          </a:prstGeom>
          <a:noFill/>
        </p:spPr>
        <p:txBody>
          <a:bodyPr wrap="square">
            <a:spAutoFit/>
          </a:bodyPr>
          <a:lstStyle/>
          <a:p>
            <a:pPr marL="735965">
              <a:lnSpc>
                <a:spcPct val="100000"/>
              </a:lnSpc>
            </a:pPr>
            <a:r>
              <a:rPr lang="it-IT" sz="1400" spc="-5" dirty="0">
                <a:latin typeface="Microsoft Sans Serif"/>
                <a:cs typeface="Microsoft Sans Serif"/>
              </a:rPr>
              <a:t>fornitura diretta di calore solare</a:t>
            </a:r>
            <a:endParaRPr lang="it-IT" sz="1400" dirty="0">
              <a:latin typeface="Microsoft Sans Serif"/>
              <a:cs typeface="Microsoft Sans Serif"/>
            </a:endParaRPr>
          </a:p>
        </p:txBody>
      </p:sp>
      <p:sp>
        <p:nvSpPr>
          <p:cNvPr id="19" name="object 54">
            <a:extLst>
              <a:ext uri="{FF2B5EF4-FFF2-40B4-BE49-F238E27FC236}">
                <a16:creationId xmlns:a16="http://schemas.microsoft.com/office/drawing/2014/main" id="{443456FE-2B0E-3042-41FD-EE516B66FE22}"/>
              </a:ext>
            </a:extLst>
          </p:cNvPr>
          <p:cNvSpPr txBox="1"/>
          <p:nvPr/>
        </p:nvSpPr>
        <p:spPr>
          <a:xfrm>
            <a:off x="4966789" y="2613485"/>
            <a:ext cx="2519552" cy="456535"/>
          </a:xfrm>
          <a:prstGeom prst="rect">
            <a:avLst/>
          </a:prstGeom>
        </p:spPr>
        <p:txBody>
          <a:bodyPr vert="horz" wrap="square" lIns="0" tIns="12700" rIns="0" bIns="0" rtlCol="0">
            <a:spAutoFit/>
          </a:bodyPr>
          <a:lstStyle/>
          <a:p>
            <a:pPr marL="12700" algn="ctr">
              <a:lnSpc>
                <a:spcPct val="100000"/>
              </a:lnSpc>
              <a:spcBef>
                <a:spcPts val="100"/>
              </a:spcBef>
            </a:pPr>
            <a:r>
              <a:rPr lang="it-IT" sz="1400" b="1" dirty="0">
                <a:latin typeface="Arial"/>
                <a:cs typeface="Arial"/>
              </a:rPr>
              <a:t>Fluido Termovettore (HTF) </a:t>
            </a:r>
          </a:p>
          <a:p>
            <a:pPr marL="12700" algn="ctr">
              <a:lnSpc>
                <a:spcPct val="100000"/>
              </a:lnSpc>
              <a:spcBef>
                <a:spcPts val="100"/>
              </a:spcBef>
            </a:pPr>
            <a:r>
              <a:rPr sz="1400" spc="-5" dirty="0">
                <a:latin typeface="Microsoft Sans Serif"/>
                <a:cs typeface="Microsoft Sans Serif"/>
              </a:rPr>
              <a:t>@</a:t>
            </a:r>
            <a:r>
              <a:rPr sz="1400" spc="5" dirty="0">
                <a:latin typeface="Microsoft Sans Serif"/>
                <a:cs typeface="Microsoft Sans Serif"/>
              </a:rPr>
              <a:t> </a:t>
            </a:r>
            <a:r>
              <a:rPr sz="1400" i="1" dirty="0">
                <a:latin typeface="Arial"/>
                <a:cs typeface="Arial"/>
              </a:rPr>
              <a:t>T</a:t>
            </a:r>
            <a:r>
              <a:rPr lang="it-IT" sz="1400" i="1" baseline="-25000" dirty="0">
                <a:latin typeface="Arial"/>
                <a:cs typeface="Arial"/>
              </a:rPr>
              <a:t>h</a:t>
            </a:r>
            <a:r>
              <a:rPr sz="1400" i="1" spc="200" dirty="0">
                <a:latin typeface="Arial"/>
                <a:cs typeface="Arial"/>
              </a:rPr>
              <a:t> </a:t>
            </a:r>
            <a:r>
              <a:rPr sz="1400" dirty="0">
                <a:latin typeface="Microsoft Sans Serif"/>
                <a:cs typeface="Microsoft Sans Serif"/>
              </a:rPr>
              <a:t>&amp;</a:t>
            </a:r>
            <a:r>
              <a:rPr sz="1400" spc="5" dirty="0">
                <a:latin typeface="Microsoft Sans Serif"/>
                <a:cs typeface="Microsoft Sans Serif"/>
              </a:rPr>
              <a:t> </a:t>
            </a:r>
            <a:r>
              <a:rPr sz="1400" spc="-5" dirty="0">
                <a:latin typeface="Microsoft Sans Serif"/>
                <a:cs typeface="Microsoft Sans Serif"/>
              </a:rPr>
              <a:t>flow</a:t>
            </a:r>
            <a:r>
              <a:rPr sz="1400" spc="-10" dirty="0">
                <a:latin typeface="Microsoft Sans Serif"/>
                <a:cs typeface="Microsoft Sans Serif"/>
              </a:rPr>
              <a:t> </a:t>
            </a:r>
            <a:r>
              <a:rPr sz="1400" dirty="0">
                <a:latin typeface="Microsoft Sans Serif"/>
                <a:cs typeface="Microsoft Sans Serif"/>
              </a:rPr>
              <a:t>rate</a:t>
            </a:r>
            <a:r>
              <a:rPr sz="1400" spc="5" dirty="0">
                <a:latin typeface="Microsoft Sans Serif"/>
                <a:cs typeface="Microsoft Sans Serif"/>
              </a:rPr>
              <a:t> </a:t>
            </a:r>
            <a:r>
              <a:rPr sz="1400" i="1" dirty="0">
                <a:latin typeface="Arial"/>
                <a:cs typeface="Arial"/>
              </a:rPr>
              <a:t>F</a:t>
            </a:r>
            <a:r>
              <a:rPr lang="it-IT" sz="1400" i="1" baseline="-25000" dirty="0">
                <a:latin typeface="Arial"/>
                <a:cs typeface="Arial"/>
              </a:rPr>
              <a:t>t</a:t>
            </a:r>
            <a:endParaRPr sz="1400" baseline="-25000" dirty="0">
              <a:latin typeface="Arial"/>
              <a:cs typeface="Arial"/>
            </a:endParaRPr>
          </a:p>
        </p:txBody>
      </p:sp>
      <p:sp>
        <p:nvSpPr>
          <p:cNvPr id="20" name="object 66">
            <a:extLst>
              <a:ext uri="{FF2B5EF4-FFF2-40B4-BE49-F238E27FC236}">
                <a16:creationId xmlns:a16="http://schemas.microsoft.com/office/drawing/2014/main" id="{CC9A2929-36DD-88FE-AA8D-8298F1F05204}"/>
              </a:ext>
            </a:extLst>
          </p:cNvPr>
          <p:cNvSpPr txBox="1"/>
          <p:nvPr/>
        </p:nvSpPr>
        <p:spPr>
          <a:xfrm>
            <a:off x="8741052" y="5456857"/>
            <a:ext cx="1254500" cy="508473"/>
          </a:xfrm>
          <a:prstGeom prst="rect">
            <a:avLst/>
          </a:prstGeom>
        </p:spPr>
        <p:txBody>
          <a:bodyPr vert="horz" wrap="square" lIns="0" tIns="51435" rIns="0" bIns="0" rtlCol="0">
            <a:spAutoFit/>
          </a:bodyPr>
          <a:lstStyle/>
          <a:p>
            <a:pPr marL="38100">
              <a:lnSpc>
                <a:spcPct val="100000"/>
              </a:lnSpc>
              <a:spcBef>
                <a:spcPts val="405"/>
              </a:spcBef>
            </a:pPr>
            <a:r>
              <a:rPr sz="1400" b="1" spc="-5" dirty="0">
                <a:latin typeface="Arial"/>
                <a:cs typeface="Arial"/>
              </a:rPr>
              <a:t>HTF</a:t>
            </a:r>
            <a:endParaRPr sz="1400" dirty="0">
              <a:latin typeface="Arial"/>
              <a:cs typeface="Arial"/>
            </a:endParaRPr>
          </a:p>
          <a:p>
            <a:pPr marL="38100">
              <a:lnSpc>
                <a:spcPct val="100000"/>
              </a:lnSpc>
              <a:spcBef>
                <a:spcPts val="225"/>
              </a:spcBef>
            </a:pPr>
            <a:r>
              <a:rPr sz="1400" spc="-7" baseline="12345" dirty="0">
                <a:latin typeface="Microsoft Sans Serif"/>
                <a:cs typeface="Microsoft Sans Serif"/>
              </a:rPr>
              <a:t>@</a:t>
            </a:r>
            <a:r>
              <a:rPr sz="1400" spc="-22" baseline="12345" dirty="0">
                <a:latin typeface="Microsoft Sans Serif"/>
                <a:cs typeface="Microsoft Sans Serif"/>
              </a:rPr>
              <a:t> </a:t>
            </a:r>
            <a:r>
              <a:rPr sz="1400" i="1" baseline="12345" dirty="0">
                <a:latin typeface="Arial"/>
                <a:cs typeface="Arial"/>
              </a:rPr>
              <a:t>T</a:t>
            </a:r>
            <a:r>
              <a:rPr lang="it-IT" sz="1400" i="1" dirty="0">
                <a:latin typeface="Arial"/>
                <a:cs typeface="Arial"/>
              </a:rPr>
              <a:t>c</a:t>
            </a:r>
            <a:r>
              <a:rPr sz="1400" i="1" baseline="12345" dirty="0">
                <a:latin typeface="Arial"/>
                <a:cs typeface="Arial"/>
              </a:rPr>
              <a:t>,</a:t>
            </a:r>
            <a:r>
              <a:rPr sz="1400" i="1" spc="-44" baseline="12345" dirty="0">
                <a:latin typeface="Arial"/>
                <a:cs typeface="Arial"/>
              </a:rPr>
              <a:t> </a:t>
            </a:r>
            <a:r>
              <a:rPr lang="it-IT" sz="1400" i="1" spc="-7" baseline="12345" dirty="0">
                <a:latin typeface="Arial"/>
                <a:cs typeface="Arial"/>
              </a:rPr>
              <a:t>F</a:t>
            </a:r>
            <a:r>
              <a:rPr sz="1400" i="1" spc="-5" baseline="-25000" dirty="0">
                <a:latin typeface="Arial"/>
                <a:cs typeface="Arial"/>
              </a:rPr>
              <a:t>load</a:t>
            </a:r>
            <a:endParaRPr sz="1400" baseline="-25000" dirty="0">
              <a:latin typeface="Arial"/>
              <a:cs typeface="Arial"/>
            </a:endParaRPr>
          </a:p>
        </p:txBody>
      </p:sp>
      <p:sp>
        <p:nvSpPr>
          <p:cNvPr id="6" name="CasellaDiTesto 5">
            <a:extLst>
              <a:ext uri="{FF2B5EF4-FFF2-40B4-BE49-F238E27FC236}">
                <a16:creationId xmlns:a16="http://schemas.microsoft.com/office/drawing/2014/main" id="{20470981-6FFC-2AFA-5AFD-8204D63178C2}"/>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079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769F5-4803-3400-7C98-F845C5ADD4BF}"/>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F0E6E35B-5E46-0EF6-89D0-A6F12460D585}"/>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CB8C56A4-4B51-B354-F10E-CD3F642CC0A8}"/>
              </a:ext>
            </a:extLst>
          </p:cNvPr>
          <p:cNvPicPr>
            <a:picLocks noChangeAspect="1"/>
          </p:cNvPicPr>
          <p:nvPr/>
        </p:nvPicPr>
        <p:blipFill>
          <a:blip r:embed="rId4"/>
          <a:stretch>
            <a:fillRect/>
          </a:stretch>
        </p:blipFill>
        <p:spPr>
          <a:xfrm>
            <a:off x="9466999" y="-37226"/>
            <a:ext cx="2725001" cy="1096005"/>
          </a:xfrm>
          <a:prstGeom prst="rect">
            <a:avLst/>
          </a:prstGeom>
        </p:spPr>
      </p:pic>
      <p:pic>
        <p:nvPicPr>
          <p:cNvPr id="4" name="Picture 2" descr="Identità e Logo di Ateneo | Università degli Studi di Palermo">
            <a:extLst>
              <a:ext uri="{FF2B5EF4-FFF2-40B4-BE49-F238E27FC236}">
                <a16:creationId xmlns:a16="http://schemas.microsoft.com/office/drawing/2014/main" id="{6C6E3C68-47D5-BFA4-B792-2788AC507B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17" y="5882321"/>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gegneria | Università degli Studi di Palermo">
            <a:extLst>
              <a:ext uri="{FF2B5EF4-FFF2-40B4-BE49-F238E27FC236}">
                <a16:creationId xmlns:a16="http://schemas.microsoft.com/office/drawing/2014/main" id="{19A1A5ED-604D-AE98-11B5-67DB033C37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1922" y="6040501"/>
            <a:ext cx="1454198" cy="599130"/>
          </a:xfrm>
          <a:prstGeom prst="rect">
            <a:avLst/>
          </a:prstGeom>
          <a:noFill/>
          <a:extLst>
            <a:ext uri="{909E8E84-426E-40DD-AFC4-6F175D3DCCD1}">
              <a14:hiddenFill xmlns:a14="http://schemas.microsoft.com/office/drawing/2010/main">
                <a:solidFill>
                  <a:srgbClr val="FFFFFF"/>
                </a:solidFill>
              </a14:hiddenFill>
            </a:ext>
          </a:extLst>
        </p:spPr>
      </p:pic>
      <p:sp>
        <p:nvSpPr>
          <p:cNvPr id="64" name="object 7">
            <a:extLst>
              <a:ext uri="{FF2B5EF4-FFF2-40B4-BE49-F238E27FC236}">
                <a16:creationId xmlns:a16="http://schemas.microsoft.com/office/drawing/2014/main" id="{63F640DB-5E54-2901-3F3A-2D39267B094C}"/>
              </a:ext>
            </a:extLst>
          </p:cNvPr>
          <p:cNvSpPr txBox="1"/>
          <p:nvPr/>
        </p:nvSpPr>
        <p:spPr>
          <a:xfrm>
            <a:off x="4250477" y="1900879"/>
            <a:ext cx="4818380" cy="197490"/>
          </a:xfrm>
          <a:prstGeom prst="rect">
            <a:avLst/>
          </a:prstGeom>
        </p:spPr>
        <p:txBody>
          <a:bodyPr vert="horz" wrap="square" lIns="0" tIns="12700" rIns="0" bIns="0" rtlCol="0">
            <a:spAutoFit/>
          </a:bodyPr>
          <a:lstStyle/>
          <a:p>
            <a:pPr marL="12700">
              <a:lnSpc>
                <a:spcPct val="100000"/>
              </a:lnSpc>
              <a:spcBef>
                <a:spcPts val="100"/>
              </a:spcBef>
            </a:pPr>
            <a:r>
              <a:rPr lang="it-IT" sz="1200" b="1" spc="-5" dirty="0">
                <a:latin typeface="Arial"/>
                <a:cs typeface="Arial"/>
              </a:rPr>
              <a:t>Bassa </a:t>
            </a:r>
            <a:r>
              <a:rPr sz="1200" b="1" spc="-5" dirty="0">
                <a:latin typeface="Arial"/>
                <a:cs typeface="Arial"/>
              </a:rPr>
              <a:t>DNI</a:t>
            </a:r>
            <a:r>
              <a:rPr sz="1200" b="1" spc="40" dirty="0">
                <a:latin typeface="Arial"/>
                <a:cs typeface="Arial"/>
              </a:rPr>
              <a:t> </a:t>
            </a:r>
            <a:r>
              <a:rPr sz="1200" dirty="0">
                <a:latin typeface="Wingdings"/>
                <a:cs typeface="Wingdings"/>
              </a:rPr>
              <a:t></a:t>
            </a:r>
            <a:r>
              <a:rPr sz="1200" dirty="0">
                <a:latin typeface="Times New Roman"/>
                <a:cs typeface="Times New Roman"/>
              </a:rPr>
              <a:t> </a:t>
            </a:r>
            <a:r>
              <a:rPr lang="it-IT" sz="1200" b="1" spc="-5" dirty="0">
                <a:latin typeface="Arial"/>
                <a:cs typeface="Arial"/>
              </a:rPr>
              <a:t>Bassa </a:t>
            </a:r>
            <a:r>
              <a:rPr sz="1200" b="1" spc="-10" dirty="0">
                <a:latin typeface="Arial"/>
                <a:cs typeface="Arial"/>
              </a:rPr>
              <a:t>ANI</a:t>
            </a:r>
            <a:endParaRPr sz="1200" dirty="0">
              <a:latin typeface="Arial"/>
              <a:cs typeface="Arial"/>
            </a:endParaRPr>
          </a:p>
        </p:txBody>
      </p:sp>
      <p:sp>
        <p:nvSpPr>
          <p:cNvPr id="65" name="object 8">
            <a:extLst>
              <a:ext uri="{FF2B5EF4-FFF2-40B4-BE49-F238E27FC236}">
                <a16:creationId xmlns:a16="http://schemas.microsoft.com/office/drawing/2014/main" id="{C4B27AFD-D3CF-48A6-CDE2-D0556D83EBC6}"/>
              </a:ext>
            </a:extLst>
          </p:cNvPr>
          <p:cNvSpPr txBox="1"/>
          <p:nvPr/>
        </p:nvSpPr>
        <p:spPr>
          <a:xfrm>
            <a:off x="2111152" y="3530540"/>
            <a:ext cx="2375788" cy="197490"/>
          </a:xfrm>
          <a:prstGeom prst="rect">
            <a:avLst/>
          </a:prstGeom>
        </p:spPr>
        <p:txBody>
          <a:bodyPr vert="horz" wrap="square" lIns="0" tIns="12700" rIns="0" bIns="0" rtlCol="0">
            <a:spAutoFit/>
          </a:bodyPr>
          <a:lstStyle/>
          <a:p>
            <a:pPr marL="38100">
              <a:lnSpc>
                <a:spcPct val="100000"/>
              </a:lnSpc>
              <a:spcBef>
                <a:spcPts val="100"/>
              </a:spcBef>
            </a:pPr>
            <a:r>
              <a:rPr lang="it-IT" sz="1200" b="1" spc="-5" dirty="0">
                <a:latin typeface="Arial"/>
                <a:cs typeface="Arial"/>
              </a:rPr>
              <a:t>Campo Solare</a:t>
            </a:r>
            <a:r>
              <a:rPr sz="1200" b="1" spc="20" dirty="0">
                <a:latin typeface="Arial"/>
                <a:cs typeface="Arial"/>
              </a:rPr>
              <a:t> </a:t>
            </a:r>
            <a:r>
              <a:rPr lang="it-IT" sz="900" spc="-10" dirty="0">
                <a:latin typeface="Microsoft Sans Serif"/>
                <a:cs typeface="Microsoft Sans Serif"/>
              </a:rPr>
              <a:t>con superficie attiva </a:t>
            </a:r>
            <a:r>
              <a:rPr sz="900" i="1" spc="-5" dirty="0">
                <a:latin typeface="Arial"/>
                <a:cs typeface="Arial"/>
              </a:rPr>
              <a:t>A</a:t>
            </a:r>
            <a:r>
              <a:rPr sz="900" i="1" spc="-7" baseline="-18518" dirty="0">
                <a:latin typeface="Arial"/>
                <a:cs typeface="Arial"/>
              </a:rPr>
              <a:t>SF</a:t>
            </a:r>
            <a:endParaRPr sz="900" baseline="-18518" dirty="0">
              <a:latin typeface="Arial"/>
              <a:cs typeface="Arial"/>
            </a:endParaRPr>
          </a:p>
        </p:txBody>
      </p:sp>
      <p:pic>
        <p:nvPicPr>
          <p:cNvPr id="74" name="object 17">
            <a:extLst>
              <a:ext uri="{FF2B5EF4-FFF2-40B4-BE49-F238E27FC236}">
                <a16:creationId xmlns:a16="http://schemas.microsoft.com/office/drawing/2014/main" id="{C861BE07-3FCE-29AE-294A-A08C4E1E33F3}"/>
              </a:ext>
            </a:extLst>
          </p:cNvPr>
          <p:cNvPicPr/>
          <p:nvPr/>
        </p:nvPicPr>
        <p:blipFill>
          <a:blip r:embed="rId7" cstate="print"/>
          <a:stretch>
            <a:fillRect/>
          </a:stretch>
        </p:blipFill>
        <p:spPr>
          <a:xfrm>
            <a:off x="1388167" y="2186879"/>
            <a:ext cx="3547871" cy="1354836"/>
          </a:xfrm>
          <a:prstGeom prst="rect">
            <a:avLst/>
          </a:prstGeom>
        </p:spPr>
      </p:pic>
      <p:pic>
        <p:nvPicPr>
          <p:cNvPr id="80" name="object 23">
            <a:extLst>
              <a:ext uri="{FF2B5EF4-FFF2-40B4-BE49-F238E27FC236}">
                <a16:creationId xmlns:a16="http://schemas.microsoft.com/office/drawing/2014/main" id="{D47D93CC-C302-E22A-4D9B-1D9E25008E0F}"/>
              </a:ext>
            </a:extLst>
          </p:cNvPr>
          <p:cNvPicPr/>
          <p:nvPr/>
        </p:nvPicPr>
        <p:blipFill>
          <a:blip r:embed="rId8" cstate="print"/>
          <a:stretch>
            <a:fillRect/>
          </a:stretch>
        </p:blipFill>
        <p:spPr>
          <a:xfrm>
            <a:off x="3156006" y="1734251"/>
            <a:ext cx="1117092" cy="1019556"/>
          </a:xfrm>
          <a:prstGeom prst="rect">
            <a:avLst/>
          </a:prstGeom>
        </p:spPr>
      </p:pic>
      <p:pic>
        <p:nvPicPr>
          <p:cNvPr id="81" name="object 24">
            <a:extLst>
              <a:ext uri="{FF2B5EF4-FFF2-40B4-BE49-F238E27FC236}">
                <a16:creationId xmlns:a16="http://schemas.microsoft.com/office/drawing/2014/main" id="{A97E1291-CBB5-F79B-F3B1-2730FEFE681E}"/>
              </a:ext>
            </a:extLst>
          </p:cNvPr>
          <p:cNvPicPr/>
          <p:nvPr/>
        </p:nvPicPr>
        <p:blipFill>
          <a:blip r:embed="rId9" cstate="print"/>
          <a:stretch>
            <a:fillRect/>
          </a:stretch>
        </p:blipFill>
        <p:spPr>
          <a:xfrm>
            <a:off x="3203631" y="1760794"/>
            <a:ext cx="1020571" cy="921893"/>
          </a:xfrm>
          <a:prstGeom prst="rect">
            <a:avLst/>
          </a:prstGeom>
        </p:spPr>
      </p:pic>
      <p:pic>
        <p:nvPicPr>
          <p:cNvPr id="82" name="object 25">
            <a:extLst>
              <a:ext uri="{FF2B5EF4-FFF2-40B4-BE49-F238E27FC236}">
                <a16:creationId xmlns:a16="http://schemas.microsoft.com/office/drawing/2014/main" id="{69016B18-1E5C-39D2-8C1F-7E3CEC49E6B9}"/>
              </a:ext>
            </a:extLst>
          </p:cNvPr>
          <p:cNvPicPr/>
          <p:nvPr/>
        </p:nvPicPr>
        <p:blipFill>
          <a:blip r:embed="rId10" cstate="print"/>
          <a:stretch>
            <a:fillRect/>
          </a:stretch>
        </p:blipFill>
        <p:spPr>
          <a:xfrm>
            <a:off x="4128128" y="1756032"/>
            <a:ext cx="100837" cy="107696"/>
          </a:xfrm>
          <a:prstGeom prst="rect">
            <a:avLst/>
          </a:prstGeom>
        </p:spPr>
      </p:pic>
      <p:sp>
        <p:nvSpPr>
          <p:cNvPr id="83" name="object 26">
            <a:extLst>
              <a:ext uri="{FF2B5EF4-FFF2-40B4-BE49-F238E27FC236}">
                <a16:creationId xmlns:a16="http://schemas.microsoft.com/office/drawing/2014/main" id="{C6FCB88E-3B67-FCF4-098E-3C9577D30432}"/>
              </a:ext>
            </a:extLst>
          </p:cNvPr>
          <p:cNvSpPr/>
          <p:nvPr/>
        </p:nvSpPr>
        <p:spPr>
          <a:xfrm>
            <a:off x="3203631" y="1783019"/>
            <a:ext cx="995680" cy="899794"/>
          </a:xfrm>
          <a:custGeom>
            <a:avLst/>
            <a:gdLst/>
            <a:ahLst/>
            <a:cxnLst/>
            <a:rect l="l" t="t" r="r" b="b"/>
            <a:pathLst>
              <a:path w="995680" h="899794">
                <a:moveTo>
                  <a:pt x="995426" y="80391"/>
                </a:moveTo>
                <a:lnTo>
                  <a:pt x="115950" y="859536"/>
                </a:lnTo>
                <a:lnTo>
                  <a:pt x="151637" y="899668"/>
                </a:lnTo>
                <a:lnTo>
                  <a:pt x="0" y="890524"/>
                </a:lnTo>
                <a:lnTo>
                  <a:pt x="9143" y="738886"/>
                </a:lnTo>
                <a:lnTo>
                  <a:pt x="44831" y="779145"/>
                </a:lnTo>
                <a:lnTo>
                  <a:pt x="924306" y="0"/>
                </a:lnTo>
                <a:lnTo>
                  <a:pt x="995426" y="80391"/>
                </a:lnTo>
                <a:close/>
              </a:path>
            </a:pathLst>
          </a:custGeom>
          <a:ln w="9525">
            <a:solidFill>
              <a:srgbClr val="000000"/>
            </a:solidFill>
          </a:ln>
        </p:spPr>
        <p:txBody>
          <a:bodyPr wrap="square" lIns="0" tIns="0" rIns="0" bIns="0" rtlCol="0"/>
          <a:lstStyle/>
          <a:p>
            <a:endParaRPr/>
          </a:p>
        </p:txBody>
      </p:sp>
      <p:pic>
        <p:nvPicPr>
          <p:cNvPr id="102" name="object 45">
            <a:extLst>
              <a:ext uri="{FF2B5EF4-FFF2-40B4-BE49-F238E27FC236}">
                <a16:creationId xmlns:a16="http://schemas.microsoft.com/office/drawing/2014/main" id="{7F554B2D-98D9-D1DB-02E1-3007EAF12FFC}"/>
              </a:ext>
            </a:extLst>
          </p:cNvPr>
          <p:cNvPicPr/>
          <p:nvPr/>
        </p:nvPicPr>
        <p:blipFill>
          <a:blip r:embed="rId11" cstate="print"/>
          <a:stretch>
            <a:fillRect/>
          </a:stretch>
        </p:blipFill>
        <p:spPr>
          <a:xfrm>
            <a:off x="5743802" y="5876484"/>
            <a:ext cx="303188" cy="320040"/>
          </a:xfrm>
          <a:prstGeom prst="rect">
            <a:avLst/>
          </a:prstGeom>
        </p:spPr>
      </p:pic>
      <p:pic>
        <p:nvPicPr>
          <p:cNvPr id="103" name="object 46">
            <a:extLst>
              <a:ext uri="{FF2B5EF4-FFF2-40B4-BE49-F238E27FC236}">
                <a16:creationId xmlns:a16="http://schemas.microsoft.com/office/drawing/2014/main" id="{C7A66E84-1BAC-4860-FF6D-A60160F3F961}"/>
              </a:ext>
            </a:extLst>
          </p:cNvPr>
          <p:cNvPicPr/>
          <p:nvPr/>
        </p:nvPicPr>
        <p:blipFill>
          <a:blip r:embed="rId12" cstate="print"/>
          <a:stretch>
            <a:fillRect/>
          </a:stretch>
        </p:blipFill>
        <p:spPr>
          <a:xfrm>
            <a:off x="5777286" y="5887151"/>
            <a:ext cx="236220" cy="252983"/>
          </a:xfrm>
          <a:prstGeom prst="rect">
            <a:avLst/>
          </a:prstGeom>
        </p:spPr>
      </p:pic>
      <p:sp>
        <p:nvSpPr>
          <p:cNvPr id="109" name="object 52">
            <a:extLst>
              <a:ext uri="{FF2B5EF4-FFF2-40B4-BE49-F238E27FC236}">
                <a16:creationId xmlns:a16="http://schemas.microsoft.com/office/drawing/2014/main" id="{45CF182C-B113-6AB8-B793-D6406BE553D5}"/>
              </a:ext>
            </a:extLst>
          </p:cNvPr>
          <p:cNvSpPr/>
          <p:nvPr/>
        </p:nvSpPr>
        <p:spPr>
          <a:xfrm>
            <a:off x="1215967" y="2828484"/>
            <a:ext cx="4557395" cy="3095625"/>
          </a:xfrm>
          <a:custGeom>
            <a:avLst/>
            <a:gdLst/>
            <a:ahLst/>
            <a:cxnLst/>
            <a:rect l="l" t="t" r="r" b="b"/>
            <a:pathLst>
              <a:path w="4557395" h="3095625">
                <a:moveTo>
                  <a:pt x="163817" y="25907"/>
                </a:moveTo>
                <a:lnTo>
                  <a:pt x="5791" y="25907"/>
                </a:lnTo>
                <a:lnTo>
                  <a:pt x="0" y="31750"/>
                </a:lnTo>
                <a:lnTo>
                  <a:pt x="0" y="3089567"/>
                </a:lnTo>
                <a:lnTo>
                  <a:pt x="5791" y="3095370"/>
                </a:lnTo>
                <a:lnTo>
                  <a:pt x="4557001" y="3095370"/>
                </a:lnTo>
                <a:lnTo>
                  <a:pt x="4557001" y="3082416"/>
                </a:lnTo>
                <a:lnTo>
                  <a:pt x="25907" y="3082416"/>
                </a:lnTo>
                <a:lnTo>
                  <a:pt x="12953" y="3069462"/>
                </a:lnTo>
                <a:lnTo>
                  <a:pt x="25907" y="3069462"/>
                </a:lnTo>
                <a:lnTo>
                  <a:pt x="25907" y="51815"/>
                </a:lnTo>
                <a:lnTo>
                  <a:pt x="12953" y="51815"/>
                </a:lnTo>
                <a:lnTo>
                  <a:pt x="25907" y="38861"/>
                </a:lnTo>
                <a:lnTo>
                  <a:pt x="163817" y="38861"/>
                </a:lnTo>
                <a:lnTo>
                  <a:pt x="163817" y="25907"/>
                </a:lnTo>
                <a:close/>
              </a:path>
              <a:path w="4557395" h="3095625">
                <a:moveTo>
                  <a:pt x="25907" y="3069462"/>
                </a:moveTo>
                <a:lnTo>
                  <a:pt x="12953" y="3069462"/>
                </a:lnTo>
                <a:lnTo>
                  <a:pt x="25907" y="3082416"/>
                </a:lnTo>
                <a:lnTo>
                  <a:pt x="25907" y="3069462"/>
                </a:lnTo>
                <a:close/>
              </a:path>
              <a:path w="4557395" h="3095625">
                <a:moveTo>
                  <a:pt x="4557001" y="3069462"/>
                </a:moveTo>
                <a:lnTo>
                  <a:pt x="25907" y="3069462"/>
                </a:lnTo>
                <a:lnTo>
                  <a:pt x="25907" y="3082416"/>
                </a:lnTo>
                <a:lnTo>
                  <a:pt x="4557001" y="3082416"/>
                </a:lnTo>
                <a:lnTo>
                  <a:pt x="4557001" y="3069462"/>
                </a:lnTo>
                <a:close/>
              </a:path>
              <a:path w="4557395" h="3095625">
                <a:moveTo>
                  <a:pt x="163817" y="0"/>
                </a:moveTo>
                <a:lnTo>
                  <a:pt x="163817" y="77723"/>
                </a:lnTo>
                <a:lnTo>
                  <a:pt x="215633" y="51815"/>
                </a:lnTo>
                <a:lnTo>
                  <a:pt x="176771" y="51815"/>
                </a:lnTo>
                <a:lnTo>
                  <a:pt x="176771" y="25907"/>
                </a:lnTo>
                <a:lnTo>
                  <a:pt x="215633" y="25907"/>
                </a:lnTo>
                <a:lnTo>
                  <a:pt x="163817" y="0"/>
                </a:lnTo>
                <a:close/>
              </a:path>
              <a:path w="4557395" h="3095625">
                <a:moveTo>
                  <a:pt x="25907" y="38861"/>
                </a:moveTo>
                <a:lnTo>
                  <a:pt x="12953" y="51815"/>
                </a:lnTo>
                <a:lnTo>
                  <a:pt x="25907" y="51815"/>
                </a:lnTo>
                <a:lnTo>
                  <a:pt x="25907" y="38861"/>
                </a:lnTo>
                <a:close/>
              </a:path>
              <a:path w="4557395" h="3095625">
                <a:moveTo>
                  <a:pt x="163817" y="38861"/>
                </a:moveTo>
                <a:lnTo>
                  <a:pt x="25907" y="38861"/>
                </a:lnTo>
                <a:lnTo>
                  <a:pt x="25907" y="51815"/>
                </a:lnTo>
                <a:lnTo>
                  <a:pt x="163817" y="51815"/>
                </a:lnTo>
                <a:lnTo>
                  <a:pt x="163817" y="38861"/>
                </a:lnTo>
                <a:close/>
              </a:path>
              <a:path w="4557395" h="3095625">
                <a:moveTo>
                  <a:pt x="215633" y="25907"/>
                </a:moveTo>
                <a:lnTo>
                  <a:pt x="176771" y="25907"/>
                </a:lnTo>
                <a:lnTo>
                  <a:pt x="176771" y="51815"/>
                </a:lnTo>
                <a:lnTo>
                  <a:pt x="215633" y="51815"/>
                </a:lnTo>
                <a:lnTo>
                  <a:pt x="241541" y="38861"/>
                </a:lnTo>
                <a:lnTo>
                  <a:pt x="215633" y="25907"/>
                </a:lnTo>
                <a:close/>
              </a:path>
            </a:pathLst>
          </a:custGeom>
          <a:solidFill>
            <a:srgbClr val="FF9900"/>
          </a:solidFill>
        </p:spPr>
        <p:txBody>
          <a:bodyPr wrap="square" lIns="0" tIns="0" rIns="0" bIns="0" rtlCol="0"/>
          <a:lstStyle/>
          <a:p>
            <a:endParaRPr/>
          </a:p>
        </p:txBody>
      </p:sp>
      <p:sp>
        <p:nvSpPr>
          <p:cNvPr id="111" name="object 54">
            <a:extLst>
              <a:ext uri="{FF2B5EF4-FFF2-40B4-BE49-F238E27FC236}">
                <a16:creationId xmlns:a16="http://schemas.microsoft.com/office/drawing/2014/main" id="{18BD34A5-2F13-E1EE-DECC-4FBB51DF5694}"/>
              </a:ext>
            </a:extLst>
          </p:cNvPr>
          <p:cNvSpPr txBox="1"/>
          <p:nvPr/>
        </p:nvSpPr>
        <p:spPr>
          <a:xfrm>
            <a:off x="2542554" y="5674224"/>
            <a:ext cx="2317834" cy="456535"/>
          </a:xfrm>
          <a:prstGeom prst="rect">
            <a:avLst/>
          </a:prstGeom>
        </p:spPr>
        <p:txBody>
          <a:bodyPr vert="horz" wrap="square" lIns="0" tIns="12700" rIns="0" bIns="0" rtlCol="0">
            <a:spAutoFit/>
          </a:bodyPr>
          <a:lstStyle/>
          <a:p>
            <a:pPr marL="12700" algn="ctr">
              <a:lnSpc>
                <a:spcPct val="100000"/>
              </a:lnSpc>
              <a:spcBef>
                <a:spcPts val="100"/>
              </a:spcBef>
            </a:pPr>
            <a:r>
              <a:rPr lang="it-IT" sz="1400" b="1" spc="-5" dirty="0">
                <a:latin typeface="Arial"/>
                <a:cs typeface="Arial"/>
              </a:rPr>
              <a:t>Fluido Termovettore (HTF)</a:t>
            </a:r>
          </a:p>
          <a:p>
            <a:pPr marL="12700" algn="ctr">
              <a:lnSpc>
                <a:spcPct val="100000"/>
              </a:lnSpc>
              <a:spcBef>
                <a:spcPts val="100"/>
              </a:spcBef>
            </a:pPr>
            <a:r>
              <a:rPr sz="1400" spc="-5" dirty="0">
                <a:latin typeface="Microsoft Sans Serif"/>
                <a:cs typeface="Microsoft Sans Serif"/>
              </a:rPr>
              <a:t>@</a:t>
            </a:r>
            <a:r>
              <a:rPr sz="1400" spc="5" dirty="0">
                <a:latin typeface="Microsoft Sans Serif"/>
                <a:cs typeface="Microsoft Sans Serif"/>
              </a:rPr>
              <a:t> </a:t>
            </a:r>
            <a:r>
              <a:rPr sz="1400" i="1" dirty="0">
                <a:latin typeface="Arial"/>
                <a:cs typeface="Arial"/>
              </a:rPr>
              <a:t>T</a:t>
            </a:r>
            <a:r>
              <a:rPr lang="it-IT" sz="1400" i="1" baseline="-25000" dirty="0">
                <a:latin typeface="Arial"/>
                <a:cs typeface="Arial"/>
              </a:rPr>
              <a:t>&gt;mp</a:t>
            </a:r>
            <a:r>
              <a:rPr sz="1400" i="1" spc="200" dirty="0">
                <a:latin typeface="Arial"/>
                <a:cs typeface="Arial"/>
              </a:rPr>
              <a:t> </a:t>
            </a:r>
            <a:r>
              <a:rPr sz="1400" dirty="0">
                <a:latin typeface="Microsoft Sans Serif"/>
                <a:cs typeface="Microsoft Sans Serif"/>
              </a:rPr>
              <a:t>&amp;</a:t>
            </a:r>
            <a:r>
              <a:rPr sz="1400" spc="5" dirty="0">
                <a:latin typeface="Microsoft Sans Serif"/>
                <a:cs typeface="Microsoft Sans Serif"/>
              </a:rPr>
              <a:t> </a:t>
            </a:r>
            <a:r>
              <a:rPr lang="it-IT" sz="1400" spc="-5" dirty="0">
                <a:latin typeface="Microsoft Sans Serif"/>
                <a:cs typeface="Microsoft Sans Serif"/>
              </a:rPr>
              <a:t>portata </a:t>
            </a:r>
            <a:r>
              <a:rPr sz="1400" i="1" dirty="0">
                <a:latin typeface="Arial"/>
                <a:cs typeface="Arial"/>
              </a:rPr>
              <a:t>F</a:t>
            </a:r>
            <a:r>
              <a:rPr lang="it-IT" sz="1400" i="1" baseline="-25000" dirty="0">
                <a:latin typeface="Arial"/>
                <a:cs typeface="Arial"/>
              </a:rPr>
              <a:t>min</a:t>
            </a:r>
            <a:endParaRPr sz="1400" baseline="-25000" dirty="0">
              <a:latin typeface="Arial"/>
              <a:cs typeface="Arial"/>
            </a:endParaRPr>
          </a:p>
        </p:txBody>
      </p:sp>
      <p:sp>
        <p:nvSpPr>
          <p:cNvPr id="129" name="object 72">
            <a:extLst>
              <a:ext uri="{FF2B5EF4-FFF2-40B4-BE49-F238E27FC236}">
                <a16:creationId xmlns:a16="http://schemas.microsoft.com/office/drawing/2014/main" id="{D27B6372-B2F2-E98B-9843-46F76091842D}"/>
              </a:ext>
            </a:extLst>
          </p:cNvPr>
          <p:cNvSpPr txBox="1"/>
          <p:nvPr/>
        </p:nvSpPr>
        <p:spPr>
          <a:xfrm>
            <a:off x="1719179" y="3942655"/>
            <a:ext cx="4436110" cy="299720"/>
          </a:xfrm>
          <a:prstGeom prst="rect">
            <a:avLst/>
          </a:prstGeom>
        </p:spPr>
        <p:txBody>
          <a:bodyPr vert="horz" wrap="square" lIns="0" tIns="12700" rIns="0" bIns="0" rtlCol="0">
            <a:spAutoFit/>
          </a:bodyPr>
          <a:lstStyle/>
          <a:p>
            <a:pPr marL="38100">
              <a:lnSpc>
                <a:spcPct val="100000"/>
              </a:lnSpc>
              <a:spcBef>
                <a:spcPts val="100"/>
              </a:spcBef>
            </a:pPr>
            <a:r>
              <a:rPr sz="1800" spc="45" dirty="0">
                <a:latin typeface="Cambria Math"/>
                <a:cs typeface="Cambria Math"/>
              </a:rPr>
              <a:t>𝑄</a:t>
            </a:r>
            <a:r>
              <a:rPr sz="1950" spc="67" baseline="-14957" dirty="0">
                <a:latin typeface="Cambria Math"/>
                <a:cs typeface="Cambria Math"/>
              </a:rPr>
              <a:t>𝑠𝑢𝑛</a:t>
            </a:r>
            <a:r>
              <a:rPr sz="1950" spc="450" baseline="-14957" dirty="0">
                <a:latin typeface="Cambria Math"/>
                <a:cs typeface="Cambria Math"/>
              </a:rPr>
              <a:t> </a:t>
            </a:r>
            <a:r>
              <a:rPr sz="1800" dirty="0">
                <a:latin typeface="Cambria Math"/>
                <a:cs typeface="Cambria Math"/>
              </a:rPr>
              <a:t>=</a:t>
            </a:r>
            <a:r>
              <a:rPr sz="1800" spc="105" dirty="0">
                <a:latin typeface="Cambria Math"/>
                <a:cs typeface="Cambria Math"/>
              </a:rPr>
              <a:t> </a:t>
            </a:r>
            <a:r>
              <a:rPr sz="1800" dirty="0">
                <a:latin typeface="Cambria Math"/>
                <a:cs typeface="Cambria Math"/>
              </a:rPr>
              <a:t>𝐴𝑁𝐼</a:t>
            </a:r>
            <a:r>
              <a:rPr sz="1800" spc="45" dirty="0">
                <a:latin typeface="Cambria Math"/>
                <a:cs typeface="Cambria Math"/>
              </a:rPr>
              <a:t> </a:t>
            </a:r>
            <a:r>
              <a:rPr sz="1800" spc="60" dirty="0">
                <a:latin typeface="Cambria Math"/>
                <a:cs typeface="Cambria Math"/>
              </a:rPr>
              <a:t>∙</a:t>
            </a:r>
            <a:r>
              <a:rPr sz="1800" spc="5" dirty="0">
                <a:latin typeface="Cambria Math"/>
                <a:cs typeface="Cambria Math"/>
              </a:rPr>
              <a:t> 𝐴</a:t>
            </a:r>
            <a:r>
              <a:rPr sz="1950" spc="7" baseline="-14957" dirty="0">
                <a:latin typeface="Cambria Math"/>
                <a:cs typeface="Cambria Math"/>
              </a:rPr>
              <a:t>𝑆𝐹</a:t>
            </a:r>
            <a:r>
              <a:rPr sz="1950" spc="315" baseline="-14957" dirty="0">
                <a:latin typeface="Cambria Math"/>
                <a:cs typeface="Cambria Math"/>
              </a:rPr>
              <a:t> </a:t>
            </a:r>
            <a:r>
              <a:rPr sz="1800" spc="60" dirty="0">
                <a:latin typeface="Cambria Math"/>
                <a:cs typeface="Cambria Math"/>
              </a:rPr>
              <a:t>∙</a:t>
            </a:r>
            <a:r>
              <a:rPr sz="1800" spc="15" dirty="0">
                <a:latin typeface="Cambria Math"/>
                <a:cs typeface="Cambria Math"/>
              </a:rPr>
              <a:t> </a:t>
            </a:r>
            <a:r>
              <a:rPr sz="1800" spc="40" dirty="0">
                <a:latin typeface="Cambria Math"/>
                <a:cs typeface="Cambria Math"/>
              </a:rPr>
              <a:t>𝛾</a:t>
            </a:r>
            <a:r>
              <a:rPr sz="1950" spc="60" baseline="-14957" dirty="0">
                <a:latin typeface="Cambria Math"/>
                <a:cs typeface="Cambria Math"/>
              </a:rPr>
              <a:t>𝑒𝑓𝑓</a:t>
            </a:r>
            <a:r>
              <a:rPr sz="1950" spc="450" baseline="-14957" dirty="0">
                <a:latin typeface="Cambria Math"/>
                <a:cs typeface="Cambria Math"/>
              </a:rPr>
              <a:t> </a:t>
            </a:r>
            <a:r>
              <a:rPr sz="1800" dirty="0">
                <a:latin typeface="Cambria Math"/>
                <a:cs typeface="Cambria Math"/>
              </a:rPr>
              <a:t>=</a:t>
            </a:r>
            <a:r>
              <a:rPr sz="1800" spc="100" dirty="0">
                <a:latin typeface="Cambria Math"/>
                <a:cs typeface="Cambria Math"/>
              </a:rPr>
              <a:t> </a:t>
            </a:r>
            <a:r>
              <a:rPr sz="1800" spc="-114" dirty="0">
                <a:latin typeface="Cambria Math"/>
                <a:cs typeface="Cambria Math"/>
              </a:rPr>
              <a:t>𝐹</a:t>
            </a:r>
            <a:r>
              <a:rPr sz="1950" spc="-172" baseline="-14957" dirty="0">
                <a:latin typeface="Cambria Math"/>
                <a:cs typeface="Cambria Math"/>
              </a:rPr>
              <a:t>𝑓</a:t>
            </a:r>
            <a:r>
              <a:rPr sz="1950" spc="67" baseline="-14957" dirty="0">
                <a:latin typeface="Cambria Math"/>
                <a:cs typeface="Cambria Math"/>
              </a:rPr>
              <a:t> </a:t>
            </a:r>
            <a:r>
              <a:rPr sz="1800" spc="60" dirty="0">
                <a:latin typeface="Cambria Math"/>
                <a:cs typeface="Cambria Math"/>
              </a:rPr>
              <a:t>∙</a:t>
            </a:r>
            <a:r>
              <a:rPr sz="1800" spc="5" dirty="0">
                <a:latin typeface="Cambria Math"/>
                <a:cs typeface="Cambria Math"/>
              </a:rPr>
              <a:t> </a:t>
            </a:r>
            <a:r>
              <a:rPr sz="1800" spc="35" dirty="0">
                <a:latin typeface="Cambria Math"/>
                <a:cs typeface="Cambria Math"/>
              </a:rPr>
              <a:t>𝑐</a:t>
            </a:r>
            <a:r>
              <a:rPr sz="1950" spc="52" baseline="-14957" dirty="0">
                <a:latin typeface="Cambria Math"/>
                <a:cs typeface="Cambria Math"/>
              </a:rPr>
              <a:t>𝑝,𝑓</a:t>
            </a:r>
            <a:r>
              <a:rPr sz="1950" spc="315" baseline="-14957" dirty="0">
                <a:latin typeface="Cambria Math"/>
                <a:cs typeface="Cambria Math"/>
              </a:rPr>
              <a:t> </a:t>
            </a:r>
            <a:r>
              <a:rPr sz="1800" spc="60" dirty="0">
                <a:latin typeface="Cambria Math"/>
                <a:cs typeface="Cambria Math"/>
              </a:rPr>
              <a:t>∙</a:t>
            </a:r>
            <a:r>
              <a:rPr sz="1800" spc="5" dirty="0">
                <a:latin typeface="Cambria Math"/>
                <a:cs typeface="Cambria Math"/>
              </a:rPr>
              <a:t> </a:t>
            </a:r>
            <a:r>
              <a:rPr sz="1800" spc="-40" dirty="0">
                <a:latin typeface="Cambria Math"/>
                <a:cs typeface="Cambria Math"/>
              </a:rPr>
              <a:t>(𝑇</a:t>
            </a:r>
            <a:r>
              <a:rPr sz="1950" spc="-60" baseline="-14957" dirty="0">
                <a:latin typeface="Cambria Math"/>
                <a:cs typeface="Cambria Math"/>
              </a:rPr>
              <a:t>ℎ</a:t>
            </a:r>
            <a:r>
              <a:rPr sz="1950" spc="322" baseline="-14957" dirty="0">
                <a:latin typeface="Cambria Math"/>
                <a:cs typeface="Cambria Math"/>
              </a:rPr>
              <a:t> </a:t>
            </a:r>
            <a:r>
              <a:rPr sz="1800" dirty="0">
                <a:latin typeface="Cambria Math"/>
                <a:cs typeface="Cambria Math"/>
              </a:rPr>
              <a:t>−</a:t>
            </a:r>
            <a:r>
              <a:rPr sz="1800" spc="10" dirty="0">
                <a:latin typeface="Cambria Math"/>
                <a:cs typeface="Cambria Math"/>
              </a:rPr>
              <a:t> </a:t>
            </a:r>
            <a:r>
              <a:rPr sz="1800" spc="-25" dirty="0">
                <a:latin typeface="Cambria Math"/>
                <a:cs typeface="Cambria Math"/>
              </a:rPr>
              <a:t>𝑇</a:t>
            </a:r>
            <a:r>
              <a:rPr sz="1950" spc="-37" baseline="-14957" dirty="0">
                <a:latin typeface="Cambria Math"/>
                <a:cs typeface="Cambria Math"/>
              </a:rPr>
              <a:t>𝑐</a:t>
            </a:r>
            <a:r>
              <a:rPr sz="1800" spc="-25" dirty="0">
                <a:latin typeface="Cambria Math"/>
                <a:cs typeface="Cambria Math"/>
              </a:rPr>
              <a:t>)</a:t>
            </a:r>
            <a:endParaRPr sz="1800">
              <a:latin typeface="Cambria Math"/>
              <a:cs typeface="Cambria Math"/>
            </a:endParaRPr>
          </a:p>
        </p:txBody>
      </p:sp>
      <p:pic>
        <p:nvPicPr>
          <p:cNvPr id="130" name="object 73">
            <a:extLst>
              <a:ext uri="{FF2B5EF4-FFF2-40B4-BE49-F238E27FC236}">
                <a16:creationId xmlns:a16="http://schemas.microsoft.com/office/drawing/2014/main" id="{97896489-9D35-F18B-0D1A-F8835E1F91DE}"/>
              </a:ext>
            </a:extLst>
          </p:cNvPr>
          <p:cNvPicPr/>
          <p:nvPr/>
        </p:nvPicPr>
        <p:blipFill>
          <a:blip r:embed="rId13" cstate="print"/>
          <a:stretch>
            <a:fillRect/>
          </a:stretch>
        </p:blipFill>
        <p:spPr>
          <a:xfrm>
            <a:off x="2755829" y="5008947"/>
            <a:ext cx="245237" cy="211709"/>
          </a:xfrm>
          <a:prstGeom prst="rect">
            <a:avLst/>
          </a:prstGeom>
        </p:spPr>
      </p:pic>
      <p:sp>
        <p:nvSpPr>
          <p:cNvPr id="131" name="object 74">
            <a:extLst>
              <a:ext uri="{FF2B5EF4-FFF2-40B4-BE49-F238E27FC236}">
                <a16:creationId xmlns:a16="http://schemas.microsoft.com/office/drawing/2014/main" id="{BE6C8826-40BA-E74D-7267-4C0A562E8373}"/>
              </a:ext>
            </a:extLst>
          </p:cNvPr>
          <p:cNvSpPr txBox="1"/>
          <p:nvPr/>
        </p:nvSpPr>
        <p:spPr>
          <a:xfrm>
            <a:off x="2468809" y="4939350"/>
            <a:ext cx="823594" cy="299720"/>
          </a:xfrm>
          <a:prstGeom prst="rect">
            <a:avLst/>
          </a:prstGeom>
        </p:spPr>
        <p:txBody>
          <a:bodyPr vert="horz" wrap="square" lIns="0" tIns="12700" rIns="0" bIns="0" rtlCol="0">
            <a:spAutoFit/>
          </a:bodyPr>
          <a:lstStyle/>
          <a:p>
            <a:pPr marL="50800">
              <a:lnSpc>
                <a:spcPct val="100000"/>
              </a:lnSpc>
              <a:spcBef>
                <a:spcPts val="100"/>
              </a:spcBef>
              <a:tabLst>
                <a:tab pos="614045" algn="l"/>
              </a:tabLst>
            </a:pPr>
            <a:r>
              <a:rPr sz="1800" spc="-114" dirty="0">
                <a:latin typeface="Cambria Math"/>
                <a:cs typeface="Cambria Math"/>
              </a:rPr>
              <a:t>𝐹</a:t>
            </a:r>
            <a:r>
              <a:rPr sz="1950" spc="-172" baseline="-14957" dirty="0">
                <a:latin typeface="Cambria Math"/>
                <a:cs typeface="Cambria Math"/>
              </a:rPr>
              <a:t>𝑓</a:t>
            </a:r>
            <a:r>
              <a:rPr sz="1950" spc="202" baseline="-14957" dirty="0">
                <a:latin typeface="Cambria Math"/>
                <a:cs typeface="Cambria Math"/>
              </a:rPr>
              <a:t>  </a:t>
            </a:r>
            <a:r>
              <a:rPr sz="1800" dirty="0">
                <a:latin typeface="Cambria Math"/>
                <a:cs typeface="Cambria Math"/>
              </a:rPr>
              <a:t>𝑡	=</a:t>
            </a:r>
            <a:endParaRPr sz="1800">
              <a:latin typeface="Cambria Math"/>
              <a:cs typeface="Cambria Math"/>
            </a:endParaRPr>
          </a:p>
        </p:txBody>
      </p:sp>
      <p:sp>
        <p:nvSpPr>
          <p:cNvPr id="132" name="object 75">
            <a:extLst>
              <a:ext uri="{FF2B5EF4-FFF2-40B4-BE49-F238E27FC236}">
                <a16:creationId xmlns:a16="http://schemas.microsoft.com/office/drawing/2014/main" id="{B8BA9784-5A7E-B2A6-11A3-55256FCE5E97}"/>
              </a:ext>
            </a:extLst>
          </p:cNvPr>
          <p:cNvSpPr/>
          <p:nvPr/>
        </p:nvSpPr>
        <p:spPr>
          <a:xfrm>
            <a:off x="3319456" y="5106229"/>
            <a:ext cx="1793875" cy="15240"/>
          </a:xfrm>
          <a:custGeom>
            <a:avLst/>
            <a:gdLst/>
            <a:ahLst/>
            <a:cxnLst/>
            <a:rect l="l" t="t" r="r" b="b"/>
            <a:pathLst>
              <a:path w="1793875" h="15239">
                <a:moveTo>
                  <a:pt x="1793747" y="0"/>
                </a:moveTo>
                <a:lnTo>
                  <a:pt x="0" y="0"/>
                </a:lnTo>
                <a:lnTo>
                  <a:pt x="0" y="15240"/>
                </a:lnTo>
                <a:lnTo>
                  <a:pt x="1793747" y="15240"/>
                </a:lnTo>
                <a:lnTo>
                  <a:pt x="1793747" y="0"/>
                </a:lnTo>
                <a:close/>
              </a:path>
            </a:pathLst>
          </a:custGeom>
          <a:solidFill>
            <a:srgbClr val="000000"/>
          </a:solidFill>
        </p:spPr>
        <p:txBody>
          <a:bodyPr wrap="square" lIns="0" tIns="0" rIns="0" bIns="0" rtlCol="0"/>
          <a:lstStyle/>
          <a:p>
            <a:endParaRPr/>
          </a:p>
        </p:txBody>
      </p:sp>
      <p:sp>
        <p:nvSpPr>
          <p:cNvPr id="133" name="object 76">
            <a:extLst>
              <a:ext uri="{FF2B5EF4-FFF2-40B4-BE49-F238E27FC236}">
                <a16:creationId xmlns:a16="http://schemas.microsoft.com/office/drawing/2014/main" id="{A4A5B79B-1CD5-BEFB-137F-FBEB14867ADE}"/>
              </a:ext>
            </a:extLst>
          </p:cNvPr>
          <p:cNvSpPr txBox="1"/>
          <p:nvPr/>
        </p:nvSpPr>
        <p:spPr>
          <a:xfrm>
            <a:off x="3281610" y="4757994"/>
            <a:ext cx="1856739" cy="299720"/>
          </a:xfrm>
          <a:prstGeom prst="rect">
            <a:avLst/>
          </a:prstGeom>
        </p:spPr>
        <p:txBody>
          <a:bodyPr vert="horz" wrap="square" lIns="0" tIns="12700" rIns="0" bIns="0" rtlCol="0">
            <a:spAutoFit/>
          </a:bodyPr>
          <a:lstStyle/>
          <a:p>
            <a:pPr marL="38100">
              <a:lnSpc>
                <a:spcPct val="100000"/>
              </a:lnSpc>
              <a:spcBef>
                <a:spcPts val="100"/>
              </a:spcBef>
            </a:pPr>
            <a:r>
              <a:rPr sz="1800" spc="10" dirty="0">
                <a:latin typeface="Cambria Math"/>
                <a:cs typeface="Cambria Math"/>
              </a:rPr>
              <a:t>𝐴𝑁𝐼(𝑡)</a:t>
            </a:r>
            <a:r>
              <a:rPr sz="1800" spc="-5" dirty="0">
                <a:latin typeface="Cambria Math"/>
                <a:cs typeface="Cambria Math"/>
              </a:rPr>
              <a:t> </a:t>
            </a:r>
            <a:r>
              <a:rPr sz="1800" spc="60" dirty="0">
                <a:latin typeface="Cambria Math"/>
                <a:cs typeface="Cambria Math"/>
              </a:rPr>
              <a:t>∙</a:t>
            </a:r>
            <a:r>
              <a:rPr sz="1800" spc="-5" dirty="0">
                <a:latin typeface="Cambria Math"/>
                <a:cs typeface="Cambria Math"/>
              </a:rPr>
              <a:t> </a:t>
            </a:r>
            <a:r>
              <a:rPr sz="1800" spc="5" dirty="0">
                <a:latin typeface="Cambria Math"/>
                <a:cs typeface="Cambria Math"/>
              </a:rPr>
              <a:t>𝐴</a:t>
            </a:r>
            <a:r>
              <a:rPr sz="1950" spc="7" baseline="-14957" dirty="0">
                <a:latin typeface="Cambria Math"/>
                <a:cs typeface="Cambria Math"/>
              </a:rPr>
              <a:t>𝑆𝐹</a:t>
            </a:r>
            <a:r>
              <a:rPr sz="1950" spc="307" baseline="-14957" dirty="0">
                <a:latin typeface="Cambria Math"/>
                <a:cs typeface="Cambria Math"/>
              </a:rPr>
              <a:t> </a:t>
            </a:r>
            <a:r>
              <a:rPr sz="1800" spc="60" dirty="0">
                <a:latin typeface="Cambria Math"/>
                <a:cs typeface="Cambria Math"/>
              </a:rPr>
              <a:t>∙</a:t>
            </a:r>
            <a:r>
              <a:rPr sz="1800" spc="-5" dirty="0">
                <a:latin typeface="Cambria Math"/>
                <a:cs typeface="Cambria Math"/>
              </a:rPr>
              <a:t> </a:t>
            </a:r>
            <a:r>
              <a:rPr sz="1800" spc="35" dirty="0">
                <a:latin typeface="Cambria Math"/>
                <a:cs typeface="Cambria Math"/>
              </a:rPr>
              <a:t>𝛾</a:t>
            </a:r>
            <a:r>
              <a:rPr sz="1950" spc="52" baseline="-14957" dirty="0">
                <a:latin typeface="Cambria Math"/>
                <a:cs typeface="Cambria Math"/>
              </a:rPr>
              <a:t>𝑒𝑓𝑓</a:t>
            </a:r>
            <a:endParaRPr sz="1950" baseline="-14957">
              <a:latin typeface="Cambria Math"/>
              <a:cs typeface="Cambria Math"/>
            </a:endParaRPr>
          </a:p>
        </p:txBody>
      </p:sp>
      <p:sp>
        <p:nvSpPr>
          <p:cNvPr id="134" name="object 77">
            <a:extLst>
              <a:ext uri="{FF2B5EF4-FFF2-40B4-BE49-F238E27FC236}">
                <a16:creationId xmlns:a16="http://schemas.microsoft.com/office/drawing/2014/main" id="{C5680EE4-A700-D9F4-9679-7C6D130618BE}"/>
              </a:ext>
            </a:extLst>
          </p:cNvPr>
          <p:cNvSpPr txBox="1"/>
          <p:nvPr/>
        </p:nvSpPr>
        <p:spPr>
          <a:xfrm>
            <a:off x="3469062" y="5091750"/>
            <a:ext cx="1494790" cy="299720"/>
          </a:xfrm>
          <a:prstGeom prst="rect">
            <a:avLst/>
          </a:prstGeom>
        </p:spPr>
        <p:txBody>
          <a:bodyPr vert="horz" wrap="square" lIns="0" tIns="12700" rIns="0" bIns="0" rtlCol="0">
            <a:spAutoFit/>
          </a:bodyPr>
          <a:lstStyle/>
          <a:p>
            <a:pPr marL="38100">
              <a:lnSpc>
                <a:spcPct val="100000"/>
              </a:lnSpc>
              <a:spcBef>
                <a:spcPts val="100"/>
              </a:spcBef>
            </a:pPr>
            <a:r>
              <a:rPr sz="1800" spc="35" dirty="0">
                <a:latin typeface="Cambria Math"/>
                <a:cs typeface="Cambria Math"/>
              </a:rPr>
              <a:t>𝑐</a:t>
            </a:r>
            <a:r>
              <a:rPr sz="1950" spc="52" baseline="-14957" dirty="0">
                <a:latin typeface="Cambria Math"/>
                <a:cs typeface="Cambria Math"/>
              </a:rPr>
              <a:t>𝑝,𝑓</a:t>
            </a:r>
            <a:r>
              <a:rPr sz="1950" spc="300" baseline="-14957" dirty="0">
                <a:latin typeface="Cambria Math"/>
                <a:cs typeface="Cambria Math"/>
              </a:rPr>
              <a:t> </a:t>
            </a:r>
            <a:r>
              <a:rPr sz="1800" spc="60" dirty="0">
                <a:latin typeface="Cambria Math"/>
                <a:cs typeface="Cambria Math"/>
              </a:rPr>
              <a:t>∙</a:t>
            </a:r>
            <a:r>
              <a:rPr sz="1800" spc="-10" dirty="0">
                <a:latin typeface="Cambria Math"/>
                <a:cs typeface="Cambria Math"/>
              </a:rPr>
              <a:t> </a:t>
            </a:r>
            <a:r>
              <a:rPr sz="1800" spc="-40" dirty="0">
                <a:latin typeface="Cambria Math"/>
                <a:cs typeface="Cambria Math"/>
              </a:rPr>
              <a:t>(𝑇</a:t>
            </a:r>
            <a:r>
              <a:rPr sz="1950" spc="-60" baseline="-14957" dirty="0">
                <a:latin typeface="Cambria Math"/>
                <a:cs typeface="Cambria Math"/>
              </a:rPr>
              <a:t>ℎ  </a:t>
            </a:r>
            <a:r>
              <a:rPr sz="1800" dirty="0">
                <a:latin typeface="Cambria Math"/>
                <a:cs typeface="Cambria Math"/>
              </a:rPr>
              <a:t>− </a:t>
            </a:r>
            <a:r>
              <a:rPr sz="1800" spc="-25" dirty="0">
                <a:latin typeface="Cambria Math"/>
                <a:cs typeface="Cambria Math"/>
              </a:rPr>
              <a:t>𝑇</a:t>
            </a:r>
            <a:r>
              <a:rPr sz="1950" spc="-37" baseline="-14957" dirty="0">
                <a:latin typeface="Cambria Math"/>
                <a:cs typeface="Cambria Math"/>
              </a:rPr>
              <a:t>𝑐</a:t>
            </a:r>
            <a:r>
              <a:rPr sz="1800" spc="-25" dirty="0">
                <a:latin typeface="Cambria Math"/>
                <a:cs typeface="Cambria Math"/>
              </a:rPr>
              <a:t>)</a:t>
            </a:r>
            <a:endParaRPr sz="1800">
              <a:latin typeface="Cambria Math"/>
              <a:cs typeface="Cambria Math"/>
            </a:endParaRPr>
          </a:p>
        </p:txBody>
      </p:sp>
      <p:grpSp>
        <p:nvGrpSpPr>
          <p:cNvPr id="135" name="object 78">
            <a:extLst>
              <a:ext uri="{FF2B5EF4-FFF2-40B4-BE49-F238E27FC236}">
                <a16:creationId xmlns:a16="http://schemas.microsoft.com/office/drawing/2014/main" id="{C54BF12F-EDF5-17ED-39DD-F48189BE2BC1}"/>
              </a:ext>
            </a:extLst>
          </p:cNvPr>
          <p:cNvGrpSpPr/>
          <p:nvPr/>
        </p:nvGrpSpPr>
        <p:grpSpPr>
          <a:xfrm>
            <a:off x="3451663" y="4317431"/>
            <a:ext cx="309880" cy="506095"/>
            <a:chOff x="2403348" y="4279391"/>
            <a:chExt cx="309880" cy="506095"/>
          </a:xfrm>
        </p:grpSpPr>
        <p:pic>
          <p:nvPicPr>
            <p:cNvPr id="136" name="object 79">
              <a:extLst>
                <a:ext uri="{FF2B5EF4-FFF2-40B4-BE49-F238E27FC236}">
                  <a16:creationId xmlns:a16="http://schemas.microsoft.com/office/drawing/2014/main" id="{A6284017-A266-057F-E6BB-F176B4791629}"/>
                </a:ext>
              </a:extLst>
            </p:cNvPr>
            <p:cNvPicPr/>
            <p:nvPr/>
          </p:nvPicPr>
          <p:blipFill>
            <a:blip r:embed="rId14" cstate="print"/>
            <a:stretch>
              <a:fillRect/>
            </a:stretch>
          </p:blipFill>
          <p:spPr>
            <a:xfrm>
              <a:off x="2403348" y="4279391"/>
              <a:ext cx="309372" cy="505968"/>
            </a:xfrm>
            <a:prstGeom prst="rect">
              <a:avLst/>
            </a:prstGeom>
          </p:spPr>
        </p:pic>
        <p:pic>
          <p:nvPicPr>
            <p:cNvPr id="137" name="object 80">
              <a:extLst>
                <a:ext uri="{FF2B5EF4-FFF2-40B4-BE49-F238E27FC236}">
                  <a16:creationId xmlns:a16="http://schemas.microsoft.com/office/drawing/2014/main" id="{C2312438-7B9D-67A7-C9FC-2F7A895EEF15}"/>
                </a:ext>
              </a:extLst>
            </p:cNvPr>
            <p:cNvPicPr/>
            <p:nvPr/>
          </p:nvPicPr>
          <p:blipFill>
            <a:blip r:embed="rId15" cstate="print"/>
            <a:stretch>
              <a:fillRect/>
            </a:stretch>
          </p:blipFill>
          <p:spPr>
            <a:xfrm>
              <a:off x="2456688" y="4303775"/>
              <a:ext cx="202692" cy="409956"/>
            </a:xfrm>
            <a:prstGeom prst="rect">
              <a:avLst/>
            </a:prstGeom>
          </p:spPr>
        </p:pic>
        <p:sp>
          <p:nvSpPr>
            <p:cNvPr id="138" name="object 81">
              <a:extLst>
                <a:ext uri="{FF2B5EF4-FFF2-40B4-BE49-F238E27FC236}">
                  <a16:creationId xmlns:a16="http://schemas.microsoft.com/office/drawing/2014/main" id="{E2B9BE29-BF19-9D0A-02EE-C13885D42AA3}"/>
                </a:ext>
              </a:extLst>
            </p:cNvPr>
            <p:cNvSpPr/>
            <p:nvPr/>
          </p:nvSpPr>
          <p:spPr>
            <a:xfrm>
              <a:off x="2456688" y="4303775"/>
              <a:ext cx="203200" cy="410209"/>
            </a:xfrm>
            <a:custGeom>
              <a:avLst/>
              <a:gdLst/>
              <a:ahLst/>
              <a:cxnLst/>
              <a:rect l="l" t="t" r="r" b="b"/>
              <a:pathLst>
                <a:path w="203200" h="410210">
                  <a:moveTo>
                    <a:pt x="0" y="308610"/>
                  </a:moveTo>
                  <a:lnTo>
                    <a:pt x="50673" y="308610"/>
                  </a:lnTo>
                  <a:lnTo>
                    <a:pt x="50673" y="0"/>
                  </a:lnTo>
                  <a:lnTo>
                    <a:pt x="152019" y="0"/>
                  </a:lnTo>
                  <a:lnTo>
                    <a:pt x="152019" y="308610"/>
                  </a:lnTo>
                  <a:lnTo>
                    <a:pt x="202692" y="308610"/>
                  </a:lnTo>
                  <a:lnTo>
                    <a:pt x="101345" y="409956"/>
                  </a:lnTo>
                  <a:lnTo>
                    <a:pt x="0" y="308610"/>
                  </a:lnTo>
                  <a:close/>
                </a:path>
              </a:pathLst>
            </a:custGeom>
            <a:ln w="9143">
              <a:solidFill>
                <a:srgbClr val="497DBA"/>
              </a:solidFill>
            </a:ln>
          </p:spPr>
          <p:txBody>
            <a:bodyPr wrap="square" lIns="0" tIns="0" rIns="0" bIns="0" rtlCol="0"/>
            <a:lstStyle/>
            <a:p>
              <a:endParaRPr/>
            </a:p>
          </p:txBody>
        </p:sp>
      </p:grpSp>
      <p:sp>
        <p:nvSpPr>
          <p:cNvPr id="139" name="object 82">
            <a:extLst>
              <a:ext uri="{FF2B5EF4-FFF2-40B4-BE49-F238E27FC236}">
                <a16:creationId xmlns:a16="http://schemas.microsoft.com/office/drawing/2014/main" id="{BED31B0B-6CC0-4828-5281-15C251513106}"/>
              </a:ext>
            </a:extLst>
          </p:cNvPr>
          <p:cNvSpPr txBox="1"/>
          <p:nvPr/>
        </p:nvSpPr>
        <p:spPr>
          <a:xfrm>
            <a:off x="3754175" y="4429954"/>
            <a:ext cx="1791743" cy="197490"/>
          </a:xfrm>
          <a:prstGeom prst="rect">
            <a:avLst/>
          </a:prstGeom>
        </p:spPr>
        <p:txBody>
          <a:bodyPr vert="horz" wrap="square" lIns="0" tIns="12700" rIns="0" bIns="0" rtlCol="0">
            <a:spAutoFit/>
          </a:bodyPr>
          <a:lstStyle/>
          <a:p>
            <a:pPr marL="12700">
              <a:lnSpc>
                <a:spcPct val="100000"/>
              </a:lnSpc>
              <a:spcBef>
                <a:spcPts val="100"/>
              </a:spcBef>
            </a:pPr>
            <a:r>
              <a:rPr lang="it-IT" sz="1200" dirty="0">
                <a:latin typeface="Microsoft Sans Serif"/>
                <a:cs typeface="Microsoft Sans Serif"/>
              </a:rPr>
              <a:t>Per ogni unità di tempo</a:t>
            </a:r>
            <a:r>
              <a:rPr sz="1200" spc="-5" dirty="0">
                <a:latin typeface="Microsoft Sans Serif"/>
                <a:cs typeface="Microsoft Sans Serif"/>
              </a:rPr>
              <a:t>,</a:t>
            </a:r>
            <a:r>
              <a:rPr sz="1200" spc="10" dirty="0">
                <a:latin typeface="Microsoft Sans Serif"/>
                <a:cs typeface="Microsoft Sans Serif"/>
              </a:rPr>
              <a:t> </a:t>
            </a:r>
            <a:r>
              <a:rPr sz="1200" i="1" dirty="0">
                <a:latin typeface="Arial"/>
                <a:cs typeface="Arial"/>
              </a:rPr>
              <a:t>t</a:t>
            </a:r>
            <a:endParaRPr sz="1200" dirty="0">
              <a:latin typeface="Arial"/>
              <a:cs typeface="Arial"/>
            </a:endParaRPr>
          </a:p>
        </p:txBody>
      </p:sp>
      <p:grpSp>
        <p:nvGrpSpPr>
          <p:cNvPr id="140" name="object 83">
            <a:extLst>
              <a:ext uri="{FF2B5EF4-FFF2-40B4-BE49-F238E27FC236}">
                <a16:creationId xmlns:a16="http://schemas.microsoft.com/office/drawing/2014/main" id="{0F3118A9-6D7E-EA2C-D3A8-C94646005502}"/>
              </a:ext>
            </a:extLst>
          </p:cNvPr>
          <p:cNvGrpSpPr/>
          <p:nvPr/>
        </p:nvGrpSpPr>
        <p:grpSpPr>
          <a:xfrm>
            <a:off x="2032818" y="3832799"/>
            <a:ext cx="960119" cy="969644"/>
            <a:chOff x="984503" y="3794759"/>
            <a:chExt cx="960119" cy="969644"/>
          </a:xfrm>
        </p:grpSpPr>
        <p:pic>
          <p:nvPicPr>
            <p:cNvPr id="141" name="object 84">
              <a:extLst>
                <a:ext uri="{FF2B5EF4-FFF2-40B4-BE49-F238E27FC236}">
                  <a16:creationId xmlns:a16="http://schemas.microsoft.com/office/drawing/2014/main" id="{30BC6BB7-4D6D-C100-94EB-3D5C8328BA52}"/>
                </a:ext>
              </a:extLst>
            </p:cNvPr>
            <p:cNvPicPr/>
            <p:nvPr/>
          </p:nvPicPr>
          <p:blipFill>
            <a:blip r:embed="rId16" cstate="print"/>
            <a:stretch>
              <a:fillRect/>
            </a:stretch>
          </p:blipFill>
          <p:spPr>
            <a:xfrm>
              <a:off x="1347215" y="3794759"/>
              <a:ext cx="597408" cy="592836"/>
            </a:xfrm>
            <a:prstGeom prst="rect">
              <a:avLst/>
            </a:prstGeom>
          </p:spPr>
        </p:pic>
        <p:sp>
          <p:nvSpPr>
            <p:cNvPr id="142" name="object 85">
              <a:extLst>
                <a:ext uri="{FF2B5EF4-FFF2-40B4-BE49-F238E27FC236}">
                  <a16:creationId xmlns:a16="http://schemas.microsoft.com/office/drawing/2014/main" id="{8EAAF43C-998D-7337-63F3-FB9AAAFB2A6D}"/>
                </a:ext>
              </a:extLst>
            </p:cNvPr>
            <p:cNvSpPr/>
            <p:nvPr/>
          </p:nvSpPr>
          <p:spPr>
            <a:xfrm>
              <a:off x="1402841" y="3827525"/>
              <a:ext cx="486409" cy="481965"/>
            </a:xfrm>
            <a:custGeom>
              <a:avLst/>
              <a:gdLst/>
              <a:ahLst/>
              <a:cxnLst/>
              <a:rect l="l" t="t" r="r" b="b"/>
              <a:pathLst>
                <a:path w="486410" h="481964">
                  <a:moveTo>
                    <a:pt x="243078" y="0"/>
                  </a:moveTo>
                  <a:lnTo>
                    <a:pt x="194091" y="4892"/>
                  </a:lnTo>
                  <a:lnTo>
                    <a:pt x="148464" y="18924"/>
                  </a:lnTo>
                  <a:lnTo>
                    <a:pt x="107174" y="41127"/>
                  </a:lnTo>
                  <a:lnTo>
                    <a:pt x="71199" y="70532"/>
                  </a:lnTo>
                  <a:lnTo>
                    <a:pt x="41516" y="106170"/>
                  </a:lnTo>
                  <a:lnTo>
                    <a:pt x="19103" y="147071"/>
                  </a:lnTo>
                  <a:lnTo>
                    <a:pt x="4938" y="192268"/>
                  </a:lnTo>
                  <a:lnTo>
                    <a:pt x="0" y="240792"/>
                  </a:lnTo>
                  <a:lnTo>
                    <a:pt x="4938" y="289315"/>
                  </a:lnTo>
                  <a:lnTo>
                    <a:pt x="19103" y="334512"/>
                  </a:lnTo>
                  <a:lnTo>
                    <a:pt x="41516" y="375413"/>
                  </a:lnTo>
                  <a:lnTo>
                    <a:pt x="71199" y="411051"/>
                  </a:lnTo>
                  <a:lnTo>
                    <a:pt x="107174" y="440456"/>
                  </a:lnTo>
                  <a:lnTo>
                    <a:pt x="148464" y="462659"/>
                  </a:lnTo>
                  <a:lnTo>
                    <a:pt x="194091" y="476691"/>
                  </a:lnTo>
                  <a:lnTo>
                    <a:pt x="243078" y="481584"/>
                  </a:lnTo>
                  <a:lnTo>
                    <a:pt x="292064" y="476691"/>
                  </a:lnTo>
                  <a:lnTo>
                    <a:pt x="337691" y="462659"/>
                  </a:lnTo>
                  <a:lnTo>
                    <a:pt x="378981" y="440456"/>
                  </a:lnTo>
                  <a:lnTo>
                    <a:pt x="414956" y="411051"/>
                  </a:lnTo>
                  <a:lnTo>
                    <a:pt x="444639" y="375413"/>
                  </a:lnTo>
                  <a:lnTo>
                    <a:pt x="467052" y="334512"/>
                  </a:lnTo>
                  <a:lnTo>
                    <a:pt x="481217" y="289315"/>
                  </a:lnTo>
                  <a:lnTo>
                    <a:pt x="486156" y="240792"/>
                  </a:lnTo>
                  <a:lnTo>
                    <a:pt x="481217" y="192268"/>
                  </a:lnTo>
                  <a:lnTo>
                    <a:pt x="467052" y="147071"/>
                  </a:lnTo>
                  <a:lnTo>
                    <a:pt x="444639" y="106170"/>
                  </a:lnTo>
                  <a:lnTo>
                    <a:pt x="414956" y="70532"/>
                  </a:lnTo>
                  <a:lnTo>
                    <a:pt x="378981" y="41127"/>
                  </a:lnTo>
                  <a:lnTo>
                    <a:pt x="337691" y="18924"/>
                  </a:lnTo>
                  <a:lnTo>
                    <a:pt x="292064" y="4892"/>
                  </a:lnTo>
                  <a:lnTo>
                    <a:pt x="243078" y="0"/>
                  </a:lnTo>
                  <a:close/>
                </a:path>
              </a:pathLst>
            </a:custGeom>
            <a:solidFill>
              <a:srgbClr val="92D050">
                <a:alpha val="16862"/>
              </a:srgbClr>
            </a:solidFill>
          </p:spPr>
          <p:txBody>
            <a:bodyPr wrap="square" lIns="0" tIns="0" rIns="0" bIns="0" rtlCol="0"/>
            <a:lstStyle/>
            <a:p>
              <a:endParaRPr/>
            </a:p>
          </p:txBody>
        </p:sp>
        <p:sp>
          <p:nvSpPr>
            <p:cNvPr id="143" name="object 86">
              <a:extLst>
                <a:ext uri="{FF2B5EF4-FFF2-40B4-BE49-F238E27FC236}">
                  <a16:creationId xmlns:a16="http://schemas.microsoft.com/office/drawing/2014/main" id="{F4C4E81F-2019-539B-6DB9-D2B54426FDE6}"/>
                </a:ext>
              </a:extLst>
            </p:cNvPr>
            <p:cNvSpPr/>
            <p:nvPr/>
          </p:nvSpPr>
          <p:spPr>
            <a:xfrm>
              <a:off x="1402841" y="3827525"/>
              <a:ext cx="486409" cy="481965"/>
            </a:xfrm>
            <a:custGeom>
              <a:avLst/>
              <a:gdLst/>
              <a:ahLst/>
              <a:cxnLst/>
              <a:rect l="l" t="t" r="r" b="b"/>
              <a:pathLst>
                <a:path w="486410" h="481964">
                  <a:moveTo>
                    <a:pt x="0" y="240792"/>
                  </a:moveTo>
                  <a:lnTo>
                    <a:pt x="4938" y="192268"/>
                  </a:lnTo>
                  <a:lnTo>
                    <a:pt x="19103" y="147071"/>
                  </a:lnTo>
                  <a:lnTo>
                    <a:pt x="41516" y="106170"/>
                  </a:lnTo>
                  <a:lnTo>
                    <a:pt x="71199" y="70532"/>
                  </a:lnTo>
                  <a:lnTo>
                    <a:pt x="107174" y="41127"/>
                  </a:lnTo>
                  <a:lnTo>
                    <a:pt x="148464" y="18924"/>
                  </a:lnTo>
                  <a:lnTo>
                    <a:pt x="194091" y="4892"/>
                  </a:lnTo>
                  <a:lnTo>
                    <a:pt x="243078" y="0"/>
                  </a:lnTo>
                  <a:lnTo>
                    <a:pt x="292064" y="4892"/>
                  </a:lnTo>
                  <a:lnTo>
                    <a:pt x="337691" y="18924"/>
                  </a:lnTo>
                  <a:lnTo>
                    <a:pt x="378981" y="41127"/>
                  </a:lnTo>
                  <a:lnTo>
                    <a:pt x="414956" y="70532"/>
                  </a:lnTo>
                  <a:lnTo>
                    <a:pt x="444639" y="106170"/>
                  </a:lnTo>
                  <a:lnTo>
                    <a:pt x="467052" y="147071"/>
                  </a:lnTo>
                  <a:lnTo>
                    <a:pt x="481217" y="192268"/>
                  </a:lnTo>
                  <a:lnTo>
                    <a:pt x="486156" y="240792"/>
                  </a:lnTo>
                  <a:lnTo>
                    <a:pt x="481217" y="289315"/>
                  </a:lnTo>
                  <a:lnTo>
                    <a:pt x="467052" y="334512"/>
                  </a:lnTo>
                  <a:lnTo>
                    <a:pt x="444639" y="375413"/>
                  </a:lnTo>
                  <a:lnTo>
                    <a:pt x="414956" y="411051"/>
                  </a:lnTo>
                  <a:lnTo>
                    <a:pt x="378981" y="440456"/>
                  </a:lnTo>
                  <a:lnTo>
                    <a:pt x="337691" y="462659"/>
                  </a:lnTo>
                  <a:lnTo>
                    <a:pt x="292064" y="476691"/>
                  </a:lnTo>
                  <a:lnTo>
                    <a:pt x="243078" y="481584"/>
                  </a:lnTo>
                  <a:lnTo>
                    <a:pt x="194091" y="476691"/>
                  </a:lnTo>
                  <a:lnTo>
                    <a:pt x="148464" y="462659"/>
                  </a:lnTo>
                  <a:lnTo>
                    <a:pt x="107174" y="440456"/>
                  </a:lnTo>
                  <a:lnTo>
                    <a:pt x="71199" y="411051"/>
                  </a:lnTo>
                  <a:lnTo>
                    <a:pt x="41516" y="375413"/>
                  </a:lnTo>
                  <a:lnTo>
                    <a:pt x="19103" y="334512"/>
                  </a:lnTo>
                  <a:lnTo>
                    <a:pt x="4938" y="289315"/>
                  </a:lnTo>
                  <a:lnTo>
                    <a:pt x="0" y="240792"/>
                  </a:lnTo>
                  <a:close/>
                </a:path>
              </a:pathLst>
            </a:custGeom>
            <a:ln w="25908">
              <a:solidFill>
                <a:srgbClr val="4F6128"/>
              </a:solidFill>
            </a:ln>
          </p:spPr>
          <p:txBody>
            <a:bodyPr wrap="square" lIns="0" tIns="0" rIns="0" bIns="0" rtlCol="0"/>
            <a:lstStyle/>
            <a:p>
              <a:endParaRPr/>
            </a:p>
          </p:txBody>
        </p:sp>
        <p:sp>
          <p:nvSpPr>
            <p:cNvPr id="144" name="object 87">
              <a:extLst>
                <a:ext uri="{FF2B5EF4-FFF2-40B4-BE49-F238E27FC236}">
                  <a16:creationId xmlns:a16="http://schemas.microsoft.com/office/drawing/2014/main" id="{C782338F-E29C-9C89-1083-9C9C976CE59D}"/>
                </a:ext>
              </a:extLst>
            </p:cNvPr>
            <p:cNvSpPr/>
            <p:nvPr/>
          </p:nvSpPr>
          <p:spPr>
            <a:xfrm>
              <a:off x="984503" y="4456175"/>
              <a:ext cx="708660" cy="307975"/>
            </a:xfrm>
            <a:custGeom>
              <a:avLst/>
              <a:gdLst/>
              <a:ahLst/>
              <a:cxnLst/>
              <a:rect l="l" t="t" r="r" b="b"/>
              <a:pathLst>
                <a:path w="708660" h="307975">
                  <a:moveTo>
                    <a:pt x="708660" y="0"/>
                  </a:moveTo>
                  <a:lnTo>
                    <a:pt x="0" y="0"/>
                  </a:lnTo>
                  <a:lnTo>
                    <a:pt x="0" y="307848"/>
                  </a:lnTo>
                  <a:lnTo>
                    <a:pt x="708660" y="307848"/>
                  </a:lnTo>
                  <a:lnTo>
                    <a:pt x="708660" y="0"/>
                  </a:lnTo>
                  <a:close/>
                </a:path>
              </a:pathLst>
            </a:custGeom>
            <a:solidFill>
              <a:srgbClr val="92D050"/>
            </a:solidFill>
          </p:spPr>
          <p:txBody>
            <a:bodyPr wrap="square" lIns="0" tIns="0" rIns="0" bIns="0" rtlCol="0"/>
            <a:lstStyle/>
            <a:p>
              <a:endParaRPr/>
            </a:p>
          </p:txBody>
        </p:sp>
      </p:grpSp>
      <p:sp>
        <p:nvSpPr>
          <p:cNvPr id="145" name="object 88">
            <a:extLst>
              <a:ext uri="{FF2B5EF4-FFF2-40B4-BE49-F238E27FC236}">
                <a16:creationId xmlns:a16="http://schemas.microsoft.com/office/drawing/2014/main" id="{AD3A6B95-C355-CC8B-1B18-C2082500542C}"/>
              </a:ext>
            </a:extLst>
          </p:cNvPr>
          <p:cNvSpPr txBox="1"/>
          <p:nvPr/>
        </p:nvSpPr>
        <p:spPr>
          <a:xfrm>
            <a:off x="2032818" y="4494216"/>
            <a:ext cx="708660" cy="307975"/>
          </a:xfrm>
          <a:prstGeom prst="rect">
            <a:avLst/>
          </a:prstGeom>
          <a:ln w="9144">
            <a:solidFill>
              <a:srgbClr val="000000"/>
            </a:solidFill>
          </a:ln>
        </p:spPr>
        <p:txBody>
          <a:bodyPr vert="horz" wrap="square" lIns="0" tIns="41275" rIns="0" bIns="0" rtlCol="0">
            <a:spAutoFit/>
          </a:bodyPr>
          <a:lstStyle/>
          <a:p>
            <a:pPr marL="92075">
              <a:lnSpc>
                <a:spcPct val="100000"/>
              </a:lnSpc>
              <a:spcBef>
                <a:spcPts val="325"/>
              </a:spcBef>
            </a:pPr>
            <a:r>
              <a:rPr sz="1400" i="1" spc="5" dirty="0">
                <a:latin typeface="Arial"/>
                <a:cs typeface="Arial"/>
              </a:rPr>
              <a:t>kW/m</a:t>
            </a:r>
            <a:r>
              <a:rPr sz="1350" i="1" spc="7" baseline="24691" dirty="0">
                <a:latin typeface="Arial"/>
                <a:cs typeface="Arial"/>
              </a:rPr>
              <a:t>2</a:t>
            </a:r>
            <a:endParaRPr sz="1350" baseline="24691">
              <a:latin typeface="Arial"/>
              <a:cs typeface="Arial"/>
            </a:endParaRPr>
          </a:p>
        </p:txBody>
      </p:sp>
      <p:grpSp>
        <p:nvGrpSpPr>
          <p:cNvPr id="146" name="object 89">
            <a:extLst>
              <a:ext uri="{FF2B5EF4-FFF2-40B4-BE49-F238E27FC236}">
                <a16:creationId xmlns:a16="http://schemas.microsoft.com/office/drawing/2014/main" id="{890FE967-BF36-404E-B7A0-B2E69BB3B0D4}"/>
              </a:ext>
            </a:extLst>
          </p:cNvPr>
          <p:cNvGrpSpPr/>
          <p:nvPr/>
        </p:nvGrpSpPr>
        <p:grpSpPr>
          <a:xfrm>
            <a:off x="2334570" y="3873948"/>
            <a:ext cx="1187450" cy="932815"/>
            <a:chOff x="1286255" y="3835908"/>
            <a:chExt cx="1187450" cy="932815"/>
          </a:xfrm>
        </p:grpSpPr>
        <p:pic>
          <p:nvPicPr>
            <p:cNvPr id="147" name="object 90">
              <a:extLst>
                <a:ext uri="{FF2B5EF4-FFF2-40B4-BE49-F238E27FC236}">
                  <a16:creationId xmlns:a16="http://schemas.microsoft.com/office/drawing/2014/main" id="{3B744A38-C634-29CE-0062-2F60D3657020}"/>
                </a:ext>
              </a:extLst>
            </p:cNvPr>
            <p:cNvPicPr/>
            <p:nvPr/>
          </p:nvPicPr>
          <p:blipFill>
            <a:blip r:embed="rId17" cstate="print"/>
            <a:stretch>
              <a:fillRect/>
            </a:stretch>
          </p:blipFill>
          <p:spPr>
            <a:xfrm>
              <a:off x="1286255" y="4137660"/>
              <a:ext cx="309372" cy="390144"/>
            </a:xfrm>
            <a:prstGeom prst="rect">
              <a:avLst/>
            </a:prstGeom>
          </p:spPr>
        </p:pic>
        <p:pic>
          <p:nvPicPr>
            <p:cNvPr id="148" name="object 91">
              <a:extLst>
                <a:ext uri="{FF2B5EF4-FFF2-40B4-BE49-F238E27FC236}">
                  <a16:creationId xmlns:a16="http://schemas.microsoft.com/office/drawing/2014/main" id="{6135A1BD-01E2-C0D0-85D4-C4CE243930F0}"/>
                </a:ext>
              </a:extLst>
            </p:cNvPr>
            <p:cNvPicPr/>
            <p:nvPr/>
          </p:nvPicPr>
          <p:blipFill>
            <a:blip r:embed="rId18" cstate="print"/>
            <a:stretch>
              <a:fillRect/>
            </a:stretch>
          </p:blipFill>
          <p:spPr>
            <a:xfrm>
              <a:off x="1329308" y="4239006"/>
              <a:ext cx="145796" cy="225425"/>
            </a:xfrm>
            <a:prstGeom prst="rect">
              <a:avLst/>
            </a:prstGeom>
          </p:spPr>
        </p:pic>
        <p:pic>
          <p:nvPicPr>
            <p:cNvPr id="149" name="object 92">
              <a:extLst>
                <a:ext uri="{FF2B5EF4-FFF2-40B4-BE49-F238E27FC236}">
                  <a16:creationId xmlns:a16="http://schemas.microsoft.com/office/drawing/2014/main" id="{E35A6B6B-34BF-4B35-AE44-C7BBA01F8B46}"/>
                </a:ext>
              </a:extLst>
            </p:cNvPr>
            <p:cNvPicPr/>
            <p:nvPr/>
          </p:nvPicPr>
          <p:blipFill>
            <a:blip r:embed="rId19" cstate="print"/>
            <a:stretch>
              <a:fillRect/>
            </a:stretch>
          </p:blipFill>
          <p:spPr>
            <a:xfrm>
              <a:off x="1937004" y="3835908"/>
              <a:ext cx="536448" cy="563880"/>
            </a:xfrm>
            <a:prstGeom prst="rect">
              <a:avLst/>
            </a:prstGeom>
          </p:spPr>
        </p:pic>
        <p:sp>
          <p:nvSpPr>
            <p:cNvPr id="150" name="object 93">
              <a:extLst>
                <a:ext uri="{FF2B5EF4-FFF2-40B4-BE49-F238E27FC236}">
                  <a16:creationId xmlns:a16="http://schemas.microsoft.com/office/drawing/2014/main" id="{E383FCA9-927E-33CE-3C96-83FA4B56D202}"/>
                </a:ext>
              </a:extLst>
            </p:cNvPr>
            <p:cNvSpPr/>
            <p:nvPr/>
          </p:nvSpPr>
          <p:spPr>
            <a:xfrm>
              <a:off x="1992629" y="3868674"/>
              <a:ext cx="425450" cy="452755"/>
            </a:xfrm>
            <a:custGeom>
              <a:avLst/>
              <a:gdLst/>
              <a:ahLst/>
              <a:cxnLst/>
              <a:rect l="l" t="t" r="r" b="b"/>
              <a:pathLst>
                <a:path w="425450" h="452754">
                  <a:moveTo>
                    <a:pt x="212597" y="0"/>
                  </a:moveTo>
                  <a:lnTo>
                    <a:pt x="169734" y="4598"/>
                  </a:lnTo>
                  <a:lnTo>
                    <a:pt x="129819" y="17787"/>
                  </a:lnTo>
                  <a:lnTo>
                    <a:pt x="93705" y="38656"/>
                  </a:lnTo>
                  <a:lnTo>
                    <a:pt x="62245" y="66293"/>
                  </a:lnTo>
                  <a:lnTo>
                    <a:pt x="36292" y="99789"/>
                  </a:lnTo>
                  <a:lnTo>
                    <a:pt x="16698" y="138231"/>
                  </a:lnTo>
                  <a:lnTo>
                    <a:pt x="4316" y="180710"/>
                  </a:lnTo>
                  <a:lnTo>
                    <a:pt x="0" y="226313"/>
                  </a:lnTo>
                  <a:lnTo>
                    <a:pt x="4316" y="271917"/>
                  </a:lnTo>
                  <a:lnTo>
                    <a:pt x="16698" y="314396"/>
                  </a:lnTo>
                  <a:lnTo>
                    <a:pt x="36292" y="352838"/>
                  </a:lnTo>
                  <a:lnTo>
                    <a:pt x="62245" y="386334"/>
                  </a:lnTo>
                  <a:lnTo>
                    <a:pt x="93705" y="413971"/>
                  </a:lnTo>
                  <a:lnTo>
                    <a:pt x="129819" y="434840"/>
                  </a:lnTo>
                  <a:lnTo>
                    <a:pt x="169734" y="448029"/>
                  </a:lnTo>
                  <a:lnTo>
                    <a:pt x="212597" y="452627"/>
                  </a:lnTo>
                  <a:lnTo>
                    <a:pt x="255461" y="448029"/>
                  </a:lnTo>
                  <a:lnTo>
                    <a:pt x="295376" y="434840"/>
                  </a:lnTo>
                  <a:lnTo>
                    <a:pt x="331490" y="413971"/>
                  </a:lnTo>
                  <a:lnTo>
                    <a:pt x="362950" y="386334"/>
                  </a:lnTo>
                  <a:lnTo>
                    <a:pt x="388903" y="352838"/>
                  </a:lnTo>
                  <a:lnTo>
                    <a:pt x="408497" y="314396"/>
                  </a:lnTo>
                  <a:lnTo>
                    <a:pt x="420879" y="271917"/>
                  </a:lnTo>
                  <a:lnTo>
                    <a:pt x="425195" y="226313"/>
                  </a:lnTo>
                  <a:lnTo>
                    <a:pt x="420879" y="180710"/>
                  </a:lnTo>
                  <a:lnTo>
                    <a:pt x="408497" y="138231"/>
                  </a:lnTo>
                  <a:lnTo>
                    <a:pt x="388903" y="99789"/>
                  </a:lnTo>
                  <a:lnTo>
                    <a:pt x="362950" y="66293"/>
                  </a:lnTo>
                  <a:lnTo>
                    <a:pt x="331490" y="38656"/>
                  </a:lnTo>
                  <a:lnTo>
                    <a:pt x="295376" y="17787"/>
                  </a:lnTo>
                  <a:lnTo>
                    <a:pt x="255461" y="4598"/>
                  </a:lnTo>
                  <a:lnTo>
                    <a:pt x="212597" y="0"/>
                  </a:lnTo>
                  <a:close/>
                </a:path>
              </a:pathLst>
            </a:custGeom>
            <a:solidFill>
              <a:srgbClr val="92D050">
                <a:alpha val="16862"/>
              </a:srgbClr>
            </a:solidFill>
          </p:spPr>
          <p:txBody>
            <a:bodyPr wrap="square" lIns="0" tIns="0" rIns="0" bIns="0" rtlCol="0"/>
            <a:lstStyle/>
            <a:p>
              <a:endParaRPr/>
            </a:p>
          </p:txBody>
        </p:sp>
        <p:sp>
          <p:nvSpPr>
            <p:cNvPr id="151" name="object 94">
              <a:extLst>
                <a:ext uri="{FF2B5EF4-FFF2-40B4-BE49-F238E27FC236}">
                  <a16:creationId xmlns:a16="http://schemas.microsoft.com/office/drawing/2014/main" id="{DF81AF3F-E551-7B3C-BC30-8353C2D87CE2}"/>
                </a:ext>
              </a:extLst>
            </p:cNvPr>
            <p:cNvSpPr/>
            <p:nvPr/>
          </p:nvSpPr>
          <p:spPr>
            <a:xfrm>
              <a:off x="1992629" y="3868674"/>
              <a:ext cx="425450" cy="452755"/>
            </a:xfrm>
            <a:custGeom>
              <a:avLst/>
              <a:gdLst/>
              <a:ahLst/>
              <a:cxnLst/>
              <a:rect l="l" t="t" r="r" b="b"/>
              <a:pathLst>
                <a:path w="425450" h="452754">
                  <a:moveTo>
                    <a:pt x="0" y="226313"/>
                  </a:moveTo>
                  <a:lnTo>
                    <a:pt x="4316" y="180710"/>
                  </a:lnTo>
                  <a:lnTo>
                    <a:pt x="16698" y="138231"/>
                  </a:lnTo>
                  <a:lnTo>
                    <a:pt x="36292" y="99789"/>
                  </a:lnTo>
                  <a:lnTo>
                    <a:pt x="62245" y="66293"/>
                  </a:lnTo>
                  <a:lnTo>
                    <a:pt x="93705" y="38656"/>
                  </a:lnTo>
                  <a:lnTo>
                    <a:pt x="129819" y="17787"/>
                  </a:lnTo>
                  <a:lnTo>
                    <a:pt x="169734" y="4598"/>
                  </a:lnTo>
                  <a:lnTo>
                    <a:pt x="212597" y="0"/>
                  </a:lnTo>
                  <a:lnTo>
                    <a:pt x="255461" y="4598"/>
                  </a:lnTo>
                  <a:lnTo>
                    <a:pt x="295376" y="17787"/>
                  </a:lnTo>
                  <a:lnTo>
                    <a:pt x="331490" y="38656"/>
                  </a:lnTo>
                  <a:lnTo>
                    <a:pt x="362950" y="66293"/>
                  </a:lnTo>
                  <a:lnTo>
                    <a:pt x="388903" y="99789"/>
                  </a:lnTo>
                  <a:lnTo>
                    <a:pt x="408497" y="138231"/>
                  </a:lnTo>
                  <a:lnTo>
                    <a:pt x="420879" y="180710"/>
                  </a:lnTo>
                  <a:lnTo>
                    <a:pt x="425195" y="226313"/>
                  </a:lnTo>
                  <a:lnTo>
                    <a:pt x="420879" y="271917"/>
                  </a:lnTo>
                  <a:lnTo>
                    <a:pt x="408497" y="314396"/>
                  </a:lnTo>
                  <a:lnTo>
                    <a:pt x="388903" y="352838"/>
                  </a:lnTo>
                  <a:lnTo>
                    <a:pt x="362950" y="386334"/>
                  </a:lnTo>
                  <a:lnTo>
                    <a:pt x="331490" y="413971"/>
                  </a:lnTo>
                  <a:lnTo>
                    <a:pt x="295376" y="434840"/>
                  </a:lnTo>
                  <a:lnTo>
                    <a:pt x="255461" y="448029"/>
                  </a:lnTo>
                  <a:lnTo>
                    <a:pt x="212597" y="452627"/>
                  </a:lnTo>
                  <a:lnTo>
                    <a:pt x="169734" y="448029"/>
                  </a:lnTo>
                  <a:lnTo>
                    <a:pt x="129819" y="434840"/>
                  </a:lnTo>
                  <a:lnTo>
                    <a:pt x="93705" y="413971"/>
                  </a:lnTo>
                  <a:lnTo>
                    <a:pt x="62245" y="386334"/>
                  </a:lnTo>
                  <a:lnTo>
                    <a:pt x="36292" y="352838"/>
                  </a:lnTo>
                  <a:lnTo>
                    <a:pt x="16698" y="314396"/>
                  </a:lnTo>
                  <a:lnTo>
                    <a:pt x="4316" y="271917"/>
                  </a:lnTo>
                  <a:lnTo>
                    <a:pt x="0" y="226313"/>
                  </a:lnTo>
                  <a:close/>
                </a:path>
              </a:pathLst>
            </a:custGeom>
            <a:ln w="25908">
              <a:solidFill>
                <a:srgbClr val="4F6128"/>
              </a:solidFill>
            </a:ln>
          </p:spPr>
          <p:txBody>
            <a:bodyPr wrap="square" lIns="0" tIns="0" rIns="0" bIns="0" rtlCol="0"/>
            <a:lstStyle/>
            <a:p>
              <a:endParaRPr/>
            </a:p>
          </p:txBody>
        </p:sp>
        <p:sp>
          <p:nvSpPr>
            <p:cNvPr id="152" name="object 95">
              <a:extLst>
                <a:ext uri="{FF2B5EF4-FFF2-40B4-BE49-F238E27FC236}">
                  <a16:creationId xmlns:a16="http://schemas.microsoft.com/office/drawing/2014/main" id="{EA23CEC2-25FE-AE3F-19C1-6A0B8C71B8BE}"/>
                </a:ext>
              </a:extLst>
            </p:cNvPr>
            <p:cNvSpPr/>
            <p:nvPr/>
          </p:nvSpPr>
          <p:spPr>
            <a:xfrm>
              <a:off x="1772411" y="4460748"/>
              <a:ext cx="410209" cy="307975"/>
            </a:xfrm>
            <a:custGeom>
              <a:avLst/>
              <a:gdLst/>
              <a:ahLst/>
              <a:cxnLst/>
              <a:rect l="l" t="t" r="r" b="b"/>
              <a:pathLst>
                <a:path w="410210" h="307975">
                  <a:moveTo>
                    <a:pt x="409956" y="0"/>
                  </a:moveTo>
                  <a:lnTo>
                    <a:pt x="0" y="0"/>
                  </a:lnTo>
                  <a:lnTo>
                    <a:pt x="0" y="307847"/>
                  </a:lnTo>
                  <a:lnTo>
                    <a:pt x="409956" y="307847"/>
                  </a:lnTo>
                  <a:lnTo>
                    <a:pt x="409956" y="0"/>
                  </a:lnTo>
                  <a:close/>
                </a:path>
              </a:pathLst>
            </a:custGeom>
            <a:solidFill>
              <a:srgbClr val="92D050"/>
            </a:solidFill>
          </p:spPr>
          <p:txBody>
            <a:bodyPr wrap="square" lIns="0" tIns="0" rIns="0" bIns="0" rtlCol="0"/>
            <a:lstStyle/>
            <a:p>
              <a:endParaRPr/>
            </a:p>
          </p:txBody>
        </p:sp>
      </p:grpSp>
      <p:sp>
        <p:nvSpPr>
          <p:cNvPr id="153" name="object 96">
            <a:extLst>
              <a:ext uri="{FF2B5EF4-FFF2-40B4-BE49-F238E27FC236}">
                <a16:creationId xmlns:a16="http://schemas.microsoft.com/office/drawing/2014/main" id="{98DB87D9-B008-7636-B655-5DDB9EE03CDC}"/>
              </a:ext>
            </a:extLst>
          </p:cNvPr>
          <p:cNvSpPr txBox="1"/>
          <p:nvPr/>
        </p:nvSpPr>
        <p:spPr>
          <a:xfrm>
            <a:off x="2820726" y="4498787"/>
            <a:ext cx="410209" cy="307975"/>
          </a:xfrm>
          <a:prstGeom prst="rect">
            <a:avLst/>
          </a:prstGeom>
          <a:ln w="9144">
            <a:solidFill>
              <a:srgbClr val="000000"/>
            </a:solidFill>
          </a:ln>
        </p:spPr>
        <p:txBody>
          <a:bodyPr vert="horz" wrap="square" lIns="0" tIns="0" rIns="0" bIns="0" rtlCol="0">
            <a:spAutoFit/>
          </a:bodyPr>
          <a:lstStyle/>
          <a:p>
            <a:pPr marL="104775">
              <a:lnSpc>
                <a:spcPts val="1580"/>
              </a:lnSpc>
            </a:pPr>
            <a:r>
              <a:rPr sz="2100" i="1" spc="7" baseline="-15873" dirty="0">
                <a:latin typeface="Arial"/>
                <a:cs typeface="Arial"/>
              </a:rPr>
              <a:t>m</a:t>
            </a:r>
            <a:r>
              <a:rPr sz="900" i="1" spc="5" dirty="0">
                <a:latin typeface="Arial"/>
                <a:cs typeface="Arial"/>
              </a:rPr>
              <a:t>2</a:t>
            </a:r>
            <a:endParaRPr sz="900">
              <a:latin typeface="Arial"/>
              <a:cs typeface="Arial"/>
            </a:endParaRPr>
          </a:p>
        </p:txBody>
      </p:sp>
      <p:grpSp>
        <p:nvGrpSpPr>
          <p:cNvPr id="154" name="object 97">
            <a:extLst>
              <a:ext uri="{FF2B5EF4-FFF2-40B4-BE49-F238E27FC236}">
                <a16:creationId xmlns:a16="http://schemas.microsoft.com/office/drawing/2014/main" id="{E4FE6D3C-297B-45C2-2FBE-6319FD0E815F}"/>
              </a:ext>
            </a:extLst>
          </p:cNvPr>
          <p:cNvGrpSpPr/>
          <p:nvPr/>
        </p:nvGrpSpPr>
        <p:grpSpPr>
          <a:xfrm>
            <a:off x="1418646" y="3837372"/>
            <a:ext cx="1804670" cy="969644"/>
            <a:chOff x="370331" y="3799332"/>
            <a:chExt cx="1804670" cy="969644"/>
          </a:xfrm>
        </p:grpSpPr>
        <p:pic>
          <p:nvPicPr>
            <p:cNvPr id="155" name="object 98">
              <a:extLst>
                <a:ext uri="{FF2B5EF4-FFF2-40B4-BE49-F238E27FC236}">
                  <a16:creationId xmlns:a16="http://schemas.microsoft.com/office/drawing/2014/main" id="{968EF58A-D715-2BA0-DDFF-900A6007CFE2}"/>
                </a:ext>
              </a:extLst>
            </p:cNvPr>
            <p:cNvPicPr/>
            <p:nvPr/>
          </p:nvPicPr>
          <p:blipFill>
            <a:blip r:embed="rId20" cstate="print"/>
            <a:stretch>
              <a:fillRect/>
            </a:stretch>
          </p:blipFill>
          <p:spPr>
            <a:xfrm>
              <a:off x="1923287" y="4154424"/>
              <a:ext cx="251460" cy="374904"/>
            </a:xfrm>
            <a:prstGeom prst="rect">
              <a:avLst/>
            </a:prstGeom>
          </p:spPr>
        </p:pic>
        <p:pic>
          <p:nvPicPr>
            <p:cNvPr id="156" name="object 99">
              <a:extLst>
                <a:ext uri="{FF2B5EF4-FFF2-40B4-BE49-F238E27FC236}">
                  <a16:creationId xmlns:a16="http://schemas.microsoft.com/office/drawing/2014/main" id="{E561CABC-8C53-D10A-2E15-346973DD035E}"/>
                </a:ext>
              </a:extLst>
            </p:cNvPr>
            <p:cNvPicPr/>
            <p:nvPr/>
          </p:nvPicPr>
          <p:blipFill>
            <a:blip r:embed="rId21" cstate="print"/>
            <a:stretch>
              <a:fillRect/>
            </a:stretch>
          </p:blipFill>
          <p:spPr>
            <a:xfrm>
              <a:off x="1965198" y="4255770"/>
              <a:ext cx="98043" cy="210693"/>
            </a:xfrm>
            <a:prstGeom prst="rect">
              <a:avLst/>
            </a:prstGeom>
          </p:spPr>
        </p:pic>
        <p:pic>
          <p:nvPicPr>
            <p:cNvPr id="157" name="object 100">
              <a:extLst>
                <a:ext uri="{FF2B5EF4-FFF2-40B4-BE49-F238E27FC236}">
                  <a16:creationId xmlns:a16="http://schemas.microsoft.com/office/drawing/2014/main" id="{5FF0B740-A147-1609-DB4B-6155876151D5}"/>
                </a:ext>
              </a:extLst>
            </p:cNvPr>
            <p:cNvPicPr/>
            <p:nvPr/>
          </p:nvPicPr>
          <p:blipFill>
            <a:blip r:embed="rId22" cstate="print"/>
            <a:stretch>
              <a:fillRect/>
            </a:stretch>
          </p:blipFill>
          <p:spPr>
            <a:xfrm>
              <a:off x="618743" y="3799332"/>
              <a:ext cx="640080" cy="592836"/>
            </a:xfrm>
            <a:prstGeom prst="rect">
              <a:avLst/>
            </a:prstGeom>
          </p:spPr>
        </p:pic>
        <p:sp>
          <p:nvSpPr>
            <p:cNvPr id="158" name="object 101">
              <a:extLst>
                <a:ext uri="{FF2B5EF4-FFF2-40B4-BE49-F238E27FC236}">
                  <a16:creationId xmlns:a16="http://schemas.microsoft.com/office/drawing/2014/main" id="{03AF61DB-50D3-B90E-AD06-535C06D7B256}"/>
                </a:ext>
              </a:extLst>
            </p:cNvPr>
            <p:cNvSpPr/>
            <p:nvPr/>
          </p:nvSpPr>
          <p:spPr>
            <a:xfrm>
              <a:off x="674370" y="3832098"/>
              <a:ext cx="528955" cy="481965"/>
            </a:xfrm>
            <a:custGeom>
              <a:avLst/>
              <a:gdLst/>
              <a:ahLst/>
              <a:cxnLst/>
              <a:rect l="l" t="t" r="r" b="b"/>
              <a:pathLst>
                <a:path w="528955" h="481964">
                  <a:moveTo>
                    <a:pt x="264414" y="0"/>
                  </a:moveTo>
                  <a:lnTo>
                    <a:pt x="216883" y="3880"/>
                  </a:lnTo>
                  <a:lnTo>
                    <a:pt x="172149" y="15066"/>
                  </a:lnTo>
                  <a:lnTo>
                    <a:pt x="130956" y="32878"/>
                  </a:lnTo>
                  <a:lnTo>
                    <a:pt x="94053" y="56636"/>
                  </a:lnTo>
                  <a:lnTo>
                    <a:pt x="62185" y="85659"/>
                  </a:lnTo>
                  <a:lnTo>
                    <a:pt x="36099" y="119267"/>
                  </a:lnTo>
                  <a:lnTo>
                    <a:pt x="16541" y="156778"/>
                  </a:lnTo>
                  <a:lnTo>
                    <a:pt x="4259" y="197513"/>
                  </a:lnTo>
                  <a:lnTo>
                    <a:pt x="0" y="240791"/>
                  </a:lnTo>
                  <a:lnTo>
                    <a:pt x="4259" y="284070"/>
                  </a:lnTo>
                  <a:lnTo>
                    <a:pt x="16541" y="324805"/>
                  </a:lnTo>
                  <a:lnTo>
                    <a:pt x="36099" y="362316"/>
                  </a:lnTo>
                  <a:lnTo>
                    <a:pt x="62185" y="395924"/>
                  </a:lnTo>
                  <a:lnTo>
                    <a:pt x="94053" y="424947"/>
                  </a:lnTo>
                  <a:lnTo>
                    <a:pt x="130956" y="448705"/>
                  </a:lnTo>
                  <a:lnTo>
                    <a:pt x="172149" y="466517"/>
                  </a:lnTo>
                  <a:lnTo>
                    <a:pt x="216883" y="477703"/>
                  </a:lnTo>
                  <a:lnTo>
                    <a:pt x="264414" y="481583"/>
                  </a:lnTo>
                  <a:lnTo>
                    <a:pt x="311944" y="477703"/>
                  </a:lnTo>
                  <a:lnTo>
                    <a:pt x="356678" y="466517"/>
                  </a:lnTo>
                  <a:lnTo>
                    <a:pt x="397871" y="448705"/>
                  </a:lnTo>
                  <a:lnTo>
                    <a:pt x="434774" y="424947"/>
                  </a:lnTo>
                  <a:lnTo>
                    <a:pt x="466642" y="395924"/>
                  </a:lnTo>
                  <a:lnTo>
                    <a:pt x="492728" y="362316"/>
                  </a:lnTo>
                  <a:lnTo>
                    <a:pt x="512286" y="324805"/>
                  </a:lnTo>
                  <a:lnTo>
                    <a:pt x="524568" y="284070"/>
                  </a:lnTo>
                  <a:lnTo>
                    <a:pt x="528827" y="240791"/>
                  </a:lnTo>
                  <a:lnTo>
                    <a:pt x="524568" y="197513"/>
                  </a:lnTo>
                  <a:lnTo>
                    <a:pt x="512286" y="156778"/>
                  </a:lnTo>
                  <a:lnTo>
                    <a:pt x="492728" y="119267"/>
                  </a:lnTo>
                  <a:lnTo>
                    <a:pt x="466642" y="85659"/>
                  </a:lnTo>
                  <a:lnTo>
                    <a:pt x="434774" y="56636"/>
                  </a:lnTo>
                  <a:lnTo>
                    <a:pt x="397871" y="32878"/>
                  </a:lnTo>
                  <a:lnTo>
                    <a:pt x="356678" y="15066"/>
                  </a:lnTo>
                  <a:lnTo>
                    <a:pt x="311944" y="3880"/>
                  </a:lnTo>
                  <a:lnTo>
                    <a:pt x="264414" y="0"/>
                  </a:lnTo>
                  <a:close/>
                </a:path>
              </a:pathLst>
            </a:custGeom>
            <a:solidFill>
              <a:srgbClr val="92D050">
                <a:alpha val="16862"/>
              </a:srgbClr>
            </a:solidFill>
          </p:spPr>
          <p:txBody>
            <a:bodyPr wrap="square" lIns="0" tIns="0" rIns="0" bIns="0" rtlCol="0"/>
            <a:lstStyle/>
            <a:p>
              <a:endParaRPr/>
            </a:p>
          </p:txBody>
        </p:sp>
        <p:sp>
          <p:nvSpPr>
            <p:cNvPr id="159" name="object 102">
              <a:extLst>
                <a:ext uri="{FF2B5EF4-FFF2-40B4-BE49-F238E27FC236}">
                  <a16:creationId xmlns:a16="http://schemas.microsoft.com/office/drawing/2014/main" id="{56A2B369-1248-6864-7077-B33F2BE0E19A}"/>
                </a:ext>
              </a:extLst>
            </p:cNvPr>
            <p:cNvSpPr/>
            <p:nvPr/>
          </p:nvSpPr>
          <p:spPr>
            <a:xfrm>
              <a:off x="674370" y="3832098"/>
              <a:ext cx="528955" cy="481965"/>
            </a:xfrm>
            <a:custGeom>
              <a:avLst/>
              <a:gdLst/>
              <a:ahLst/>
              <a:cxnLst/>
              <a:rect l="l" t="t" r="r" b="b"/>
              <a:pathLst>
                <a:path w="528955" h="481964">
                  <a:moveTo>
                    <a:pt x="0" y="240791"/>
                  </a:moveTo>
                  <a:lnTo>
                    <a:pt x="4259" y="197513"/>
                  </a:lnTo>
                  <a:lnTo>
                    <a:pt x="16541" y="156778"/>
                  </a:lnTo>
                  <a:lnTo>
                    <a:pt x="36099" y="119267"/>
                  </a:lnTo>
                  <a:lnTo>
                    <a:pt x="62185" y="85659"/>
                  </a:lnTo>
                  <a:lnTo>
                    <a:pt x="94053" y="56636"/>
                  </a:lnTo>
                  <a:lnTo>
                    <a:pt x="130956" y="32878"/>
                  </a:lnTo>
                  <a:lnTo>
                    <a:pt x="172149" y="15066"/>
                  </a:lnTo>
                  <a:lnTo>
                    <a:pt x="216883" y="3880"/>
                  </a:lnTo>
                  <a:lnTo>
                    <a:pt x="264414" y="0"/>
                  </a:lnTo>
                  <a:lnTo>
                    <a:pt x="311944" y="3880"/>
                  </a:lnTo>
                  <a:lnTo>
                    <a:pt x="356678" y="15066"/>
                  </a:lnTo>
                  <a:lnTo>
                    <a:pt x="397871" y="32878"/>
                  </a:lnTo>
                  <a:lnTo>
                    <a:pt x="434774" y="56636"/>
                  </a:lnTo>
                  <a:lnTo>
                    <a:pt x="466642" y="85659"/>
                  </a:lnTo>
                  <a:lnTo>
                    <a:pt x="492728" y="119267"/>
                  </a:lnTo>
                  <a:lnTo>
                    <a:pt x="512286" y="156778"/>
                  </a:lnTo>
                  <a:lnTo>
                    <a:pt x="524568" y="197513"/>
                  </a:lnTo>
                  <a:lnTo>
                    <a:pt x="528827" y="240791"/>
                  </a:lnTo>
                  <a:lnTo>
                    <a:pt x="524568" y="284070"/>
                  </a:lnTo>
                  <a:lnTo>
                    <a:pt x="512286" y="324805"/>
                  </a:lnTo>
                  <a:lnTo>
                    <a:pt x="492728" y="362316"/>
                  </a:lnTo>
                  <a:lnTo>
                    <a:pt x="466642" y="395924"/>
                  </a:lnTo>
                  <a:lnTo>
                    <a:pt x="434774" y="424947"/>
                  </a:lnTo>
                  <a:lnTo>
                    <a:pt x="397871" y="448705"/>
                  </a:lnTo>
                  <a:lnTo>
                    <a:pt x="356678" y="466517"/>
                  </a:lnTo>
                  <a:lnTo>
                    <a:pt x="311944" y="477703"/>
                  </a:lnTo>
                  <a:lnTo>
                    <a:pt x="264414" y="481583"/>
                  </a:lnTo>
                  <a:lnTo>
                    <a:pt x="216883" y="477703"/>
                  </a:lnTo>
                  <a:lnTo>
                    <a:pt x="172149" y="466517"/>
                  </a:lnTo>
                  <a:lnTo>
                    <a:pt x="130956" y="448705"/>
                  </a:lnTo>
                  <a:lnTo>
                    <a:pt x="94053" y="424947"/>
                  </a:lnTo>
                  <a:lnTo>
                    <a:pt x="62185" y="395924"/>
                  </a:lnTo>
                  <a:lnTo>
                    <a:pt x="36099" y="362316"/>
                  </a:lnTo>
                  <a:lnTo>
                    <a:pt x="16541" y="324805"/>
                  </a:lnTo>
                  <a:lnTo>
                    <a:pt x="4259" y="284070"/>
                  </a:lnTo>
                  <a:lnTo>
                    <a:pt x="0" y="240791"/>
                  </a:lnTo>
                  <a:close/>
                </a:path>
              </a:pathLst>
            </a:custGeom>
            <a:ln w="25908">
              <a:solidFill>
                <a:srgbClr val="4F6128"/>
              </a:solidFill>
            </a:ln>
          </p:spPr>
          <p:txBody>
            <a:bodyPr wrap="square" lIns="0" tIns="0" rIns="0" bIns="0" rtlCol="0"/>
            <a:lstStyle/>
            <a:p>
              <a:endParaRPr/>
            </a:p>
          </p:txBody>
        </p:sp>
        <p:sp>
          <p:nvSpPr>
            <p:cNvPr id="160" name="object 103">
              <a:extLst>
                <a:ext uri="{FF2B5EF4-FFF2-40B4-BE49-F238E27FC236}">
                  <a16:creationId xmlns:a16="http://schemas.microsoft.com/office/drawing/2014/main" id="{62DB9B5A-54A8-555A-E074-60D045C57C6D}"/>
                </a:ext>
              </a:extLst>
            </p:cNvPr>
            <p:cNvSpPr/>
            <p:nvPr/>
          </p:nvSpPr>
          <p:spPr>
            <a:xfrm>
              <a:off x="370331" y="4460748"/>
              <a:ext cx="463550" cy="307975"/>
            </a:xfrm>
            <a:custGeom>
              <a:avLst/>
              <a:gdLst/>
              <a:ahLst/>
              <a:cxnLst/>
              <a:rect l="l" t="t" r="r" b="b"/>
              <a:pathLst>
                <a:path w="463550" h="307975">
                  <a:moveTo>
                    <a:pt x="463296" y="0"/>
                  </a:moveTo>
                  <a:lnTo>
                    <a:pt x="0" y="0"/>
                  </a:lnTo>
                  <a:lnTo>
                    <a:pt x="0" y="307847"/>
                  </a:lnTo>
                  <a:lnTo>
                    <a:pt x="463296" y="307847"/>
                  </a:lnTo>
                  <a:lnTo>
                    <a:pt x="463296" y="0"/>
                  </a:lnTo>
                  <a:close/>
                </a:path>
              </a:pathLst>
            </a:custGeom>
            <a:solidFill>
              <a:srgbClr val="92D050"/>
            </a:solidFill>
          </p:spPr>
          <p:txBody>
            <a:bodyPr wrap="square" lIns="0" tIns="0" rIns="0" bIns="0" rtlCol="0"/>
            <a:lstStyle/>
            <a:p>
              <a:endParaRPr/>
            </a:p>
          </p:txBody>
        </p:sp>
      </p:grpSp>
      <p:sp>
        <p:nvSpPr>
          <p:cNvPr id="161" name="object 104">
            <a:extLst>
              <a:ext uri="{FF2B5EF4-FFF2-40B4-BE49-F238E27FC236}">
                <a16:creationId xmlns:a16="http://schemas.microsoft.com/office/drawing/2014/main" id="{ACC0E708-0C96-B44E-522F-6C464E633B5F}"/>
              </a:ext>
            </a:extLst>
          </p:cNvPr>
          <p:cNvSpPr txBox="1"/>
          <p:nvPr/>
        </p:nvSpPr>
        <p:spPr>
          <a:xfrm>
            <a:off x="1418646" y="4498787"/>
            <a:ext cx="463550" cy="307975"/>
          </a:xfrm>
          <a:prstGeom prst="rect">
            <a:avLst/>
          </a:prstGeom>
          <a:ln w="9143">
            <a:solidFill>
              <a:srgbClr val="000000"/>
            </a:solidFill>
          </a:ln>
        </p:spPr>
        <p:txBody>
          <a:bodyPr vert="horz" wrap="square" lIns="0" tIns="40640" rIns="0" bIns="0" rtlCol="0">
            <a:spAutoFit/>
          </a:bodyPr>
          <a:lstStyle/>
          <a:p>
            <a:pPr marL="109220">
              <a:lnSpc>
                <a:spcPct val="100000"/>
              </a:lnSpc>
              <a:spcBef>
                <a:spcPts val="320"/>
              </a:spcBef>
            </a:pPr>
            <a:r>
              <a:rPr sz="1400" i="1" dirty="0">
                <a:latin typeface="Arial"/>
                <a:cs typeface="Arial"/>
              </a:rPr>
              <a:t>kW</a:t>
            </a:r>
            <a:endParaRPr sz="1400">
              <a:latin typeface="Arial"/>
              <a:cs typeface="Arial"/>
            </a:endParaRPr>
          </a:p>
        </p:txBody>
      </p:sp>
      <p:grpSp>
        <p:nvGrpSpPr>
          <p:cNvPr id="162" name="object 105">
            <a:extLst>
              <a:ext uri="{FF2B5EF4-FFF2-40B4-BE49-F238E27FC236}">
                <a16:creationId xmlns:a16="http://schemas.microsoft.com/office/drawing/2014/main" id="{0FF3B430-67C9-4152-DB56-FD2B84A09064}"/>
              </a:ext>
            </a:extLst>
          </p:cNvPr>
          <p:cNvGrpSpPr/>
          <p:nvPr/>
        </p:nvGrpSpPr>
        <p:grpSpPr>
          <a:xfrm>
            <a:off x="1596955" y="4178748"/>
            <a:ext cx="1501140" cy="1419225"/>
            <a:chOff x="548640" y="4140708"/>
            <a:chExt cx="1501140" cy="1419225"/>
          </a:xfrm>
        </p:grpSpPr>
        <p:pic>
          <p:nvPicPr>
            <p:cNvPr id="163" name="object 106">
              <a:extLst>
                <a:ext uri="{FF2B5EF4-FFF2-40B4-BE49-F238E27FC236}">
                  <a16:creationId xmlns:a16="http://schemas.microsoft.com/office/drawing/2014/main" id="{81817B49-4533-4AC8-0186-5F17E4E06E7C}"/>
                </a:ext>
              </a:extLst>
            </p:cNvPr>
            <p:cNvPicPr/>
            <p:nvPr/>
          </p:nvPicPr>
          <p:blipFill>
            <a:blip r:embed="rId23" cstate="print"/>
            <a:stretch>
              <a:fillRect/>
            </a:stretch>
          </p:blipFill>
          <p:spPr>
            <a:xfrm>
              <a:off x="548640" y="4140708"/>
              <a:ext cx="323088" cy="390144"/>
            </a:xfrm>
            <a:prstGeom prst="rect">
              <a:avLst/>
            </a:prstGeom>
          </p:spPr>
        </p:pic>
        <p:pic>
          <p:nvPicPr>
            <p:cNvPr id="164" name="object 107">
              <a:extLst>
                <a:ext uri="{FF2B5EF4-FFF2-40B4-BE49-F238E27FC236}">
                  <a16:creationId xmlns:a16="http://schemas.microsoft.com/office/drawing/2014/main" id="{BE22AC04-2226-9BCC-1CEC-643229E88079}"/>
                </a:ext>
              </a:extLst>
            </p:cNvPr>
            <p:cNvPicPr/>
            <p:nvPr/>
          </p:nvPicPr>
          <p:blipFill>
            <a:blip r:embed="rId24" cstate="print"/>
            <a:stretch>
              <a:fillRect/>
            </a:stretch>
          </p:blipFill>
          <p:spPr>
            <a:xfrm>
              <a:off x="592023" y="4242054"/>
              <a:ext cx="159156" cy="225806"/>
            </a:xfrm>
            <a:prstGeom prst="rect">
              <a:avLst/>
            </a:prstGeom>
          </p:spPr>
        </p:pic>
        <p:pic>
          <p:nvPicPr>
            <p:cNvPr id="165" name="object 108">
              <a:extLst>
                <a:ext uri="{FF2B5EF4-FFF2-40B4-BE49-F238E27FC236}">
                  <a16:creationId xmlns:a16="http://schemas.microsoft.com/office/drawing/2014/main" id="{A7BBE559-BC5B-0D80-77FC-46DD7EF80E77}"/>
                </a:ext>
              </a:extLst>
            </p:cNvPr>
            <p:cNvPicPr/>
            <p:nvPr/>
          </p:nvPicPr>
          <p:blipFill>
            <a:blip r:embed="rId25" cstate="print"/>
            <a:stretch>
              <a:fillRect/>
            </a:stretch>
          </p:blipFill>
          <p:spPr>
            <a:xfrm>
              <a:off x="1391412" y="4803648"/>
              <a:ext cx="658368" cy="612647"/>
            </a:xfrm>
            <a:prstGeom prst="rect">
              <a:avLst/>
            </a:prstGeom>
          </p:spPr>
        </p:pic>
        <p:sp>
          <p:nvSpPr>
            <p:cNvPr id="166" name="object 109">
              <a:extLst>
                <a:ext uri="{FF2B5EF4-FFF2-40B4-BE49-F238E27FC236}">
                  <a16:creationId xmlns:a16="http://schemas.microsoft.com/office/drawing/2014/main" id="{12AEEE56-3688-A14A-373F-67146ABFFA8F}"/>
                </a:ext>
              </a:extLst>
            </p:cNvPr>
            <p:cNvSpPr/>
            <p:nvPr/>
          </p:nvSpPr>
          <p:spPr>
            <a:xfrm>
              <a:off x="1447037" y="4836414"/>
              <a:ext cx="547370" cy="501650"/>
            </a:xfrm>
            <a:custGeom>
              <a:avLst/>
              <a:gdLst/>
              <a:ahLst/>
              <a:cxnLst/>
              <a:rect l="l" t="t" r="r" b="b"/>
              <a:pathLst>
                <a:path w="547369" h="501650">
                  <a:moveTo>
                    <a:pt x="273557" y="0"/>
                  </a:moveTo>
                  <a:lnTo>
                    <a:pt x="224372" y="4039"/>
                  </a:lnTo>
                  <a:lnTo>
                    <a:pt x="178085" y="15687"/>
                  </a:lnTo>
                  <a:lnTo>
                    <a:pt x="135466" y="34233"/>
                  </a:lnTo>
                  <a:lnTo>
                    <a:pt x="97288" y="58969"/>
                  </a:lnTo>
                  <a:lnTo>
                    <a:pt x="64321" y="89187"/>
                  </a:lnTo>
                  <a:lnTo>
                    <a:pt x="37337" y="124177"/>
                  </a:lnTo>
                  <a:lnTo>
                    <a:pt x="17108" y="163232"/>
                  </a:lnTo>
                  <a:lnTo>
                    <a:pt x="4405" y="205641"/>
                  </a:lnTo>
                  <a:lnTo>
                    <a:pt x="0" y="250698"/>
                  </a:lnTo>
                  <a:lnTo>
                    <a:pt x="4405" y="295754"/>
                  </a:lnTo>
                  <a:lnTo>
                    <a:pt x="17108" y="338163"/>
                  </a:lnTo>
                  <a:lnTo>
                    <a:pt x="37338" y="377218"/>
                  </a:lnTo>
                  <a:lnTo>
                    <a:pt x="64321" y="412208"/>
                  </a:lnTo>
                  <a:lnTo>
                    <a:pt x="97288" y="442426"/>
                  </a:lnTo>
                  <a:lnTo>
                    <a:pt x="135466" y="467162"/>
                  </a:lnTo>
                  <a:lnTo>
                    <a:pt x="178085" y="485708"/>
                  </a:lnTo>
                  <a:lnTo>
                    <a:pt x="224372" y="497356"/>
                  </a:lnTo>
                  <a:lnTo>
                    <a:pt x="273557" y="501396"/>
                  </a:lnTo>
                  <a:lnTo>
                    <a:pt x="322743" y="497356"/>
                  </a:lnTo>
                  <a:lnTo>
                    <a:pt x="369030" y="485708"/>
                  </a:lnTo>
                  <a:lnTo>
                    <a:pt x="411649" y="467162"/>
                  </a:lnTo>
                  <a:lnTo>
                    <a:pt x="449827" y="442426"/>
                  </a:lnTo>
                  <a:lnTo>
                    <a:pt x="482794" y="412208"/>
                  </a:lnTo>
                  <a:lnTo>
                    <a:pt x="509778" y="377218"/>
                  </a:lnTo>
                  <a:lnTo>
                    <a:pt x="530007" y="338163"/>
                  </a:lnTo>
                  <a:lnTo>
                    <a:pt x="542710" y="295754"/>
                  </a:lnTo>
                  <a:lnTo>
                    <a:pt x="547116" y="250698"/>
                  </a:lnTo>
                  <a:lnTo>
                    <a:pt x="542710" y="205641"/>
                  </a:lnTo>
                  <a:lnTo>
                    <a:pt x="530007" y="163232"/>
                  </a:lnTo>
                  <a:lnTo>
                    <a:pt x="509778" y="124177"/>
                  </a:lnTo>
                  <a:lnTo>
                    <a:pt x="482794" y="89187"/>
                  </a:lnTo>
                  <a:lnTo>
                    <a:pt x="449827" y="58969"/>
                  </a:lnTo>
                  <a:lnTo>
                    <a:pt x="411649" y="34233"/>
                  </a:lnTo>
                  <a:lnTo>
                    <a:pt x="369030" y="15687"/>
                  </a:lnTo>
                  <a:lnTo>
                    <a:pt x="322743" y="4039"/>
                  </a:lnTo>
                  <a:lnTo>
                    <a:pt x="273557" y="0"/>
                  </a:lnTo>
                  <a:close/>
                </a:path>
              </a:pathLst>
            </a:custGeom>
            <a:solidFill>
              <a:srgbClr val="92D050">
                <a:alpha val="16862"/>
              </a:srgbClr>
            </a:solidFill>
          </p:spPr>
          <p:txBody>
            <a:bodyPr wrap="square" lIns="0" tIns="0" rIns="0" bIns="0" rtlCol="0"/>
            <a:lstStyle/>
            <a:p>
              <a:endParaRPr/>
            </a:p>
          </p:txBody>
        </p:sp>
        <p:sp>
          <p:nvSpPr>
            <p:cNvPr id="167" name="object 110">
              <a:extLst>
                <a:ext uri="{FF2B5EF4-FFF2-40B4-BE49-F238E27FC236}">
                  <a16:creationId xmlns:a16="http://schemas.microsoft.com/office/drawing/2014/main" id="{486EA2BD-E90F-F863-5C04-8AFB7BB783AE}"/>
                </a:ext>
              </a:extLst>
            </p:cNvPr>
            <p:cNvSpPr/>
            <p:nvPr/>
          </p:nvSpPr>
          <p:spPr>
            <a:xfrm>
              <a:off x="1447037" y="4836414"/>
              <a:ext cx="547370" cy="501650"/>
            </a:xfrm>
            <a:custGeom>
              <a:avLst/>
              <a:gdLst/>
              <a:ahLst/>
              <a:cxnLst/>
              <a:rect l="l" t="t" r="r" b="b"/>
              <a:pathLst>
                <a:path w="547369" h="501650">
                  <a:moveTo>
                    <a:pt x="0" y="250698"/>
                  </a:moveTo>
                  <a:lnTo>
                    <a:pt x="4405" y="205641"/>
                  </a:lnTo>
                  <a:lnTo>
                    <a:pt x="17108" y="163232"/>
                  </a:lnTo>
                  <a:lnTo>
                    <a:pt x="37337" y="124177"/>
                  </a:lnTo>
                  <a:lnTo>
                    <a:pt x="64321" y="89187"/>
                  </a:lnTo>
                  <a:lnTo>
                    <a:pt x="97288" y="58969"/>
                  </a:lnTo>
                  <a:lnTo>
                    <a:pt x="135466" y="34233"/>
                  </a:lnTo>
                  <a:lnTo>
                    <a:pt x="178085" y="15687"/>
                  </a:lnTo>
                  <a:lnTo>
                    <a:pt x="224372" y="4039"/>
                  </a:lnTo>
                  <a:lnTo>
                    <a:pt x="273557" y="0"/>
                  </a:lnTo>
                  <a:lnTo>
                    <a:pt x="322743" y="4039"/>
                  </a:lnTo>
                  <a:lnTo>
                    <a:pt x="369030" y="15687"/>
                  </a:lnTo>
                  <a:lnTo>
                    <a:pt x="411649" y="34233"/>
                  </a:lnTo>
                  <a:lnTo>
                    <a:pt x="449827" y="58969"/>
                  </a:lnTo>
                  <a:lnTo>
                    <a:pt x="482794" y="89187"/>
                  </a:lnTo>
                  <a:lnTo>
                    <a:pt x="509778" y="124177"/>
                  </a:lnTo>
                  <a:lnTo>
                    <a:pt x="530007" y="163232"/>
                  </a:lnTo>
                  <a:lnTo>
                    <a:pt x="542710" y="205641"/>
                  </a:lnTo>
                  <a:lnTo>
                    <a:pt x="547116" y="250698"/>
                  </a:lnTo>
                  <a:lnTo>
                    <a:pt x="542710" y="295754"/>
                  </a:lnTo>
                  <a:lnTo>
                    <a:pt x="530007" y="338163"/>
                  </a:lnTo>
                  <a:lnTo>
                    <a:pt x="509778" y="377218"/>
                  </a:lnTo>
                  <a:lnTo>
                    <a:pt x="482794" y="412208"/>
                  </a:lnTo>
                  <a:lnTo>
                    <a:pt x="449827" y="442426"/>
                  </a:lnTo>
                  <a:lnTo>
                    <a:pt x="411649" y="467162"/>
                  </a:lnTo>
                  <a:lnTo>
                    <a:pt x="369030" y="485708"/>
                  </a:lnTo>
                  <a:lnTo>
                    <a:pt x="322743" y="497356"/>
                  </a:lnTo>
                  <a:lnTo>
                    <a:pt x="273557" y="501396"/>
                  </a:lnTo>
                  <a:lnTo>
                    <a:pt x="224372" y="497356"/>
                  </a:lnTo>
                  <a:lnTo>
                    <a:pt x="178085" y="485708"/>
                  </a:lnTo>
                  <a:lnTo>
                    <a:pt x="135466" y="467162"/>
                  </a:lnTo>
                  <a:lnTo>
                    <a:pt x="97288" y="442426"/>
                  </a:lnTo>
                  <a:lnTo>
                    <a:pt x="64321" y="412208"/>
                  </a:lnTo>
                  <a:lnTo>
                    <a:pt x="37338" y="377218"/>
                  </a:lnTo>
                  <a:lnTo>
                    <a:pt x="17108" y="338163"/>
                  </a:lnTo>
                  <a:lnTo>
                    <a:pt x="4405" y="295754"/>
                  </a:lnTo>
                  <a:lnTo>
                    <a:pt x="0" y="250698"/>
                  </a:lnTo>
                  <a:close/>
                </a:path>
              </a:pathLst>
            </a:custGeom>
            <a:ln w="25908">
              <a:solidFill>
                <a:srgbClr val="4F6128"/>
              </a:solidFill>
            </a:ln>
          </p:spPr>
          <p:txBody>
            <a:bodyPr wrap="square" lIns="0" tIns="0" rIns="0" bIns="0" rtlCol="0"/>
            <a:lstStyle/>
            <a:p>
              <a:endParaRPr/>
            </a:p>
          </p:txBody>
        </p:sp>
        <p:sp>
          <p:nvSpPr>
            <p:cNvPr id="168" name="object 111">
              <a:extLst>
                <a:ext uri="{FF2B5EF4-FFF2-40B4-BE49-F238E27FC236}">
                  <a16:creationId xmlns:a16="http://schemas.microsoft.com/office/drawing/2014/main" id="{602DB4BC-12A8-C779-B0CA-BF857C774111}"/>
                </a:ext>
              </a:extLst>
            </p:cNvPr>
            <p:cNvSpPr/>
            <p:nvPr/>
          </p:nvSpPr>
          <p:spPr>
            <a:xfrm>
              <a:off x="576072" y="5251704"/>
              <a:ext cx="707390" cy="307975"/>
            </a:xfrm>
            <a:custGeom>
              <a:avLst/>
              <a:gdLst/>
              <a:ahLst/>
              <a:cxnLst/>
              <a:rect l="l" t="t" r="r" b="b"/>
              <a:pathLst>
                <a:path w="707390" h="307975">
                  <a:moveTo>
                    <a:pt x="707135" y="0"/>
                  </a:moveTo>
                  <a:lnTo>
                    <a:pt x="0" y="0"/>
                  </a:lnTo>
                  <a:lnTo>
                    <a:pt x="0" y="307848"/>
                  </a:lnTo>
                  <a:lnTo>
                    <a:pt x="707135" y="307848"/>
                  </a:lnTo>
                  <a:lnTo>
                    <a:pt x="707135" y="0"/>
                  </a:lnTo>
                  <a:close/>
                </a:path>
              </a:pathLst>
            </a:custGeom>
            <a:solidFill>
              <a:srgbClr val="92D050"/>
            </a:solidFill>
          </p:spPr>
          <p:txBody>
            <a:bodyPr wrap="square" lIns="0" tIns="0" rIns="0" bIns="0" rtlCol="0"/>
            <a:lstStyle/>
            <a:p>
              <a:endParaRPr/>
            </a:p>
          </p:txBody>
        </p:sp>
      </p:grpSp>
      <p:sp>
        <p:nvSpPr>
          <p:cNvPr id="169" name="object 112">
            <a:extLst>
              <a:ext uri="{FF2B5EF4-FFF2-40B4-BE49-F238E27FC236}">
                <a16:creationId xmlns:a16="http://schemas.microsoft.com/office/drawing/2014/main" id="{53915269-F60D-A6C6-BDC8-81D5883466AF}"/>
              </a:ext>
            </a:extLst>
          </p:cNvPr>
          <p:cNvSpPr txBox="1"/>
          <p:nvPr/>
        </p:nvSpPr>
        <p:spPr>
          <a:xfrm>
            <a:off x="1624387" y="5289743"/>
            <a:ext cx="707390" cy="307975"/>
          </a:xfrm>
          <a:prstGeom prst="rect">
            <a:avLst/>
          </a:prstGeom>
          <a:ln w="9143">
            <a:solidFill>
              <a:srgbClr val="000000"/>
            </a:solidFill>
          </a:ln>
        </p:spPr>
        <p:txBody>
          <a:bodyPr vert="horz" wrap="square" lIns="0" tIns="40640" rIns="0" bIns="0" rtlCol="0">
            <a:spAutoFit/>
          </a:bodyPr>
          <a:lstStyle/>
          <a:p>
            <a:pPr marL="285750">
              <a:lnSpc>
                <a:spcPct val="100000"/>
              </a:lnSpc>
              <a:spcBef>
                <a:spcPts val="320"/>
              </a:spcBef>
            </a:pPr>
            <a:r>
              <a:rPr sz="1400" i="1" dirty="0">
                <a:latin typeface="Arial"/>
                <a:cs typeface="Arial"/>
              </a:rPr>
              <a:t>kg/s</a:t>
            </a:r>
            <a:endParaRPr sz="1400">
              <a:latin typeface="Arial"/>
              <a:cs typeface="Arial"/>
            </a:endParaRPr>
          </a:p>
        </p:txBody>
      </p:sp>
      <p:grpSp>
        <p:nvGrpSpPr>
          <p:cNvPr id="170" name="object 113">
            <a:extLst>
              <a:ext uri="{FF2B5EF4-FFF2-40B4-BE49-F238E27FC236}">
                <a16:creationId xmlns:a16="http://schemas.microsoft.com/office/drawing/2014/main" id="{8A3D8DCE-C610-D215-ED8C-DA0E5860D93B}"/>
              </a:ext>
            </a:extLst>
          </p:cNvPr>
          <p:cNvGrpSpPr/>
          <p:nvPr/>
        </p:nvGrpSpPr>
        <p:grpSpPr>
          <a:xfrm>
            <a:off x="2282754" y="5201351"/>
            <a:ext cx="413384" cy="317500"/>
            <a:chOff x="1234439" y="5163311"/>
            <a:chExt cx="413384" cy="317500"/>
          </a:xfrm>
        </p:grpSpPr>
        <p:pic>
          <p:nvPicPr>
            <p:cNvPr id="171" name="object 114">
              <a:extLst>
                <a:ext uri="{FF2B5EF4-FFF2-40B4-BE49-F238E27FC236}">
                  <a16:creationId xmlns:a16="http://schemas.microsoft.com/office/drawing/2014/main" id="{B318C111-14DE-21F3-51A2-F6277895E298}"/>
                </a:ext>
              </a:extLst>
            </p:cNvPr>
            <p:cNvPicPr/>
            <p:nvPr/>
          </p:nvPicPr>
          <p:blipFill>
            <a:blip r:embed="rId26" cstate="print"/>
            <a:stretch>
              <a:fillRect/>
            </a:stretch>
          </p:blipFill>
          <p:spPr>
            <a:xfrm>
              <a:off x="1234439" y="5163311"/>
              <a:ext cx="413003" cy="316991"/>
            </a:xfrm>
            <a:prstGeom prst="rect">
              <a:avLst/>
            </a:prstGeom>
          </p:spPr>
        </p:pic>
        <p:pic>
          <p:nvPicPr>
            <p:cNvPr id="172" name="object 115">
              <a:extLst>
                <a:ext uri="{FF2B5EF4-FFF2-40B4-BE49-F238E27FC236}">
                  <a16:creationId xmlns:a16="http://schemas.microsoft.com/office/drawing/2014/main" id="{63993CFE-CA31-5443-3526-FF03222B45E8}"/>
                </a:ext>
              </a:extLst>
            </p:cNvPr>
            <p:cNvPicPr/>
            <p:nvPr/>
          </p:nvPicPr>
          <p:blipFill>
            <a:blip r:embed="rId27" cstate="print"/>
            <a:stretch>
              <a:fillRect/>
            </a:stretch>
          </p:blipFill>
          <p:spPr>
            <a:xfrm>
              <a:off x="1277492" y="5264657"/>
              <a:ext cx="249681" cy="152653"/>
            </a:xfrm>
            <a:prstGeom prst="rect">
              <a:avLst/>
            </a:prstGeom>
          </p:spPr>
        </p:pic>
      </p:grpSp>
      <p:sp>
        <p:nvSpPr>
          <p:cNvPr id="173" name="object 116">
            <a:extLst>
              <a:ext uri="{FF2B5EF4-FFF2-40B4-BE49-F238E27FC236}">
                <a16:creationId xmlns:a16="http://schemas.microsoft.com/office/drawing/2014/main" id="{891DDB6C-FAE3-B65E-3F24-E939F85975D6}"/>
              </a:ext>
            </a:extLst>
          </p:cNvPr>
          <p:cNvSpPr txBox="1"/>
          <p:nvPr/>
        </p:nvSpPr>
        <p:spPr>
          <a:xfrm>
            <a:off x="1154690" y="1881826"/>
            <a:ext cx="2452370" cy="228909"/>
          </a:xfrm>
          <a:prstGeom prst="rect">
            <a:avLst/>
          </a:prstGeom>
        </p:spPr>
        <p:txBody>
          <a:bodyPr vert="horz" wrap="square" lIns="0" tIns="13335" rIns="0" bIns="0" rtlCol="0">
            <a:spAutoFit/>
          </a:bodyPr>
          <a:lstStyle/>
          <a:p>
            <a:pPr marL="38100">
              <a:lnSpc>
                <a:spcPct val="100000"/>
              </a:lnSpc>
              <a:spcBef>
                <a:spcPts val="105"/>
              </a:spcBef>
            </a:pPr>
            <a:r>
              <a:rPr lang="it-IT" sz="1400" b="1" spc="-5" dirty="0">
                <a:latin typeface="Cambria Math"/>
                <a:cs typeface="Cambria Math"/>
              </a:rPr>
              <a:t>Efficienza campo solare:</a:t>
            </a:r>
            <a:r>
              <a:rPr lang="it-IT" sz="1400" b="1" spc="235" dirty="0">
                <a:latin typeface="Cambria Math"/>
                <a:cs typeface="Cambria Math"/>
              </a:rPr>
              <a:t> </a:t>
            </a:r>
            <a:r>
              <a:rPr lang="it-IT" sz="1400" spc="25" dirty="0">
                <a:latin typeface="Cambria Math"/>
                <a:cs typeface="Cambria Math"/>
              </a:rPr>
              <a:t>𝛾</a:t>
            </a:r>
            <a:r>
              <a:rPr lang="it-IT" sz="1500" spc="37" baseline="-16666" dirty="0">
                <a:latin typeface="Cambria Math"/>
                <a:cs typeface="Cambria Math"/>
              </a:rPr>
              <a:t>𝑒𝑓𝑓</a:t>
            </a:r>
            <a:endParaRPr lang="it-IT" sz="1500" baseline="-16666" dirty="0">
              <a:latin typeface="Cambria Math"/>
              <a:cs typeface="Cambria Math"/>
            </a:endParaRPr>
          </a:p>
        </p:txBody>
      </p:sp>
      <p:sp>
        <p:nvSpPr>
          <p:cNvPr id="14" name="object 70">
            <a:extLst>
              <a:ext uri="{FF2B5EF4-FFF2-40B4-BE49-F238E27FC236}">
                <a16:creationId xmlns:a16="http://schemas.microsoft.com/office/drawing/2014/main" id="{A4F3B5C2-142B-0121-B506-5ABB0DF36707}"/>
              </a:ext>
            </a:extLst>
          </p:cNvPr>
          <p:cNvSpPr txBox="1"/>
          <p:nvPr/>
        </p:nvSpPr>
        <p:spPr>
          <a:xfrm>
            <a:off x="9237527" y="4859013"/>
            <a:ext cx="3078392" cy="289823"/>
          </a:xfrm>
          <a:prstGeom prst="rect">
            <a:avLst/>
          </a:prstGeom>
        </p:spPr>
        <p:txBody>
          <a:bodyPr vert="horz" wrap="square" lIns="0" tIns="12700" rIns="0" bIns="0" rtlCol="0">
            <a:spAutoFit/>
          </a:bodyPr>
          <a:lstStyle/>
          <a:p>
            <a:pPr marL="38100">
              <a:lnSpc>
                <a:spcPct val="100000"/>
              </a:lnSpc>
              <a:spcBef>
                <a:spcPts val="100"/>
              </a:spcBef>
            </a:pPr>
            <a:r>
              <a:rPr sz="2700" spc="75" baseline="10802" dirty="0">
                <a:latin typeface="Cambria Math"/>
                <a:cs typeface="Cambria Math"/>
              </a:rPr>
              <a:t>𝑄</a:t>
            </a:r>
            <a:r>
              <a:rPr sz="1300" spc="50" dirty="0">
                <a:latin typeface="Cambria Math"/>
                <a:cs typeface="Cambria Math"/>
              </a:rPr>
              <a:t>𝑙𝑜𝑎𝑑</a:t>
            </a:r>
            <a:r>
              <a:rPr lang="it-IT" sz="1300" spc="50" dirty="0">
                <a:latin typeface="Cambria Math"/>
                <a:cs typeface="Cambria Math"/>
              </a:rPr>
              <a:t> </a:t>
            </a:r>
            <a:r>
              <a:rPr sz="2700" baseline="10802" dirty="0">
                <a:latin typeface="Cambria Math"/>
                <a:cs typeface="Cambria Math"/>
              </a:rPr>
              <a:t>=</a:t>
            </a:r>
            <a:r>
              <a:rPr lang="it-IT" sz="2700" baseline="10802" dirty="0">
                <a:latin typeface="Cambria Math"/>
                <a:cs typeface="Cambria Math"/>
              </a:rPr>
              <a:t> </a:t>
            </a:r>
            <a:r>
              <a:rPr sz="2700" spc="37" baseline="10802" dirty="0">
                <a:latin typeface="Cambria Math"/>
                <a:cs typeface="Cambria Math"/>
              </a:rPr>
              <a:t>𝐹</a:t>
            </a:r>
            <a:r>
              <a:rPr sz="1300" spc="25" dirty="0">
                <a:latin typeface="Cambria Math"/>
                <a:cs typeface="Cambria Math"/>
              </a:rPr>
              <a:t>𝑙𝑜𝑎𝑑</a:t>
            </a:r>
            <a:r>
              <a:rPr sz="1300" spc="204" dirty="0">
                <a:latin typeface="Cambria Math"/>
                <a:cs typeface="Cambria Math"/>
              </a:rPr>
              <a:t> </a:t>
            </a:r>
            <a:r>
              <a:rPr sz="2700" spc="89" baseline="10802" dirty="0">
                <a:latin typeface="Cambria Math"/>
                <a:cs typeface="Cambria Math"/>
              </a:rPr>
              <a:t>∙</a:t>
            </a:r>
            <a:r>
              <a:rPr sz="2700" baseline="10802" dirty="0">
                <a:latin typeface="Cambria Math"/>
                <a:cs typeface="Cambria Math"/>
              </a:rPr>
              <a:t> </a:t>
            </a:r>
            <a:r>
              <a:rPr sz="2700" spc="52" baseline="10802" dirty="0">
                <a:latin typeface="Cambria Math"/>
                <a:cs typeface="Cambria Math"/>
              </a:rPr>
              <a:t>𝑐</a:t>
            </a:r>
            <a:r>
              <a:rPr sz="1300" spc="35" dirty="0">
                <a:latin typeface="Cambria Math"/>
                <a:cs typeface="Cambria Math"/>
              </a:rPr>
              <a:t>𝑝,𝑓</a:t>
            </a:r>
            <a:r>
              <a:rPr sz="1300" spc="210" dirty="0">
                <a:latin typeface="Cambria Math"/>
                <a:cs typeface="Cambria Math"/>
              </a:rPr>
              <a:t> </a:t>
            </a:r>
            <a:r>
              <a:rPr sz="2700" spc="89" baseline="10802" dirty="0">
                <a:latin typeface="Cambria Math"/>
                <a:cs typeface="Cambria Math"/>
              </a:rPr>
              <a:t>∙</a:t>
            </a:r>
            <a:r>
              <a:rPr sz="2700" spc="7" baseline="10802" dirty="0">
                <a:latin typeface="Cambria Math"/>
                <a:cs typeface="Cambria Math"/>
              </a:rPr>
              <a:t> </a:t>
            </a:r>
            <a:r>
              <a:rPr sz="2700" spc="-52" baseline="10802" dirty="0">
                <a:latin typeface="Cambria Math"/>
                <a:cs typeface="Cambria Math"/>
              </a:rPr>
              <a:t>(𝑇</a:t>
            </a:r>
            <a:r>
              <a:rPr sz="1300" spc="-35" dirty="0">
                <a:latin typeface="Cambria Math"/>
                <a:cs typeface="Cambria Math"/>
              </a:rPr>
              <a:t>ℎ</a:t>
            </a:r>
            <a:r>
              <a:rPr sz="1300" spc="204" dirty="0">
                <a:latin typeface="Cambria Math"/>
                <a:cs typeface="Cambria Math"/>
              </a:rPr>
              <a:t> </a:t>
            </a:r>
            <a:r>
              <a:rPr sz="2700" baseline="10802" dirty="0">
                <a:latin typeface="Cambria Math"/>
                <a:cs typeface="Cambria Math"/>
              </a:rPr>
              <a:t>−</a:t>
            </a:r>
            <a:r>
              <a:rPr sz="2700" spc="7" baseline="10802" dirty="0">
                <a:latin typeface="Cambria Math"/>
                <a:cs typeface="Cambria Math"/>
              </a:rPr>
              <a:t> </a:t>
            </a:r>
            <a:r>
              <a:rPr sz="2700" spc="-37" baseline="10802" dirty="0">
                <a:latin typeface="Cambria Math"/>
                <a:cs typeface="Cambria Math"/>
              </a:rPr>
              <a:t>𝑇</a:t>
            </a:r>
            <a:r>
              <a:rPr sz="1300" spc="-25" dirty="0">
                <a:latin typeface="Cambria Math"/>
                <a:cs typeface="Cambria Math"/>
              </a:rPr>
              <a:t>𝑐</a:t>
            </a:r>
            <a:r>
              <a:rPr sz="2700" spc="-37" baseline="10802" dirty="0">
                <a:latin typeface="Cambria Math"/>
                <a:cs typeface="Cambria Math"/>
              </a:rPr>
              <a:t>)</a:t>
            </a:r>
            <a:endParaRPr sz="2700" baseline="10802" dirty="0">
              <a:latin typeface="Cambria Math"/>
              <a:cs typeface="Cambria Math"/>
            </a:endParaRPr>
          </a:p>
        </p:txBody>
      </p:sp>
      <p:pic>
        <p:nvPicPr>
          <p:cNvPr id="15" name="object 73">
            <a:extLst>
              <a:ext uri="{FF2B5EF4-FFF2-40B4-BE49-F238E27FC236}">
                <a16:creationId xmlns:a16="http://schemas.microsoft.com/office/drawing/2014/main" id="{CEF52667-FA6B-4924-4CA1-F4F578C8D618}"/>
              </a:ext>
            </a:extLst>
          </p:cNvPr>
          <p:cNvPicPr/>
          <p:nvPr/>
        </p:nvPicPr>
        <p:blipFill>
          <a:blip r:embed="rId28" cstate="print"/>
          <a:stretch>
            <a:fillRect/>
          </a:stretch>
        </p:blipFill>
        <p:spPr>
          <a:xfrm>
            <a:off x="10398918" y="3863053"/>
            <a:ext cx="195786" cy="917900"/>
          </a:xfrm>
          <a:prstGeom prst="rect">
            <a:avLst/>
          </a:prstGeom>
        </p:spPr>
      </p:pic>
      <p:sp>
        <p:nvSpPr>
          <p:cNvPr id="18" name="CasellaDiTesto 17">
            <a:extLst>
              <a:ext uri="{FF2B5EF4-FFF2-40B4-BE49-F238E27FC236}">
                <a16:creationId xmlns:a16="http://schemas.microsoft.com/office/drawing/2014/main" id="{3698F428-0155-F524-DF79-8427B52B2411}"/>
              </a:ext>
            </a:extLst>
          </p:cNvPr>
          <p:cNvSpPr txBox="1"/>
          <p:nvPr/>
        </p:nvSpPr>
        <p:spPr>
          <a:xfrm>
            <a:off x="9785103" y="3981387"/>
            <a:ext cx="2250953" cy="523220"/>
          </a:xfrm>
          <a:prstGeom prst="rect">
            <a:avLst/>
          </a:prstGeom>
          <a:noFill/>
        </p:spPr>
        <p:txBody>
          <a:bodyPr wrap="square">
            <a:spAutoFit/>
          </a:bodyPr>
          <a:lstStyle/>
          <a:p>
            <a:pPr marL="735965">
              <a:lnSpc>
                <a:spcPct val="100000"/>
              </a:lnSpc>
            </a:pPr>
            <a:r>
              <a:rPr lang="it-IT" sz="1400" spc="-5" dirty="0">
                <a:latin typeface="Microsoft Sans Serif"/>
                <a:cs typeface="Microsoft Sans Serif"/>
              </a:rPr>
              <a:t>TES fornisce calore solare</a:t>
            </a:r>
            <a:endParaRPr lang="it-IT" sz="1400" dirty="0">
              <a:latin typeface="Microsoft Sans Serif"/>
              <a:cs typeface="Microsoft Sans Serif"/>
            </a:endParaRPr>
          </a:p>
        </p:txBody>
      </p:sp>
      <p:sp>
        <p:nvSpPr>
          <p:cNvPr id="19" name="object 54">
            <a:extLst>
              <a:ext uri="{FF2B5EF4-FFF2-40B4-BE49-F238E27FC236}">
                <a16:creationId xmlns:a16="http://schemas.microsoft.com/office/drawing/2014/main" id="{BF13CFC2-9C1F-BEB8-3FCB-5002BEF02B4D}"/>
              </a:ext>
            </a:extLst>
          </p:cNvPr>
          <p:cNvSpPr txBox="1"/>
          <p:nvPr/>
        </p:nvSpPr>
        <p:spPr>
          <a:xfrm>
            <a:off x="4966788" y="2613485"/>
            <a:ext cx="2273983" cy="456535"/>
          </a:xfrm>
          <a:prstGeom prst="rect">
            <a:avLst/>
          </a:prstGeom>
        </p:spPr>
        <p:txBody>
          <a:bodyPr vert="horz" wrap="square" lIns="0" tIns="12700" rIns="0" bIns="0" rtlCol="0">
            <a:spAutoFit/>
          </a:bodyPr>
          <a:lstStyle/>
          <a:p>
            <a:pPr marL="12700" algn="ctr">
              <a:lnSpc>
                <a:spcPct val="100000"/>
              </a:lnSpc>
              <a:spcBef>
                <a:spcPts val="100"/>
              </a:spcBef>
            </a:pPr>
            <a:r>
              <a:rPr lang="it-IT" sz="1400" b="1" dirty="0">
                <a:latin typeface="Arial"/>
                <a:cs typeface="Arial"/>
              </a:rPr>
              <a:t>Fluido Termovettore (HTF) </a:t>
            </a:r>
          </a:p>
          <a:p>
            <a:pPr marL="12700" algn="ctr">
              <a:lnSpc>
                <a:spcPct val="100000"/>
              </a:lnSpc>
              <a:spcBef>
                <a:spcPts val="100"/>
              </a:spcBef>
            </a:pPr>
            <a:r>
              <a:rPr sz="1400" spc="-5" dirty="0">
                <a:latin typeface="Microsoft Sans Serif"/>
                <a:cs typeface="Microsoft Sans Serif"/>
              </a:rPr>
              <a:t>@</a:t>
            </a:r>
            <a:r>
              <a:rPr sz="1400" spc="5" dirty="0">
                <a:latin typeface="Microsoft Sans Serif"/>
                <a:cs typeface="Microsoft Sans Serif"/>
              </a:rPr>
              <a:t> </a:t>
            </a:r>
            <a:r>
              <a:rPr sz="1400" i="1" dirty="0">
                <a:latin typeface="Arial"/>
                <a:cs typeface="Arial"/>
              </a:rPr>
              <a:t>T</a:t>
            </a:r>
            <a:r>
              <a:rPr lang="it-IT" sz="1400" i="1" baseline="-25000" dirty="0">
                <a:latin typeface="Arial"/>
                <a:cs typeface="Arial"/>
              </a:rPr>
              <a:t>&gt;mp </a:t>
            </a:r>
            <a:r>
              <a:rPr sz="1400" dirty="0">
                <a:latin typeface="Microsoft Sans Serif"/>
                <a:cs typeface="Microsoft Sans Serif"/>
              </a:rPr>
              <a:t>&amp;</a:t>
            </a:r>
            <a:r>
              <a:rPr sz="1400" spc="5" dirty="0">
                <a:latin typeface="Microsoft Sans Serif"/>
                <a:cs typeface="Microsoft Sans Serif"/>
              </a:rPr>
              <a:t> </a:t>
            </a:r>
            <a:r>
              <a:rPr lang="it-IT" sz="1400" spc="-5" dirty="0">
                <a:latin typeface="Microsoft Sans Serif"/>
                <a:cs typeface="Microsoft Sans Serif"/>
              </a:rPr>
              <a:t>portata </a:t>
            </a:r>
            <a:r>
              <a:rPr sz="1400" i="1" dirty="0">
                <a:latin typeface="Arial"/>
                <a:cs typeface="Arial"/>
              </a:rPr>
              <a:t>F</a:t>
            </a:r>
            <a:r>
              <a:rPr lang="it-IT" sz="1400" i="1" baseline="-25000" dirty="0">
                <a:latin typeface="Arial"/>
                <a:cs typeface="Arial"/>
              </a:rPr>
              <a:t>min</a:t>
            </a:r>
            <a:endParaRPr sz="1400" baseline="-25000" dirty="0">
              <a:latin typeface="Arial"/>
              <a:cs typeface="Arial"/>
            </a:endParaRPr>
          </a:p>
        </p:txBody>
      </p:sp>
      <p:cxnSp>
        <p:nvCxnSpPr>
          <p:cNvPr id="13" name="Connettore a gomito 19">
            <a:extLst>
              <a:ext uri="{FF2B5EF4-FFF2-40B4-BE49-F238E27FC236}">
                <a16:creationId xmlns:a16="http://schemas.microsoft.com/office/drawing/2014/main" id="{EFB983A9-F74D-271A-2AAC-F2B0FDF2C4E2}"/>
              </a:ext>
            </a:extLst>
          </p:cNvPr>
          <p:cNvCxnSpPr>
            <a:cxnSpLocks/>
            <a:stCxn id="22" idx="3"/>
            <a:endCxn id="17" idx="0"/>
          </p:cNvCxnSpPr>
          <p:nvPr/>
        </p:nvCxnSpPr>
        <p:spPr>
          <a:xfrm rot="16200000" flipH="1">
            <a:off x="8307507" y="3296962"/>
            <a:ext cx="229919" cy="1078469"/>
          </a:xfrm>
          <a:prstGeom prst="bentConnector3">
            <a:avLst>
              <a:gd name="adj1" fmla="val 50000"/>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Rettangolo 16">
            <a:extLst>
              <a:ext uri="{FF2B5EF4-FFF2-40B4-BE49-F238E27FC236}">
                <a16:creationId xmlns:a16="http://schemas.microsoft.com/office/drawing/2014/main" id="{6B103E4B-6A90-2F5E-F479-2E42195251C6}"/>
              </a:ext>
            </a:extLst>
          </p:cNvPr>
          <p:cNvSpPr/>
          <p:nvPr/>
        </p:nvSpPr>
        <p:spPr>
          <a:xfrm>
            <a:off x="8854544" y="3951157"/>
            <a:ext cx="214313" cy="664925"/>
          </a:xfrm>
          <a:prstGeom prst="rect">
            <a:avLst/>
          </a:prstGeom>
          <a:gradFill>
            <a:gsLst>
              <a:gs pos="0">
                <a:srgbClr val="FF9900"/>
              </a:gs>
              <a:gs pos="100000">
                <a:srgbClr val="FF0000"/>
              </a:gs>
            </a:gsLst>
          </a:gra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67403CB4-7943-5955-1EBC-5CC127104261}"/>
              </a:ext>
            </a:extLst>
          </p:cNvPr>
          <p:cNvSpPr/>
          <p:nvPr/>
        </p:nvSpPr>
        <p:spPr>
          <a:xfrm>
            <a:off x="9068857" y="3951155"/>
            <a:ext cx="214313" cy="664925"/>
          </a:xfrm>
          <a:prstGeom prst="rect">
            <a:avLst/>
          </a:prstGeom>
          <a:gradFill>
            <a:gsLst>
              <a:gs pos="0">
                <a:schemeClr val="tx2">
                  <a:lumMod val="75000"/>
                </a:schemeClr>
              </a:gs>
              <a:gs pos="100000">
                <a:schemeClr val="tx2">
                  <a:lumMod val="20000"/>
                  <a:lumOff val="80000"/>
                </a:schemeClr>
              </a:gs>
            </a:gsLst>
          </a:gra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Disco magnetico 21">
            <a:extLst>
              <a:ext uri="{FF2B5EF4-FFF2-40B4-BE49-F238E27FC236}">
                <a16:creationId xmlns:a16="http://schemas.microsoft.com/office/drawing/2014/main" id="{B8F20C43-A7C7-33F6-A901-1889EA8A060E}"/>
              </a:ext>
            </a:extLst>
          </p:cNvPr>
          <p:cNvSpPr/>
          <p:nvPr/>
        </p:nvSpPr>
        <p:spPr>
          <a:xfrm>
            <a:off x="7486357" y="3056313"/>
            <a:ext cx="793750" cy="664925"/>
          </a:xfrm>
          <a:prstGeom prst="flowChartMagneticDisk">
            <a:avLst/>
          </a:prstGeom>
          <a:solidFill>
            <a:srgbClr val="FF00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Disco magnetico 22">
            <a:extLst>
              <a:ext uri="{FF2B5EF4-FFF2-40B4-BE49-F238E27FC236}">
                <a16:creationId xmlns:a16="http://schemas.microsoft.com/office/drawing/2014/main" id="{484E49AC-DDEE-E05F-11B6-489F45F2867B}"/>
              </a:ext>
            </a:extLst>
          </p:cNvPr>
          <p:cNvSpPr/>
          <p:nvPr/>
        </p:nvSpPr>
        <p:spPr>
          <a:xfrm>
            <a:off x="7486357" y="5073753"/>
            <a:ext cx="793750" cy="664925"/>
          </a:xfrm>
          <a:prstGeom prst="flowChartMagneticDisk">
            <a:avLst/>
          </a:prstGeom>
          <a:solidFill>
            <a:srgbClr val="FF9900"/>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4" name="Connettore a gomito 16405">
            <a:extLst>
              <a:ext uri="{FF2B5EF4-FFF2-40B4-BE49-F238E27FC236}">
                <a16:creationId xmlns:a16="http://schemas.microsoft.com/office/drawing/2014/main" id="{024B4C76-E1ED-6D47-FF09-A61AB27F6DBE}"/>
              </a:ext>
            </a:extLst>
          </p:cNvPr>
          <p:cNvCxnSpPr>
            <a:cxnSpLocks/>
            <a:stCxn id="17" idx="2"/>
            <a:endCxn id="23" idx="1"/>
          </p:cNvCxnSpPr>
          <p:nvPr/>
        </p:nvCxnSpPr>
        <p:spPr>
          <a:xfrm rot="5400000">
            <a:off x="8193632" y="4305683"/>
            <a:ext cx="457671" cy="1078469"/>
          </a:xfrm>
          <a:prstGeom prst="bentConnector3">
            <a:avLst>
              <a:gd name="adj1" fmla="val 50000"/>
            </a:avLst>
          </a:prstGeom>
          <a:ln>
            <a:solidFill>
              <a:srgbClr val="FF99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1">
            <a:extLst>
              <a:ext uri="{FF2B5EF4-FFF2-40B4-BE49-F238E27FC236}">
                <a16:creationId xmlns:a16="http://schemas.microsoft.com/office/drawing/2014/main" id="{2DDEB443-773E-179A-6625-7195C7967875}"/>
              </a:ext>
            </a:extLst>
          </p:cNvPr>
          <p:cNvSpPr txBox="1"/>
          <p:nvPr/>
        </p:nvSpPr>
        <p:spPr>
          <a:xfrm>
            <a:off x="9260310" y="3920677"/>
            <a:ext cx="1345692" cy="307777"/>
          </a:xfrm>
          <a:prstGeom prst="rect">
            <a:avLst/>
          </a:prstGeom>
          <a:noFill/>
          <a:ln>
            <a:noFill/>
          </a:ln>
        </p:spPr>
        <p:txBody>
          <a:bodyPr wrap="square" rtlCol="0">
            <a:spAutoFit/>
          </a:bodyPr>
          <a:lstStyle>
            <a:defPPr>
              <a:defRPr lang="it-IT"/>
            </a:defPPr>
            <a:lvl1pPr algn="r" defTabSz="914400">
              <a:spcAft>
                <a:spcPts val="1200"/>
              </a:spcAft>
              <a:defRPr sz="1600" i="1"/>
            </a:lvl1pPr>
            <a:lvl2pPr defTabSz="914400"/>
            <a:lvl3pPr defTabSz="914400"/>
            <a:lvl4pPr defTabSz="914400"/>
            <a:lvl5pPr defTabSz="914400"/>
            <a:lvl6pPr defTabSz="914400"/>
            <a:lvl7pPr defTabSz="914400"/>
            <a:lvl8pPr defTabSz="914400"/>
            <a:lvl9pPr defTabSz="914400"/>
          </a:lstStyle>
          <a:p>
            <a:pPr algn="l"/>
            <a:r>
              <a:rPr lang="en-US" sz="1400" b="1" i="0" dirty="0" err="1"/>
              <a:t>Carico</a:t>
            </a:r>
            <a:r>
              <a:rPr lang="en-US" sz="1400" b="1" i="0" dirty="0"/>
              <a:t> </a:t>
            </a:r>
            <a:r>
              <a:rPr lang="en-US" sz="1400" b="1" i="0" dirty="0" err="1"/>
              <a:t>termico</a:t>
            </a:r>
            <a:endParaRPr lang="en-US" sz="1400" b="1" i="0" baseline="-25000" dirty="0"/>
          </a:p>
        </p:txBody>
      </p:sp>
      <p:sp>
        <p:nvSpPr>
          <p:cNvPr id="26" name="Freccia destra con strisce 25">
            <a:extLst>
              <a:ext uri="{FF2B5EF4-FFF2-40B4-BE49-F238E27FC236}">
                <a16:creationId xmlns:a16="http://schemas.microsoft.com/office/drawing/2014/main" id="{05525482-472F-1C4C-2A38-354400B3A958}"/>
              </a:ext>
            </a:extLst>
          </p:cNvPr>
          <p:cNvSpPr/>
          <p:nvPr/>
        </p:nvSpPr>
        <p:spPr>
          <a:xfrm>
            <a:off x="9176012" y="4162353"/>
            <a:ext cx="1108155" cy="214802"/>
          </a:xfrm>
          <a:prstGeom prst="stripedRightArrow">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TextBox 21">
            <a:extLst>
              <a:ext uri="{FF2B5EF4-FFF2-40B4-BE49-F238E27FC236}">
                <a16:creationId xmlns:a16="http://schemas.microsoft.com/office/drawing/2014/main" id="{CB0EE3C2-AB11-1FDC-A5AB-54AC72E548FA}"/>
              </a:ext>
            </a:extLst>
          </p:cNvPr>
          <p:cNvSpPr txBox="1"/>
          <p:nvPr/>
        </p:nvSpPr>
        <p:spPr>
          <a:xfrm>
            <a:off x="9463268" y="4308303"/>
            <a:ext cx="640801" cy="307777"/>
          </a:xfrm>
          <a:prstGeom prst="rect">
            <a:avLst/>
          </a:prstGeom>
          <a:noFill/>
          <a:ln>
            <a:noFill/>
          </a:ln>
        </p:spPr>
        <p:txBody>
          <a:bodyPr wrap="square" rtlCol="0">
            <a:spAutoFit/>
          </a:bodyPr>
          <a:lstStyle>
            <a:defPPr>
              <a:defRPr lang="it-IT"/>
            </a:defPPr>
            <a:lvl1pPr algn="r" defTabSz="914400">
              <a:spcAft>
                <a:spcPts val="1200"/>
              </a:spcAft>
              <a:defRPr sz="1600" i="1"/>
            </a:lvl1pPr>
            <a:lvl2pPr defTabSz="914400"/>
            <a:lvl3pPr defTabSz="914400"/>
            <a:lvl4pPr defTabSz="914400"/>
            <a:lvl5pPr defTabSz="914400"/>
            <a:lvl6pPr defTabSz="914400"/>
            <a:lvl7pPr defTabSz="914400"/>
            <a:lvl8pPr defTabSz="914400"/>
            <a:lvl9pPr defTabSz="914400"/>
          </a:lstStyle>
          <a:p>
            <a:pPr algn="l"/>
            <a:r>
              <a:rPr lang="en-US" sz="1400" b="1" dirty="0" err="1"/>
              <a:t>Q</a:t>
            </a:r>
            <a:r>
              <a:rPr lang="en-US" sz="1400" b="1" baseline="-25000" dirty="0" err="1"/>
              <a:t>load</a:t>
            </a:r>
            <a:endParaRPr lang="en-US" sz="1400" b="1" baseline="-25000" dirty="0"/>
          </a:p>
        </p:txBody>
      </p:sp>
      <p:sp>
        <p:nvSpPr>
          <p:cNvPr id="28" name="TextBox 21">
            <a:extLst>
              <a:ext uri="{FF2B5EF4-FFF2-40B4-BE49-F238E27FC236}">
                <a16:creationId xmlns:a16="http://schemas.microsoft.com/office/drawing/2014/main" id="{8E3ADED5-40B3-EECD-1AEA-1EDD70EBDB53}"/>
              </a:ext>
            </a:extLst>
          </p:cNvPr>
          <p:cNvSpPr txBox="1"/>
          <p:nvPr/>
        </p:nvSpPr>
        <p:spPr>
          <a:xfrm>
            <a:off x="8959660" y="3341222"/>
            <a:ext cx="1116145" cy="415498"/>
          </a:xfrm>
          <a:prstGeom prst="rect">
            <a:avLst/>
          </a:prstGeom>
          <a:noFill/>
          <a:ln>
            <a:noFill/>
          </a:ln>
        </p:spPr>
        <p:txBody>
          <a:bodyPr wrap="square" rtlCol="0">
            <a:spAutoFit/>
          </a:bodyPr>
          <a:lstStyle>
            <a:defPPr>
              <a:defRPr lang="it-IT"/>
            </a:defPPr>
            <a:lvl1pPr algn="r" defTabSz="914400">
              <a:spcAft>
                <a:spcPts val="1200"/>
              </a:spcAft>
              <a:defRPr sz="1600" i="1"/>
            </a:lvl1pPr>
            <a:lvl2pPr defTabSz="914400"/>
            <a:lvl3pPr defTabSz="914400"/>
            <a:lvl4pPr defTabSz="914400"/>
            <a:lvl5pPr defTabSz="914400"/>
            <a:lvl6pPr defTabSz="914400"/>
            <a:lvl7pPr defTabSz="914400"/>
            <a:lvl8pPr defTabSz="914400"/>
            <a:lvl9pPr defTabSz="914400"/>
          </a:lstStyle>
          <a:p>
            <a:pPr algn="l">
              <a:spcAft>
                <a:spcPts val="0"/>
              </a:spcAft>
            </a:pPr>
            <a:r>
              <a:rPr lang="en-US" sz="1200" b="1" i="0" dirty="0"/>
              <a:t>HTF</a:t>
            </a:r>
            <a:r>
              <a:rPr lang="en-US" sz="1200" i="0" dirty="0"/>
              <a:t> </a:t>
            </a:r>
          </a:p>
          <a:p>
            <a:pPr algn="l">
              <a:spcAft>
                <a:spcPts val="0"/>
              </a:spcAft>
            </a:pPr>
            <a:r>
              <a:rPr lang="en-US" sz="900" i="0" dirty="0"/>
              <a:t>@ </a:t>
            </a:r>
            <a:r>
              <a:rPr lang="en-US" sz="900" dirty="0"/>
              <a:t>T</a:t>
            </a:r>
            <a:r>
              <a:rPr lang="en-US" sz="900" baseline="-25000" dirty="0"/>
              <a:t>h</a:t>
            </a:r>
            <a:r>
              <a:rPr lang="en-US" sz="900" dirty="0"/>
              <a:t>, </a:t>
            </a:r>
            <a:r>
              <a:rPr lang="en-US" sz="900" dirty="0" err="1"/>
              <a:t>F</a:t>
            </a:r>
            <a:r>
              <a:rPr lang="en-US" sz="900" baseline="-25000" dirty="0" err="1"/>
              <a:t>load</a:t>
            </a:r>
            <a:r>
              <a:rPr lang="en-US" sz="900" baseline="-25000" dirty="0"/>
              <a:t> </a:t>
            </a:r>
          </a:p>
        </p:txBody>
      </p:sp>
      <p:sp>
        <p:nvSpPr>
          <p:cNvPr id="29" name="TextBox 21">
            <a:extLst>
              <a:ext uri="{FF2B5EF4-FFF2-40B4-BE49-F238E27FC236}">
                <a16:creationId xmlns:a16="http://schemas.microsoft.com/office/drawing/2014/main" id="{D6C2C554-6A1E-998E-D93F-D4CAE5AE5F99}"/>
              </a:ext>
            </a:extLst>
          </p:cNvPr>
          <p:cNvSpPr txBox="1"/>
          <p:nvPr/>
        </p:nvSpPr>
        <p:spPr>
          <a:xfrm>
            <a:off x="7362889" y="3041144"/>
            <a:ext cx="1028664" cy="646331"/>
          </a:xfrm>
          <a:prstGeom prst="rect">
            <a:avLst/>
          </a:prstGeom>
          <a:noFill/>
          <a:ln>
            <a:noFill/>
          </a:ln>
        </p:spPr>
        <p:txBody>
          <a:bodyPr wrap="square" rtlCol="0">
            <a:spAutoFit/>
          </a:bodyPr>
          <a:lstStyle>
            <a:defPPr>
              <a:defRPr lang="it-IT"/>
            </a:defPPr>
            <a:lvl1pPr algn="r" defTabSz="914400">
              <a:spcAft>
                <a:spcPts val="1200"/>
              </a:spcAft>
              <a:defRPr sz="1600" i="1"/>
            </a:lvl1pPr>
            <a:lvl2pPr defTabSz="914400"/>
            <a:lvl3pPr defTabSz="914400"/>
            <a:lvl4pPr defTabSz="914400"/>
            <a:lvl5pPr defTabSz="914400"/>
            <a:lvl6pPr defTabSz="914400"/>
            <a:lvl7pPr defTabSz="914400"/>
            <a:lvl8pPr defTabSz="914400"/>
            <a:lvl9pPr defTabSz="914400"/>
          </a:lstStyle>
          <a:p>
            <a:pPr algn="ctr">
              <a:spcAft>
                <a:spcPts val="0"/>
              </a:spcAft>
            </a:pPr>
            <a:r>
              <a:rPr lang="en-US" sz="1200" b="1" i="0" dirty="0" err="1"/>
              <a:t>Serbatoio</a:t>
            </a:r>
            <a:r>
              <a:rPr lang="en-US" sz="1200" b="1" i="0" dirty="0"/>
              <a:t>  TES </a:t>
            </a:r>
            <a:r>
              <a:rPr lang="en-US" sz="1200" b="1" i="0" dirty="0" err="1"/>
              <a:t>caldo</a:t>
            </a:r>
            <a:r>
              <a:rPr lang="en-US" sz="1200" b="1" i="0" dirty="0"/>
              <a:t> @ </a:t>
            </a:r>
            <a:r>
              <a:rPr lang="en-US" sz="1200" dirty="0"/>
              <a:t>T</a:t>
            </a:r>
            <a:r>
              <a:rPr lang="en-US" sz="1200" baseline="-25000" dirty="0"/>
              <a:t>h</a:t>
            </a:r>
          </a:p>
        </p:txBody>
      </p:sp>
      <p:sp>
        <p:nvSpPr>
          <p:cNvPr id="30" name="TextBox 21">
            <a:extLst>
              <a:ext uri="{FF2B5EF4-FFF2-40B4-BE49-F238E27FC236}">
                <a16:creationId xmlns:a16="http://schemas.microsoft.com/office/drawing/2014/main" id="{6D21E0CA-11CE-E846-149A-6EA38A41171E}"/>
              </a:ext>
            </a:extLst>
          </p:cNvPr>
          <p:cNvSpPr txBox="1"/>
          <p:nvPr/>
        </p:nvSpPr>
        <p:spPr>
          <a:xfrm>
            <a:off x="7362889" y="5032800"/>
            <a:ext cx="1028664" cy="646331"/>
          </a:xfrm>
          <a:prstGeom prst="rect">
            <a:avLst/>
          </a:prstGeom>
          <a:noFill/>
          <a:ln>
            <a:noFill/>
          </a:ln>
        </p:spPr>
        <p:txBody>
          <a:bodyPr wrap="square" rtlCol="0">
            <a:spAutoFit/>
          </a:bodyPr>
          <a:lstStyle>
            <a:defPPr>
              <a:defRPr lang="it-IT"/>
            </a:defPPr>
            <a:lvl1pPr algn="r" defTabSz="914400">
              <a:spcAft>
                <a:spcPts val="1200"/>
              </a:spcAft>
              <a:defRPr sz="1600" i="1"/>
            </a:lvl1pPr>
            <a:lvl2pPr defTabSz="914400"/>
            <a:lvl3pPr defTabSz="914400"/>
            <a:lvl4pPr defTabSz="914400"/>
            <a:lvl5pPr defTabSz="914400"/>
            <a:lvl6pPr defTabSz="914400"/>
            <a:lvl7pPr defTabSz="914400"/>
            <a:lvl8pPr defTabSz="914400"/>
            <a:lvl9pPr defTabSz="914400"/>
          </a:lstStyle>
          <a:p>
            <a:pPr algn="ctr">
              <a:spcAft>
                <a:spcPts val="0"/>
              </a:spcAft>
            </a:pPr>
            <a:r>
              <a:rPr lang="en-US" sz="1200" b="1" i="0" dirty="0" err="1"/>
              <a:t>Serbatoio</a:t>
            </a:r>
            <a:r>
              <a:rPr lang="en-US" sz="1200" b="1" i="0" dirty="0"/>
              <a:t> TES freddo @ </a:t>
            </a:r>
            <a:r>
              <a:rPr lang="en-US" sz="1200" dirty="0"/>
              <a:t>T</a:t>
            </a:r>
            <a:r>
              <a:rPr lang="en-US" sz="1200" baseline="-25000" dirty="0"/>
              <a:t>c</a:t>
            </a:r>
          </a:p>
        </p:txBody>
      </p:sp>
      <p:cxnSp>
        <p:nvCxnSpPr>
          <p:cNvPr id="32" name="Connettore 1 31">
            <a:extLst>
              <a:ext uri="{FF2B5EF4-FFF2-40B4-BE49-F238E27FC236}">
                <a16:creationId xmlns:a16="http://schemas.microsoft.com/office/drawing/2014/main" id="{A35CEC40-5733-A8F1-0815-A850E01EFED4}"/>
              </a:ext>
            </a:extLst>
          </p:cNvPr>
          <p:cNvCxnSpPr>
            <a:cxnSpLocks/>
            <a:endCxn id="33" idx="1"/>
          </p:cNvCxnSpPr>
          <p:nvPr/>
        </p:nvCxnSpPr>
        <p:spPr>
          <a:xfrm>
            <a:off x="4888004" y="2862961"/>
            <a:ext cx="2413827" cy="8597"/>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3" name="Fascicola 32">
            <a:extLst>
              <a:ext uri="{FF2B5EF4-FFF2-40B4-BE49-F238E27FC236}">
                <a16:creationId xmlns:a16="http://schemas.microsoft.com/office/drawing/2014/main" id="{392675D9-73C7-F2FC-1130-D1E45547AC41}"/>
              </a:ext>
            </a:extLst>
          </p:cNvPr>
          <p:cNvSpPr/>
          <p:nvPr/>
        </p:nvSpPr>
        <p:spPr>
          <a:xfrm>
            <a:off x="7240772" y="2765999"/>
            <a:ext cx="122117" cy="211117"/>
          </a:xfrm>
          <a:prstGeom prst="flowChartCol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35" name="Connettore 2 34">
            <a:extLst>
              <a:ext uri="{FF2B5EF4-FFF2-40B4-BE49-F238E27FC236}">
                <a16:creationId xmlns:a16="http://schemas.microsoft.com/office/drawing/2014/main" id="{6A47A8F1-FCF9-B4B1-A98A-EF408F244AEC}"/>
              </a:ext>
            </a:extLst>
          </p:cNvPr>
          <p:cNvCxnSpPr>
            <a:cxnSpLocks/>
          </p:cNvCxnSpPr>
          <p:nvPr/>
        </p:nvCxnSpPr>
        <p:spPr>
          <a:xfrm flipH="1">
            <a:off x="7285834" y="2993414"/>
            <a:ext cx="9948" cy="3020228"/>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ttore 2 38">
            <a:extLst>
              <a:ext uri="{FF2B5EF4-FFF2-40B4-BE49-F238E27FC236}">
                <a16:creationId xmlns:a16="http://schemas.microsoft.com/office/drawing/2014/main" id="{0BD74FCF-8DAC-B749-42FF-DD7656741343}"/>
              </a:ext>
            </a:extLst>
          </p:cNvPr>
          <p:cNvCxnSpPr>
            <a:cxnSpLocks/>
          </p:cNvCxnSpPr>
          <p:nvPr/>
        </p:nvCxnSpPr>
        <p:spPr>
          <a:xfrm flipH="1">
            <a:off x="5978433" y="6013642"/>
            <a:ext cx="1323397"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9" name="Rettangolo 48">
            <a:extLst>
              <a:ext uri="{FF2B5EF4-FFF2-40B4-BE49-F238E27FC236}">
                <a16:creationId xmlns:a16="http://schemas.microsoft.com/office/drawing/2014/main" id="{82975080-FA4A-2651-A863-287D48A3F7F1}"/>
              </a:ext>
            </a:extLst>
          </p:cNvPr>
          <p:cNvSpPr/>
          <p:nvPr/>
        </p:nvSpPr>
        <p:spPr>
          <a:xfrm rot="10800000">
            <a:off x="7508001" y="3958663"/>
            <a:ext cx="214313" cy="664925"/>
          </a:xfrm>
          <a:prstGeom prst="rect">
            <a:avLst/>
          </a:prstGeom>
          <a:gradFill>
            <a:gsLst>
              <a:gs pos="0">
                <a:srgbClr val="FF9900"/>
              </a:gs>
              <a:gs pos="100000">
                <a:srgbClr val="FF0000"/>
              </a:gs>
            </a:gsLst>
          </a:gra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51" name="Connettore 2 50">
            <a:extLst>
              <a:ext uri="{FF2B5EF4-FFF2-40B4-BE49-F238E27FC236}">
                <a16:creationId xmlns:a16="http://schemas.microsoft.com/office/drawing/2014/main" id="{B344CAA0-E6EB-C92D-0FFD-9F90E10A7B1C}"/>
              </a:ext>
            </a:extLst>
          </p:cNvPr>
          <p:cNvCxnSpPr>
            <a:cxnSpLocks/>
            <a:endCxn id="49" idx="0"/>
          </p:cNvCxnSpPr>
          <p:nvPr/>
        </p:nvCxnSpPr>
        <p:spPr>
          <a:xfrm flipV="1">
            <a:off x="7615157" y="4623588"/>
            <a:ext cx="0" cy="490261"/>
          </a:xfrm>
          <a:prstGeom prst="straightConnector1">
            <a:avLst/>
          </a:prstGeom>
          <a:ln w="25400">
            <a:solidFill>
              <a:srgbClr val="F38A1B"/>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55">
            <a:extLst>
              <a:ext uri="{FF2B5EF4-FFF2-40B4-BE49-F238E27FC236}">
                <a16:creationId xmlns:a16="http://schemas.microsoft.com/office/drawing/2014/main" id="{76CE845E-1ED7-4B3C-0B74-B41D1649B4B6}"/>
              </a:ext>
            </a:extLst>
          </p:cNvPr>
          <p:cNvCxnSpPr>
            <a:cxnSpLocks/>
          </p:cNvCxnSpPr>
          <p:nvPr/>
        </p:nvCxnSpPr>
        <p:spPr>
          <a:xfrm flipV="1">
            <a:off x="7620734" y="3694972"/>
            <a:ext cx="0" cy="26369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CasellaDiTesto 65">
            <a:extLst>
              <a:ext uri="{FF2B5EF4-FFF2-40B4-BE49-F238E27FC236}">
                <a16:creationId xmlns:a16="http://schemas.microsoft.com/office/drawing/2014/main" id="{81740C4F-01C4-2740-F94F-7807BF63C938}"/>
              </a:ext>
            </a:extLst>
          </p:cNvPr>
          <p:cNvSpPr txBox="1"/>
          <p:nvPr/>
        </p:nvSpPr>
        <p:spPr>
          <a:xfrm>
            <a:off x="7647802" y="4070495"/>
            <a:ext cx="809602" cy="646331"/>
          </a:xfrm>
          <a:prstGeom prst="rect">
            <a:avLst/>
          </a:prstGeom>
          <a:noFill/>
        </p:spPr>
        <p:txBody>
          <a:bodyPr wrap="square" rtlCol="0">
            <a:spAutoFit/>
          </a:bodyPr>
          <a:lstStyle/>
          <a:p>
            <a:r>
              <a:rPr lang="it-IT" sz="1200" spc="-5" dirty="0">
                <a:latin typeface="Microsoft Sans Serif"/>
                <a:cs typeface="Microsoft Sans Serif"/>
              </a:rPr>
              <a:t>Back-up boiler</a:t>
            </a:r>
            <a:endParaRPr lang="it-IT" sz="1200" dirty="0">
              <a:latin typeface="Microsoft Sans Serif"/>
              <a:cs typeface="Microsoft Sans Serif"/>
            </a:endParaRPr>
          </a:p>
          <a:p>
            <a:endParaRPr lang="it-IT" sz="1200" dirty="0"/>
          </a:p>
        </p:txBody>
      </p:sp>
      <p:cxnSp>
        <p:nvCxnSpPr>
          <p:cNvPr id="68" name="Connettore 1 67">
            <a:extLst>
              <a:ext uri="{FF2B5EF4-FFF2-40B4-BE49-F238E27FC236}">
                <a16:creationId xmlns:a16="http://schemas.microsoft.com/office/drawing/2014/main" id="{923E7FAB-71A5-4B06-B577-3A48CBDD4CAD}"/>
              </a:ext>
            </a:extLst>
          </p:cNvPr>
          <p:cNvCxnSpPr/>
          <p:nvPr/>
        </p:nvCxnSpPr>
        <p:spPr>
          <a:xfrm>
            <a:off x="7285834" y="2879993"/>
            <a:ext cx="1581531"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69" name="Connettore 1 68">
            <a:extLst>
              <a:ext uri="{FF2B5EF4-FFF2-40B4-BE49-F238E27FC236}">
                <a16:creationId xmlns:a16="http://schemas.microsoft.com/office/drawing/2014/main" id="{C5EEA876-4B4F-591F-8256-BD345F43768C}"/>
              </a:ext>
            </a:extLst>
          </p:cNvPr>
          <p:cNvCxnSpPr/>
          <p:nvPr/>
        </p:nvCxnSpPr>
        <p:spPr>
          <a:xfrm>
            <a:off x="7295782" y="6013642"/>
            <a:ext cx="1581531" cy="0"/>
          </a:xfrm>
          <a:prstGeom prst="line">
            <a:avLst/>
          </a:prstGeom>
          <a:ln w="25400">
            <a:solidFill>
              <a:srgbClr val="EA851B"/>
            </a:solidFill>
            <a:prstDash val="dash"/>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6CD34BB9-B73C-746F-7185-EBCC703ED135}"/>
              </a:ext>
            </a:extLst>
          </p:cNvPr>
          <p:cNvCxnSpPr>
            <a:cxnSpLocks/>
          </p:cNvCxnSpPr>
          <p:nvPr/>
        </p:nvCxnSpPr>
        <p:spPr>
          <a:xfrm>
            <a:off x="8854544" y="2871557"/>
            <a:ext cx="12821" cy="964639"/>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8" name="Connettore 1 77">
            <a:extLst>
              <a:ext uri="{FF2B5EF4-FFF2-40B4-BE49-F238E27FC236}">
                <a16:creationId xmlns:a16="http://schemas.microsoft.com/office/drawing/2014/main" id="{ADD85FD4-BB65-6977-21BC-E135EC6416EE}"/>
              </a:ext>
            </a:extLst>
          </p:cNvPr>
          <p:cNvCxnSpPr>
            <a:cxnSpLocks/>
          </p:cNvCxnSpPr>
          <p:nvPr/>
        </p:nvCxnSpPr>
        <p:spPr>
          <a:xfrm>
            <a:off x="8850985" y="4844917"/>
            <a:ext cx="0" cy="1168725"/>
          </a:xfrm>
          <a:prstGeom prst="line">
            <a:avLst/>
          </a:prstGeom>
          <a:ln w="25400">
            <a:solidFill>
              <a:srgbClr val="F38A1B"/>
            </a:solidFill>
            <a:prstDash val="dash"/>
          </a:ln>
        </p:spPr>
        <p:style>
          <a:lnRef idx="1">
            <a:schemeClr val="accent1"/>
          </a:lnRef>
          <a:fillRef idx="0">
            <a:schemeClr val="accent1"/>
          </a:fillRef>
          <a:effectRef idx="0">
            <a:schemeClr val="accent1"/>
          </a:effectRef>
          <a:fontRef idx="minor">
            <a:schemeClr val="tx1"/>
          </a:fontRef>
        </p:style>
      </p:cxnSp>
      <p:cxnSp>
        <p:nvCxnSpPr>
          <p:cNvPr id="88" name="Connettore 1 87">
            <a:extLst>
              <a:ext uri="{FF2B5EF4-FFF2-40B4-BE49-F238E27FC236}">
                <a16:creationId xmlns:a16="http://schemas.microsoft.com/office/drawing/2014/main" id="{CEA72027-5404-0B37-D66C-C0FA747C380C}"/>
              </a:ext>
            </a:extLst>
          </p:cNvPr>
          <p:cNvCxnSpPr>
            <a:cxnSpLocks/>
            <a:endCxn id="22" idx="1"/>
          </p:cNvCxnSpPr>
          <p:nvPr/>
        </p:nvCxnSpPr>
        <p:spPr>
          <a:xfrm flipH="1">
            <a:off x="7883232" y="2908699"/>
            <a:ext cx="9229" cy="147614"/>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0" name="Connettore 1 99">
            <a:extLst>
              <a:ext uri="{FF2B5EF4-FFF2-40B4-BE49-F238E27FC236}">
                <a16:creationId xmlns:a16="http://schemas.microsoft.com/office/drawing/2014/main" id="{8FE4CA91-17DA-D693-7834-6CD8B46AEDD6}"/>
              </a:ext>
            </a:extLst>
          </p:cNvPr>
          <p:cNvCxnSpPr>
            <a:cxnSpLocks/>
          </p:cNvCxnSpPr>
          <p:nvPr/>
        </p:nvCxnSpPr>
        <p:spPr>
          <a:xfrm>
            <a:off x="7904325" y="5746899"/>
            <a:ext cx="0" cy="266743"/>
          </a:xfrm>
          <a:prstGeom prst="line">
            <a:avLst/>
          </a:prstGeom>
          <a:ln w="25400">
            <a:solidFill>
              <a:srgbClr val="EA851B"/>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EFDE20C-F942-F505-E374-CCB5B8C7A6B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71826" y="1375722"/>
            <a:ext cx="445439" cy="44543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B37A6979-FE99-FB34-8E8A-CB274B9AAB0B}"/>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
        <p:nvSpPr>
          <p:cNvPr id="7" name="object 3">
            <a:extLst>
              <a:ext uri="{FF2B5EF4-FFF2-40B4-BE49-F238E27FC236}">
                <a16:creationId xmlns:a16="http://schemas.microsoft.com/office/drawing/2014/main" id="{CF76B51D-73A1-F018-06E8-1B4BBEAD5235}"/>
              </a:ext>
            </a:extLst>
          </p:cNvPr>
          <p:cNvSpPr txBox="1"/>
          <p:nvPr/>
        </p:nvSpPr>
        <p:spPr>
          <a:xfrm>
            <a:off x="115290" y="967081"/>
            <a:ext cx="11961420" cy="750847"/>
          </a:xfrm>
          <a:prstGeom prst="rect">
            <a:avLst/>
          </a:prstGeom>
        </p:spPr>
        <p:txBody>
          <a:bodyPr vert="horz" wrap="square" lIns="0" tIns="12065" rIns="0" bIns="0" rtlCol="0">
            <a:spAutoFit/>
          </a:bodyPr>
          <a:lstStyle/>
          <a:p>
            <a:pPr marL="12700">
              <a:lnSpc>
                <a:spcPct val="100000"/>
              </a:lnSpc>
              <a:spcBef>
                <a:spcPts val="95"/>
              </a:spcBef>
            </a:pPr>
            <a:r>
              <a:rPr lang="it-IT" sz="2400" b="1" dirty="0">
                <a:latin typeface="Arial" panose="020B0604020202020204" pitchFamily="34" charset="0"/>
                <a:cs typeface="Arial" panose="020B0604020202020204" pitchFamily="34" charset="0"/>
              </a:rPr>
              <a:t>Come funziona un impianto CSP/CST: sistema di trasferimento del calore e concetto di carico</a:t>
            </a:r>
          </a:p>
        </p:txBody>
      </p:sp>
    </p:spTree>
    <p:extLst>
      <p:ext uri="{BB962C8B-B14F-4D97-AF65-F5344CB8AC3E}">
        <p14:creationId xmlns:p14="http://schemas.microsoft.com/office/powerpoint/2010/main" val="312834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object 48"/>
          <p:cNvGrpSpPr/>
          <p:nvPr/>
        </p:nvGrpSpPr>
        <p:grpSpPr>
          <a:xfrm>
            <a:off x="3596640" y="3676109"/>
            <a:ext cx="4169664" cy="2218944"/>
            <a:chOff x="2072639" y="3284220"/>
            <a:chExt cx="4169664" cy="2218944"/>
          </a:xfrm>
        </p:grpSpPr>
        <p:pic>
          <p:nvPicPr>
            <p:cNvPr id="49" name="object 49"/>
            <p:cNvPicPr/>
            <p:nvPr/>
          </p:nvPicPr>
          <p:blipFill>
            <a:blip r:embed="rId2" cstate="print"/>
            <a:stretch>
              <a:fillRect/>
            </a:stretch>
          </p:blipFill>
          <p:spPr>
            <a:xfrm>
              <a:off x="3614927" y="4050792"/>
              <a:ext cx="1059179" cy="880872"/>
            </a:xfrm>
            <a:prstGeom prst="rect">
              <a:avLst/>
            </a:prstGeom>
          </p:spPr>
        </p:pic>
        <p:sp>
          <p:nvSpPr>
            <p:cNvPr id="50" name="object 50"/>
            <p:cNvSpPr/>
            <p:nvPr/>
          </p:nvSpPr>
          <p:spPr>
            <a:xfrm>
              <a:off x="3697223" y="4072890"/>
              <a:ext cx="934719" cy="718820"/>
            </a:xfrm>
            <a:custGeom>
              <a:avLst/>
              <a:gdLst/>
              <a:ahLst/>
              <a:cxnLst/>
              <a:rect l="l" t="t" r="r" b="b"/>
              <a:pathLst>
                <a:path w="934720" h="718820">
                  <a:moveTo>
                    <a:pt x="25908" y="640715"/>
                  </a:moveTo>
                  <a:lnTo>
                    <a:pt x="0" y="640715"/>
                  </a:lnTo>
                  <a:lnTo>
                    <a:pt x="38862" y="718439"/>
                  </a:lnTo>
                  <a:lnTo>
                    <a:pt x="71247" y="653669"/>
                  </a:lnTo>
                  <a:lnTo>
                    <a:pt x="25908" y="653669"/>
                  </a:lnTo>
                  <a:lnTo>
                    <a:pt x="25908" y="640715"/>
                  </a:lnTo>
                  <a:close/>
                </a:path>
                <a:path w="934720" h="718820">
                  <a:moveTo>
                    <a:pt x="908558" y="346329"/>
                  </a:moveTo>
                  <a:lnTo>
                    <a:pt x="31750" y="346329"/>
                  </a:lnTo>
                  <a:lnTo>
                    <a:pt x="25908" y="352044"/>
                  </a:lnTo>
                  <a:lnTo>
                    <a:pt x="25908" y="653669"/>
                  </a:lnTo>
                  <a:lnTo>
                    <a:pt x="51815" y="653669"/>
                  </a:lnTo>
                  <a:lnTo>
                    <a:pt x="51815" y="372237"/>
                  </a:lnTo>
                  <a:lnTo>
                    <a:pt x="38862" y="372237"/>
                  </a:lnTo>
                  <a:lnTo>
                    <a:pt x="51815" y="359283"/>
                  </a:lnTo>
                  <a:lnTo>
                    <a:pt x="908558" y="359283"/>
                  </a:lnTo>
                  <a:lnTo>
                    <a:pt x="908558" y="346329"/>
                  </a:lnTo>
                  <a:close/>
                </a:path>
                <a:path w="934720" h="718820">
                  <a:moveTo>
                    <a:pt x="77724" y="640715"/>
                  </a:moveTo>
                  <a:lnTo>
                    <a:pt x="51815" y="640715"/>
                  </a:lnTo>
                  <a:lnTo>
                    <a:pt x="51815" y="653669"/>
                  </a:lnTo>
                  <a:lnTo>
                    <a:pt x="71247" y="653669"/>
                  </a:lnTo>
                  <a:lnTo>
                    <a:pt x="77724" y="640715"/>
                  </a:lnTo>
                  <a:close/>
                </a:path>
                <a:path w="934720" h="718820">
                  <a:moveTo>
                    <a:pt x="51815" y="359283"/>
                  </a:moveTo>
                  <a:lnTo>
                    <a:pt x="38862" y="372237"/>
                  </a:lnTo>
                  <a:lnTo>
                    <a:pt x="51815" y="372237"/>
                  </a:lnTo>
                  <a:lnTo>
                    <a:pt x="51815" y="359283"/>
                  </a:lnTo>
                  <a:close/>
                </a:path>
                <a:path w="934720" h="718820">
                  <a:moveTo>
                    <a:pt x="934465" y="346329"/>
                  </a:moveTo>
                  <a:lnTo>
                    <a:pt x="921512" y="346329"/>
                  </a:lnTo>
                  <a:lnTo>
                    <a:pt x="908558" y="359283"/>
                  </a:lnTo>
                  <a:lnTo>
                    <a:pt x="51815" y="359283"/>
                  </a:lnTo>
                  <a:lnTo>
                    <a:pt x="51815" y="372237"/>
                  </a:lnTo>
                  <a:lnTo>
                    <a:pt x="928751" y="372237"/>
                  </a:lnTo>
                  <a:lnTo>
                    <a:pt x="934465" y="366395"/>
                  </a:lnTo>
                  <a:lnTo>
                    <a:pt x="934465" y="346329"/>
                  </a:lnTo>
                  <a:close/>
                </a:path>
                <a:path w="934720" h="718820">
                  <a:moveTo>
                    <a:pt x="934465" y="0"/>
                  </a:moveTo>
                  <a:lnTo>
                    <a:pt x="908558" y="0"/>
                  </a:lnTo>
                  <a:lnTo>
                    <a:pt x="908558" y="359283"/>
                  </a:lnTo>
                  <a:lnTo>
                    <a:pt x="921512" y="346329"/>
                  </a:lnTo>
                  <a:lnTo>
                    <a:pt x="934465" y="346329"/>
                  </a:lnTo>
                  <a:lnTo>
                    <a:pt x="934465" y="0"/>
                  </a:lnTo>
                  <a:close/>
                </a:path>
              </a:pathLst>
            </a:custGeom>
            <a:solidFill>
              <a:srgbClr val="4F81BC"/>
            </a:solidFill>
          </p:spPr>
          <p:txBody>
            <a:bodyPr wrap="square" lIns="0" tIns="0" rIns="0" bIns="0" rtlCol="0"/>
            <a:lstStyle/>
            <a:p>
              <a:endParaRPr/>
            </a:p>
          </p:txBody>
        </p:sp>
        <p:pic>
          <p:nvPicPr>
            <p:cNvPr id="51" name="object 51"/>
            <p:cNvPicPr/>
            <p:nvPr/>
          </p:nvPicPr>
          <p:blipFill>
            <a:blip r:embed="rId3" cstate="print"/>
            <a:stretch>
              <a:fillRect/>
            </a:stretch>
          </p:blipFill>
          <p:spPr>
            <a:xfrm>
              <a:off x="4084319" y="4831080"/>
              <a:ext cx="492251" cy="240792"/>
            </a:xfrm>
            <a:prstGeom prst="rect">
              <a:avLst/>
            </a:prstGeom>
          </p:spPr>
        </p:pic>
        <p:sp>
          <p:nvSpPr>
            <p:cNvPr id="52" name="object 52"/>
            <p:cNvSpPr/>
            <p:nvPr/>
          </p:nvSpPr>
          <p:spPr>
            <a:xfrm>
              <a:off x="4126229" y="4892802"/>
              <a:ext cx="328930" cy="78105"/>
            </a:xfrm>
            <a:custGeom>
              <a:avLst/>
              <a:gdLst/>
              <a:ahLst/>
              <a:cxnLst/>
              <a:rect l="l" t="t" r="r" b="b"/>
              <a:pathLst>
                <a:path w="328929" h="78104">
                  <a:moveTo>
                    <a:pt x="251206" y="0"/>
                  </a:moveTo>
                  <a:lnTo>
                    <a:pt x="251206" y="77724"/>
                  </a:lnTo>
                  <a:lnTo>
                    <a:pt x="303022" y="51816"/>
                  </a:lnTo>
                  <a:lnTo>
                    <a:pt x="264160" y="51816"/>
                  </a:lnTo>
                  <a:lnTo>
                    <a:pt x="264160" y="25908"/>
                  </a:lnTo>
                  <a:lnTo>
                    <a:pt x="303022" y="25908"/>
                  </a:lnTo>
                  <a:lnTo>
                    <a:pt x="251206" y="0"/>
                  </a:lnTo>
                  <a:close/>
                </a:path>
                <a:path w="328929" h="78104">
                  <a:moveTo>
                    <a:pt x="151511" y="36575"/>
                  </a:moveTo>
                  <a:lnTo>
                    <a:pt x="151511" y="46100"/>
                  </a:lnTo>
                  <a:lnTo>
                    <a:pt x="157353" y="51816"/>
                  </a:lnTo>
                  <a:lnTo>
                    <a:pt x="251206" y="51816"/>
                  </a:lnTo>
                  <a:lnTo>
                    <a:pt x="251206" y="49530"/>
                  </a:lnTo>
                  <a:lnTo>
                    <a:pt x="164465" y="49530"/>
                  </a:lnTo>
                  <a:lnTo>
                    <a:pt x="151511" y="36575"/>
                  </a:lnTo>
                  <a:close/>
                </a:path>
                <a:path w="328929" h="78104">
                  <a:moveTo>
                    <a:pt x="303022" y="25908"/>
                  </a:moveTo>
                  <a:lnTo>
                    <a:pt x="264160" y="25908"/>
                  </a:lnTo>
                  <a:lnTo>
                    <a:pt x="264160" y="51816"/>
                  </a:lnTo>
                  <a:lnTo>
                    <a:pt x="303022" y="51816"/>
                  </a:lnTo>
                  <a:lnTo>
                    <a:pt x="328930" y="38862"/>
                  </a:lnTo>
                  <a:lnTo>
                    <a:pt x="303022" y="25908"/>
                  </a:lnTo>
                  <a:close/>
                </a:path>
                <a:path w="328929" h="78104">
                  <a:moveTo>
                    <a:pt x="171577" y="23622"/>
                  </a:moveTo>
                  <a:lnTo>
                    <a:pt x="0" y="23622"/>
                  </a:lnTo>
                  <a:lnTo>
                    <a:pt x="0" y="49530"/>
                  </a:lnTo>
                  <a:lnTo>
                    <a:pt x="155016" y="49530"/>
                  </a:lnTo>
                  <a:lnTo>
                    <a:pt x="151511" y="46100"/>
                  </a:lnTo>
                  <a:lnTo>
                    <a:pt x="151511" y="36575"/>
                  </a:lnTo>
                  <a:lnTo>
                    <a:pt x="175133" y="36575"/>
                  </a:lnTo>
                  <a:lnTo>
                    <a:pt x="164465" y="25908"/>
                  </a:lnTo>
                  <a:lnTo>
                    <a:pt x="173863" y="25908"/>
                  </a:lnTo>
                  <a:lnTo>
                    <a:pt x="171577" y="23622"/>
                  </a:lnTo>
                  <a:close/>
                </a:path>
                <a:path w="328929" h="78104">
                  <a:moveTo>
                    <a:pt x="175133" y="36575"/>
                  </a:moveTo>
                  <a:lnTo>
                    <a:pt x="151511" y="36575"/>
                  </a:lnTo>
                  <a:lnTo>
                    <a:pt x="164465" y="49530"/>
                  </a:lnTo>
                  <a:lnTo>
                    <a:pt x="251206" y="49530"/>
                  </a:lnTo>
                  <a:lnTo>
                    <a:pt x="251206" y="38862"/>
                  </a:lnTo>
                  <a:lnTo>
                    <a:pt x="177419" y="38862"/>
                  </a:lnTo>
                  <a:lnTo>
                    <a:pt x="175133" y="36575"/>
                  </a:lnTo>
                  <a:close/>
                </a:path>
                <a:path w="328929" h="78104">
                  <a:moveTo>
                    <a:pt x="173863" y="25908"/>
                  </a:moveTo>
                  <a:lnTo>
                    <a:pt x="164465" y="25908"/>
                  </a:lnTo>
                  <a:lnTo>
                    <a:pt x="177419" y="38862"/>
                  </a:lnTo>
                  <a:lnTo>
                    <a:pt x="177419" y="29464"/>
                  </a:lnTo>
                  <a:lnTo>
                    <a:pt x="173863" y="25908"/>
                  </a:lnTo>
                  <a:close/>
                </a:path>
                <a:path w="328929" h="78104">
                  <a:moveTo>
                    <a:pt x="251206" y="25908"/>
                  </a:moveTo>
                  <a:lnTo>
                    <a:pt x="173863" y="25908"/>
                  </a:lnTo>
                  <a:lnTo>
                    <a:pt x="177419" y="29464"/>
                  </a:lnTo>
                  <a:lnTo>
                    <a:pt x="177419" y="38862"/>
                  </a:lnTo>
                  <a:lnTo>
                    <a:pt x="251206" y="38862"/>
                  </a:lnTo>
                  <a:lnTo>
                    <a:pt x="251206" y="25908"/>
                  </a:lnTo>
                  <a:close/>
                </a:path>
              </a:pathLst>
            </a:custGeom>
            <a:solidFill>
              <a:srgbClr val="4F81BC"/>
            </a:solidFill>
          </p:spPr>
          <p:txBody>
            <a:bodyPr wrap="square" lIns="0" tIns="0" rIns="0" bIns="0" rtlCol="0"/>
            <a:lstStyle/>
            <a:p>
              <a:endParaRPr/>
            </a:p>
          </p:txBody>
        </p:sp>
        <p:pic>
          <p:nvPicPr>
            <p:cNvPr id="53" name="object 53"/>
            <p:cNvPicPr/>
            <p:nvPr/>
          </p:nvPicPr>
          <p:blipFill>
            <a:blip r:embed="rId4" cstate="print"/>
            <a:stretch>
              <a:fillRect/>
            </a:stretch>
          </p:blipFill>
          <p:spPr>
            <a:xfrm>
              <a:off x="2993136" y="3284220"/>
              <a:ext cx="3249167" cy="864108"/>
            </a:xfrm>
            <a:prstGeom prst="rect">
              <a:avLst/>
            </a:prstGeom>
          </p:spPr>
        </p:pic>
        <p:sp>
          <p:nvSpPr>
            <p:cNvPr id="54" name="object 54"/>
            <p:cNvSpPr/>
            <p:nvPr/>
          </p:nvSpPr>
          <p:spPr>
            <a:xfrm>
              <a:off x="3048761" y="3320034"/>
              <a:ext cx="3138170" cy="753110"/>
            </a:xfrm>
            <a:custGeom>
              <a:avLst/>
              <a:gdLst/>
              <a:ahLst/>
              <a:cxnLst/>
              <a:rect l="l" t="t" r="r" b="b"/>
              <a:pathLst>
                <a:path w="3138170" h="753110">
                  <a:moveTo>
                    <a:pt x="0" y="752856"/>
                  </a:moveTo>
                  <a:lnTo>
                    <a:pt x="3137916" y="752856"/>
                  </a:lnTo>
                  <a:lnTo>
                    <a:pt x="3137916" y="0"/>
                  </a:lnTo>
                  <a:lnTo>
                    <a:pt x="0" y="0"/>
                  </a:lnTo>
                  <a:lnTo>
                    <a:pt x="0" y="752856"/>
                  </a:lnTo>
                  <a:close/>
                </a:path>
              </a:pathLst>
            </a:custGeom>
            <a:ln w="25907">
              <a:solidFill>
                <a:srgbClr val="4F81BC"/>
              </a:solidFill>
            </a:ln>
          </p:spPr>
          <p:txBody>
            <a:bodyPr wrap="square" lIns="0" tIns="0" rIns="0" bIns="0" rtlCol="0"/>
            <a:lstStyle/>
            <a:p>
              <a:endParaRPr/>
            </a:p>
          </p:txBody>
        </p:sp>
        <p:pic>
          <p:nvPicPr>
            <p:cNvPr id="55" name="object 55"/>
            <p:cNvPicPr/>
            <p:nvPr/>
          </p:nvPicPr>
          <p:blipFill>
            <a:blip r:embed="rId5" cstate="print"/>
            <a:stretch>
              <a:fillRect/>
            </a:stretch>
          </p:blipFill>
          <p:spPr>
            <a:xfrm>
              <a:off x="2072639" y="3304032"/>
              <a:ext cx="1150620" cy="541020"/>
            </a:xfrm>
            <a:prstGeom prst="rect">
              <a:avLst/>
            </a:prstGeom>
          </p:spPr>
        </p:pic>
        <p:pic>
          <p:nvPicPr>
            <p:cNvPr id="56" name="object 56"/>
            <p:cNvPicPr/>
            <p:nvPr/>
          </p:nvPicPr>
          <p:blipFill>
            <a:blip r:embed="rId6" cstate="print"/>
            <a:stretch>
              <a:fillRect/>
            </a:stretch>
          </p:blipFill>
          <p:spPr>
            <a:xfrm>
              <a:off x="2346959" y="5026152"/>
              <a:ext cx="242315" cy="477012"/>
            </a:xfrm>
            <a:prstGeom prst="rect">
              <a:avLst/>
            </a:prstGeom>
          </p:spPr>
        </p:pic>
        <p:sp>
          <p:nvSpPr>
            <p:cNvPr id="57" name="object 57"/>
            <p:cNvSpPr/>
            <p:nvPr/>
          </p:nvSpPr>
          <p:spPr>
            <a:xfrm>
              <a:off x="2428874" y="5048250"/>
              <a:ext cx="78105" cy="314325"/>
            </a:xfrm>
            <a:custGeom>
              <a:avLst/>
              <a:gdLst/>
              <a:ahLst/>
              <a:cxnLst/>
              <a:rect l="l" t="t" r="r" b="b"/>
              <a:pathLst>
                <a:path w="78105" h="314325">
                  <a:moveTo>
                    <a:pt x="25907" y="236600"/>
                  </a:moveTo>
                  <a:lnTo>
                    <a:pt x="0" y="236600"/>
                  </a:lnTo>
                  <a:lnTo>
                    <a:pt x="38862" y="314325"/>
                  </a:lnTo>
                  <a:lnTo>
                    <a:pt x="71247" y="249555"/>
                  </a:lnTo>
                  <a:lnTo>
                    <a:pt x="25907" y="249555"/>
                  </a:lnTo>
                  <a:lnTo>
                    <a:pt x="25907" y="236600"/>
                  </a:lnTo>
                  <a:close/>
                </a:path>
                <a:path w="78105" h="314325">
                  <a:moveTo>
                    <a:pt x="25907" y="165456"/>
                  </a:moveTo>
                  <a:lnTo>
                    <a:pt x="25907" y="249555"/>
                  </a:lnTo>
                  <a:lnTo>
                    <a:pt x="51816" y="249555"/>
                  </a:lnTo>
                  <a:lnTo>
                    <a:pt x="51816" y="170052"/>
                  </a:lnTo>
                  <a:lnTo>
                    <a:pt x="30606" y="170052"/>
                  </a:lnTo>
                  <a:lnTo>
                    <a:pt x="25907" y="165456"/>
                  </a:lnTo>
                  <a:close/>
                </a:path>
                <a:path w="78105" h="314325">
                  <a:moveTo>
                    <a:pt x="77724" y="236600"/>
                  </a:moveTo>
                  <a:lnTo>
                    <a:pt x="51816" y="236600"/>
                  </a:lnTo>
                  <a:lnTo>
                    <a:pt x="51816" y="249555"/>
                  </a:lnTo>
                  <a:lnTo>
                    <a:pt x="71247" y="249555"/>
                  </a:lnTo>
                  <a:lnTo>
                    <a:pt x="77724" y="236600"/>
                  </a:lnTo>
                  <a:close/>
                </a:path>
                <a:path w="78105" h="314325">
                  <a:moveTo>
                    <a:pt x="25907" y="157099"/>
                  </a:moveTo>
                  <a:lnTo>
                    <a:pt x="25907" y="165456"/>
                  </a:lnTo>
                  <a:lnTo>
                    <a:pt x="30606" y="170052"/>
                  </a:lnTo>
                  <a:lnTo>
                    <a:pt x="38862" y="170052"/>
                  </a:lnTo>
                  <a:lnTo>
                    <a:pt x="25907" y="157099"/>
                  </a:lnTo>
                  <a:close/>
                </a:path>
                <a:path w="78105" h="314325">
                  <a:moveTo>
                    <a:pt x="50673" y="148844"/>
                  </a:moveTo>
                  <a:lnTo>
                    <a:pt x="50673" y="157099"/>
                  </a:lnTo>
                  <a:lnTo>
                    <a:pt x="25907" y="157099"/>
                  </a:lnTo>
                  <a:lnTo>
                    <a:pt x="38862" y="170052"/>
                  </a:lnTo>
                  <a:lnTo>
                    <a:pt x="51816" y="170052"/>
                  </a:lnTo>
                  <a:lnTo>
                    <a:pt x="51816" y="149987"/>
                  </a:lnTo>
                  <a:lnTo>
                    <a:pt x="50673" y="148844"/>
                  </a:lnTo>
                  <a:close/>
                </a:path>
                <a:path w="78105" h="314325">
                  <a:moveTo>
                    <a:pt x="50673" y="0"/>
                  </a:moveTo>
                  <a:lnTo>
                    <a:pt x="24764" y="0"/>
                  </a:lnTo>
                  <a:lnTo>
                    <a:pt x="24764" y="164337"/>
                  </a:lnTo>
                  <a:lnTo>
                    <a:pt x="25907" y="165456"/>
                  </a:lnTo>
                  <a:lnTo>
                    <a:pt x="25907" y="157099"/>
                  </a:lnTo>
                  <a:lnTo>
                    <a:pt x="50673" y="157099"/>
                  </a:lnTo>
                  <a:lnTo>
                    <a:pt x="37718" y="144144"/>
                  </a:lnTo>
                  <a:lnTo>
                    <a:pt x="50673" y="144144"/>
                  </a:lnTo>
                  <a:lnTo>
                    <a:pt x="50673" y="0"/>
                  </a:lnTo>
                  <a:close/>
                </a:path>
                <a:path w="78105" h="314325">
                  <a:moveTo>
                    <a:pt x="45974" y="144144"/>
                  </a:moveTo>
                  <a:lnTo>
                    <a:pt x="37718" y="144144"/>
                  </a:lnTo>
                  <a:lnTo>
                    <a:pt x="50673" y="157099"/>
                  </a:lnTo>
                  <a:lnTo>
                    <a:pt x="50673" y="148844"/>
                  </a:lnTo>
                  <a:lnTo>
                    <a:pt x="45974" y="144144"/>
                  </a:lnTo>
                  <a:close/>
                </a:path>
                <a:path w="78105" h="314325">
                  <a:moveTo>
                    <a:pt x="50673" y="144144"/>
                  </a:moveTo>
                  <a:lnTo>
                    <a:pt x="45974" y="144144"/>
                  </a:lnTo>
                  <a:lnTo>
                    <a:pt x="50673" y="148844"/>
                  </a:lnTo>
                  <a:lnTo>
                    <a:pt x="50673" y="144144"/>
                  </a:lnTo>
                  <a:close/>
                </a:path>
              </a:pathLst>
            </a:custGeom>
            <a:solidFill>
              <a:srgbClr val="4F81BC"/>
            </a:solidFill>
          </p:spPr>
          <p:txBody>
            <a:bodyPr wrap="square" lIns="0" tIns="0" rIns="0" bIns="0" rtlCol="0"/>
            <a:lstStyle/>
            <a:p>
              <a:endParaRPr/>
            </a:p>
          </p:txBody>
        </p:sp>
        <p:pic>
          <p:nvPicPr>
            <p:cNvPr id="58" name="object 58"/>
            <p:cNvPicPr/>
            <p:nvPr/>
          </p:nvPicPr>
          <p:blipFill>
            <a:blip r:embed="rId7" cstate="print"/>
            <a:stretch>
              <a:fillRect/>
            </a:stretch>
          </p:blipFill>
          <p:spPr>
            <a:xfrm>
              <a:off x="2121280" y="3329051"/>
              <a:ext cx="1053338" cy="441325"/>
            </a:xfrm>
            <a:prstGeom prst="rect">
              <a:avLst/>
            </a:prstGeom>
          </p:spPr>
        </p:pic>
        <p:sp>
          <p:nvSpPr>
            <p:cNvPr id="59" name="object 59"/>
            <p:cNvSpPr/>
            <p:nvPr/>
          </p:nvSpPr>
          <p:spPr>
            <a:xfrm>
              <a:off x="2121280" y="3329051"/>
              <a:ext cx="1053465" cy="441325"/>
            </a:xfrm>
            <a:custGeom>
              <a:avLst/>
              <a:gdLst/>
              <a:ahLst/>
              <a:cxnLst/>
              <a:rect l="l" t="t" r="r" b="b"/>
              <a:pathLst>
                <a:path w="1053464" h="441325">
                  <a:moveTo>
                    <a:pt x="31368" y="0"/>
                  </a:moveTo>
                  <a:lnTo>
                    <a:pt x="967867" y="289560"/>
                  </a:lnTo>
                  <a:lnTo>
                    <a:pt x="983488" y="239013"/>
                  </a:lnTo>
                  <a:lnTo>
                    <a:pt x="1053338" y="371475"/>
                  </a:lnTo>
                  <a:lnTo>
                    <a:pt x="920876" y="441325"/>
                  </a:lnTo>
                  <a:lnTo>
                    <a:pt x="936498" y="390779"/>
                  </a:lnTo>
                  <a:lnTo>
                    <a:pt x="0" y="101091"/>
                  </a:lnTo>
                  <a:lnTo>
                    <a:pt x="31368" y="0"/>
                  </a:lnTo>
                  <a:close/>
                </a:path>
              </a:pathLst>
            </a:custGeom>
            <a:ln w="9525">
              <a:solidFill>
                <a:srgbClr val="497DBA"/>
              </a:solidFill>
            </a:ln>
          </p:spPr>
          <p:txBody>
            <a:bodyPr wrap="square" lIns="0" tIns="0" rIns="0" bIns="0" rtlCol="0"/>
            <a:lstStyle/>
            <a:p>
              <a:endParaRPr/>
            </a:p>
          </p:txBody>
        </p:sp>
      </p:grpSp>
      <p:sp>
        <p:nvSpPr>
          <p:cNvPr id="2" name="object 2"/>
          <p:cNvSpPr txBox="1">
            <a:spLocks noGrp="1"/>
          </p:cNvSpPr>
          <p:nvPr>
            <p:ph type="title"/>
          </p:nvPr>
        </p:nvSpPr>
        <p:spPr>
          <a:xfrm>
            <a:off x="274765" y="938481"/>
            <a:ext cx="9440226" cy="382156"/>
          </a:xfrm>
          <a:prstGeom prst="rect">
            <a:avLst/>
          </a:prstGeom>
        </p:spPr>
        <p:txBody>
          <a:bodyPr vert="horz" wrap="square" lIns="0" tIns="12700" rIns="0" bIns="0" rtlCol="0" anchor="ctr">
            <a:spAutoFit/>
          </a:bodyPr>
          <a:lstStyle/>
          <a:p>
            <a:pPr marL="12700">
              <a:lnSpc>
                <a:spcPct val="100000"/>
              </a:lnSpc>
              <a:spcBef>
                <a:spcPts val="100"/>
              </a:spcBef>
            </a:pPr>
            <a:r>
              <a:rPr lang="it-IT" sz="2400" b="1" dirty="0">
                <a:latin typeface="Arial" panose="020B0604020202020204" pitchFamily="34" charset="0"/>
                <a:cs typeface="Arial" panose="020B0604020202020204" pitchFamily="34" charset="0"/>
              </a:rPr>
              <a:t>Principi per il dimensionamento e l’ottimizzazione degli impianti</a:t>
            </a:r>
            <a:endParaRPr sz="2400" b="1" dirty="0">
              <a:latin typeface="Arial" panose="020B0604020202020204" pitchFamily="34" charset="0"/>
              <a:cs typeface="Arial" panose="020B0604020202020204" pitchFamily="34" charset="0"/>
            </a:endParaRPr>
          </a:p>
        </p:txBody>
      </p:sp>
      <p:sp>
        <p:nvSpPr>
          <p:cNvPr id="3" name="object 3"/>
          <p:cNvSpPr txBox="1"/>
          <p:nvPr/>
        </p:nvSpPr>
        <p:spPr>
          <a:xfrm>
            <a:off x="274765" y="1518613"/>
            <a:ext cx="6592473" cy="2439770"/>
          </a:xfrm>
          <a:prstGeom prst="rect">
            <a:avLst/>
          </a:prstGeom>
        </p:spPr>
        <p:txBody>
          <a:bodyPr vert="horz" wrap="square" lIns="0" tIns="13335" rIns="0" bIns="0" rtlCol="0">
            <a:spAutoFit/>
          </a:bodyPr>
          <a:lstStyle/>
          <a:p>
            <a:pPr marL="375285" marR="343535" indent="-287020">
              <a:spcBef>
                <a:spcPts val="105"/>
              </a:spcBef>
              <a:buChar char="•"/>
              <a:tabLst>
                <a:tab pos="375285" algn="l"/>
                <a:tab pos="375920" algn="l"/>
              </a:tabLst>
            </a:pPr>
            <a:r>
              <a:rPr lang="it-IT" sz="1400" spc="-10" dirty="0">
                <a:latin typeface="Microsoft Sans Serif"/>
                <a:cs typeface="Microsoft Sans Serif"/>
              </a:rPr>
              <a:t>Fissare la configurazione del campo solare (tipo di collettori, tubi ricevitori, lunghezza del circuito, ecc.)</a:t>
            </a:r>
          </a:p>
          <a:p>
            <a:pPr marL="375285" marR="343535" indent="-287020">
              <a:spcBef>
                <a:spcPts val="105"/>
              </a:spcBef>
              <a:buChar char="•"/>
              <a:tabLst>
                <a:tab pos="375285" algn="l"/>
                <a:tab pos="375920" algn="l"/>
              </a:tabLst>
            </a:pPr>
            <a:endParaRPr lang="it-IT" sz="1400" spc="-10" dirty="0">
              <a:latin typeface="Microsoft Sans Serif"/>
              <a:cs typeface="Microsoft Sans Serif"/>
            </a:endParaRPr>
          </a:p>
          <a:p>
            <a:pPr marL="375285" marR="343535" indent="-287020">
              <a:spcBef>
                <a:spcPts val="105"/>
              </a:spcBef>
              <a:buChar char="•"/>
              <a:tabLst>
                <a:tab pos="375285" algn="l"/>
                <a:tab pos="375920" algn="l"/>
              </a:tabLst>
            </a:pPr>
            <a:r>
              <a:rPr lang="it-IT" sz="1400" spc="-10" dirty="0">
                <a:latin typeface="Microsoft Sans Serif"/>
                <a:cs typeface="Microsoft Sans Serif"/>
              </a:rPr>
              <a:t>La sequenza di Radiazione Diretta Normale </a:t>
            </a:r>
            <a:r>
              <a:rPr sz="1400" spc="-5" dirty="0">
                <a:latin typeface="Microsoft Sans Serif"/>
                <a:cs typeface="Microsoft Sans Serif"/>
              </a:rPr>
              <a:t>(</a:t>
            </a:r>
            <a:r>
              <a:rPr sz="1400" b="1" spc="-5" dirty="0">
                <a:solidFill>
                  <a:srgbClr val="FF0000"/>
                </a:solidFill>
                <a:latin typeface="Arial"/>
                <a:cs typeface="Arial"/>
              </a:rPr>
              <a:t>DNI</a:t>
            </a:r>
            <a:r>
              <a:rPr sz="1400" spc="-5" dirty="0">
                <a:latin typeface="Microsoft Sans Serif"/>
                <a:cs typeface="Microsoft Sans Serif"/>
              </a:rPr>
              <a:t>)</a:t>
            </a:r>
            <a:r>
              <a:rPr sz="1400" dirty="0">
                <a:latin typeface="Microsoft Sans Serif"/>
                <a:cs typeface="Microsoft Sans Serif"/>
              </a:rPr>
              <a:t> </a:t>
            </a:r>
            <a:r>
              <a:rPr lang="it-IT" sz="1400" dirty="0">
                <a:latin typeface="Microsoft Sans Serif"/>
                <a:cs typeface="Microsoft Sans Serif"/>
              </a:rPr>
              <a:t>per un determinato sito è ottenuta da database </a:t>
            </a:r>
            <a:r>
              <a:rPr sz="1400" dirty="0">
                <a:latin typeface="Microsoft Sans Serif"/>
                <a:cs typeface="Microsoft Sans Serif"/>
              </a:rPr>
              <a:t>(e.g.,</a:t>
            </a:r>
            <a:r>
              <a:rPr sz="1400" spc="-20" dirty="0">
                <a:latin typeface="Microsoft Sans Serif"/>
                <a:cs typeface="Microsoft Sans Serif"/>
              </a:rPr>
              <a:t> </a:t>
            </a:r>
            <a:r>
              <a:rPr sz="1400" dirty="0">
                <a:latin typeface="Microsoft Sans Serif"/>
                <a:cs typeface="Microsoft Sans Serif"/>
              </a:rPr>
              <a:t>Meteonorm,</a:t>
            </a:r>
            <a:r>
              <a:rPr sz="1400" spc="-30" dirty="0">
                <a:latin typeface="Microsoft Sans Serif"/>
                <a:cs typeface="Microsoft Sans Serif"/>
              </a:rPr>
              <a:t> </a:t>
            </a:r>
            <a:r>
              <a:rPr sz="1400" dirty="0">
                <a:latin typeface="Microsoft Sans Serif"/>
                <a:cs typeface="Microsoft Sans Serif"/>
              </a:rPr>
              <a:t>ENEA)</a:t>
            </a:r>
          </a:p>
          <a:p>
            <a:pPr marL="375285" marR="93980" indent="-287020">
              <a:spcBef>
                <a:spcPts val="1195"/>
              </a:spcBef>
              <a:buChar char="•"/>
              <a:tabLst>
                <a:tab pos="375285" algn="l"/>
                <a:tab pos="375920" algn="l"/>
              </a:tabLst>
            </a:pPr>
            <a:r>
              <a:rPr lang="it-IT" sz="1400" dirty="0">
                <a:latin typeface="Microsoft Sans Serif"/>
                <a:cs typeface="Microsoft Sans Serif"/>
              </a:rPr>
              <a:t>La corrispondente Radiazione Normale sull'apertura del collettore </a:t>
            </a:r>
            <a:r>
              <a:rPr sz="1400" spc="-10" dirty="0">
                <a:latin typeface="Microsoft Sans Serif"/>
                <a:cs typeface="Microsoft Sans Serif"/>
              </a:rPr>
              <a:t>(</a:t>
            </a:r>
            <a:r>
              <a:rPr sz="1400" b="1" spc="-10" dirty="0">
                <a:solidFill>
                  <a:srgbClr val="FF0000"/>
                </a:solidFill>
                <a:latin typeface="Arial"/>
                <a:cs typeface="Arial"/>
              </a:rPr>
              <a:t>ANI</a:t>
            </a:r>
            <a:r>
              <a:rPr sz="1400" spc="-10" dirty="0">
                <a:latin typeface="Microsoft Sans Serif"/>
                <a:cs typeface="Microsoft Sans Serif"/>
              </a:rPr>
              <a:t>) </a:t>
            </a:r>
            <a:r>
              <a:rPr lang="it-IT" sz="1400" spc="-10" dirty="0">
                <a:latin typeface="Microsoft Sans Serif"/>
                <a:cs typeface="Microsoft Sans Serif"/>
              </a:rPr>
              <a:t>può essere calcolata </a:t>
            </a:r>
            <a:r>
              <a:rPr lang="it-IT" sz="1400" dirty="0">
                <a:latin typeface="Microsoft Sans Serif"/>
                <a:cs typeface="Microsoft Sans Serif"/>
              </a:rPr>
              <a:t>in base alle specifiche dei collettori e alle coordinate del sito</a:t>
            </a:r>
            <a:endParaRPr sz="1400" dirty="0">
              <a:latin typeface="Microsoft Sans Serif"/>
              <a:cs typeface="Microsoft Sans Serif"/>
            </a:endParaRPr>
          </a:p>
          <a:p>
            <a:pPr marL="375285" indent="-287020">
              <a:spcBef>
                <a:spcPts val="1205"/>
              </a:spcBef>
              <a:buChar char="•"/>
              <a:tabLst>
                <a:tab pos="375285" algn="l"/>
                <a:tab pos="375920" algn="l"/>
              </a:tabLst>
            </a:pPr>
            <a:r>
              <a:rPr lang="it-IT" sz="1400" spc="-5" dirty="0">
                <a:latin typeface="Microsoft Sans Serif"/>
                <a:cs typeface="Microsoft Sans Serif"/>
              </a:rPr>
              <a:t>Fissare</a:t>
            </a:r>
            <a:r>
              <a:rPr sz="1400" dirty="0">
                <a:latin typeface="Microsoft Sans Serif"/>
                <a:cs typeface="Microsoft Sans Serif"/>
              </a:rPr>
              <a:t> </a:t>
            </a:r>
            <a:r>
              <a:rPr sz="1400" b="1" spc="-5" dirty="0">
                <a:solidFill>
                  <a:srgbClr val="FF0000"/>
                </a:solidFill>
                <a:latin typeface="Arial"/>
                <a:cs typeface="Arial"/>
              </a:rPr>
              <a:t>A</a:t>
            </a:r>
            <a:r>
              <a:rPr sz="1400" b="1" spc="-7" baseline="-21604" dirty="0">
                <a:solidFill>
                  <a:srgbClr val="FF0000"/>
                </a:solidFill>
                <a:latin typeface="Arial"/>
                <a:cs typeface="Arial"/>
              </a:rPr>
              <a:t>SF</a:t>
            </a:r>
            <a:r>
              <a:rPr sz="1400" b="1" spc="277" baseline="-21604" dirty="0">
                <a:solidFill>
                  <a:srgbClr val="FF0000"/>
                </a:solidFill>
                <a:latin typeface="Arial"/>
                <a:cs typeface="Arial"/>
              </a:rPr>
              <a:t> </a:t>
            </a:r>
            <a:r>
              <a:rPr lang="it-IT" sz="1400" dirty="0">
                <a:latin typeface="Microsoft Sans Serif"/>
                <a:cs typeface="Microsoft Sans Serif"/>
              </a:rPr>
              <a:t>e la</a:t>
            </a:r>
            <a:r>
              <a:rPr sz="1400" spc="-30" dirty="0">
                <a:latin typeface="Microsoft Sans Serif"/>
                <a:cs typeface="Microsoft Sans Serif"/>
              </a:rPr>
              <a:t> </a:t>
            </a:r>
            <a:r>
              <a:rPr lang="it-IT" sz="1400" spc="-30" dirty="0">
                <a:latin typeface="Microsoft Sans Serif"/>
                <a:cs typeface="Microsoft Sans Serif"/>
              </a:rPr>
              <a:t>massima capacità </a:t>
            </a:r>
            <a:r>
              <a:rPr sz="1400" spc="-5" dirty="0">
                <a:latin typeface="Microsoft Sans Serif"/>
                <a:cs typeface="Microsoft Sans Serif"/>
              </a:rPr>
              <a:t>TES</a:t>
            </a:r>
            <a:r>
              <a:rPr sz="1400" spc="10" dirty="0">
                <a:latin typeface="Microsoft Sans Serif"/>
                <a:cs typeface="Microsoft Sans Serif"/>
              </a:rPr>
              <a:t> </a:t>
            </a:r>
            <a:r>
              <a:rPr sz="1400" b="1" spc="10" dirty="0">
                <a:solidFill>
                  <a:srgbClr val="FF0000"/>
                </a:solidFill>
                <a:latin typeface="Arial"/>
                <a:cs typeface="Arial"/>
              </a:rPr>
              <a:t>C</a:t>
            </a:r>
            <a:r>
              <a:rPr sz="1400" b="1" spc="15" baseline="-21604" dirty="0">
                <a:solidFill>
                  <a:srgbClr val="FF0000"/>
                </a:solidFill>
                <a:latin typeface="Arial"/>
                <a:cs typeface="Arial"/>
              </a:rPr>
              <a:t>TES</a:t>
            </a:r>
            <a:endParaRPr sz="1400" baseline="-21604" dirty="0">
              <a:latin typeface="Arial"/>
              <a:cs typeface="Arial"/>
            </a:endParaRPr>
          </a:p>
          <a:p>
            <a:pPr marL="375285" indent="-287020">
              <a:spcBef>
                <a:spcPts val="1200"/>
              </a:spcBef>
              <a:buChar char="•"/>
              <a:tabLst>
                <a:tab pos="375285" algn="l"/>
                <a:tab pos="375920" algn="l"/>
              </a:tabLst>
            </a:pPr>
            <a:r>
              <a:rPr lang="it-IT" sz="1400" spc="-5" dirty="0">
                <a:latin typeface="Microsoft Sans Serif"/>
                <a:cs typeface="Microsoft Sans Serif"/>
              </a:rPr>
              <a:t>Per ogni unità di tempo</a:t>
            </a:r>
            <a:r>
              <a:rPr sz="1400" spc="-20" dirty="0">
                <a:latin typeface="Microsoft Sans Serif"/>
                <a:cs typeface="Microsoft Sans Serif"/>
              </a:rPr>
              <a:t> </a:t>
            </a:r>
            <a:r>
              <a:rPr sz="1400" dirty="0">
                <a:latin typeface="Microsoft Sans Serif"/>
                <a:cs typeface="Microsoft Sans Serif"/>
              </a:rPr>
              <a:t>“t”</a:t>
            </a:r>
          </a:p>
        </p:txBody>
      </p:sp>
      <p:sp>
        <p:nvSpPr>
          <p:cNvPr id="4" name="object 4"/>
          <p:cNvSpPr txBox="1"/>
          <p:nvPr/>
        </p:nvSpPr>
        <p:spPr>
          <a:xfrm>
            <a:off x="3040634" y="4526245"/>
            <a:ext cx="2139313" cy="197490"/>
          </a:xfrm>
          <a:prstGeom prst="rect">
            <a:avLst/>
          </a:prstGeom>
        </p:spPr>
        <p:txBody>
          <a:bodyPr vert="horz" wrap="square" lIns="0" tIns="12700" rIns="0" bIns="0" rtlCol="0">
            <a:spAutoFit/>
          </a:bodyPr>
          <a:lstStyle/>
          <a:p>
            <a:pPr marL="38100">
              <a:spcBef>
                <a:spcPts val="100"/>
              </a:spcBef>
            </a:pPr>
            <a:r>
              <a:rPr lang="it-IT" sz="1200" spc="-5" dirty="0">
                <a:latin typeface="Microsoft Sans Serif"/>
                <a:cs typeface="Microsoft Sans Serif"/>
              </a:rPr>
              <a:t>Sì</a:t>
            </a:r>
            <a:r>
              <a:rPr sz="1000" spc="-5" dirty="0">
                <a:latin typeface="Microsoft Sans Serif"/>
                <a:cs typeface="Microsoft Sans Serif"/>
              </a:rPr>
              <a:t>: </a:t>
            </a:r>
            <a:r>
              <a:rPr sz="1000" spc="10" dirty="0">
                <a:latin typeface="Microsoft Sans Serif"/>
                <a:cs typeface="Microsoft Sans Serif"/>
              </a:rPr>
              <a:t>T</a:t>
            </a:r>
            <a:r>
              <a:rPr sz="975" spc="15" baseline="-21367" dirty="0">
                <a:latin typeface="Microsoft Sans Serif"/>
                <a:cs typeface="Microsoft Sans Serif"/>
              </a:rPr>
              <a:t>h</a:t>
            </a:r>
            <a:r>
              <a:rPr sz="975" spc="120" baseline="-21367" dirty="0">
                <a:latin typeface="Microsoft Sans Serif"/>
                <a:cs typeface="Microsoft Sans Serif"/>
              </a:rPr>
              <a:t> </a:t>
            </a:r>
            <a:r>
              <a:rPr lang="it-IT" sz="1000" spc="-5" dirty="0">
                <a:latin typeface="Microsoft Sans Serif"/>
                <a:cs typeface="Microsoft Sans Serif"/>
              </a:rPr>
              <a:t>Raggiungibile con</a:t>
            </a:r>
            <a:r>
              <a:rPr sz="1000" dirty="0">
                <a:latin typeface="Microsoft Sans Serif"/>
                <a:cs typeface="Microsoft Sans Serif"/>
              </a:rPr>
              <a:t> F</a:t>
            </a:r>
            <a:r>
              <a:rPr sz="975" baseline="-21367" dirty="0">
                <a:latin typeface="Microsoft Sans Serif"/>
                <a:cs typeface="Microsoft Sans Serif"/>
              </a:rPr>
              <a:t>f</a:t>
            </a:r>
            <a:r>
              <a:rPr sz="975" spc="7" baseline="-21367" dirty="0">
                <a:latin typeface="Microsoft Sans Serif"/>
                <a:cs typeface="Microsoft Sans Serif"/>
              </a:rPr>
              <a:t> </a:t>
            </a:r>
            <a:r>
              <a:rPr sz="1000" spc="-40" dirty="0">
                <a:latin typeface="Microsoft Sans Serif"/>
                <a:cs typeface="Microsoft Sans Serif"/>
              </a:rPr>
              <a:t>≥</a:t>
            </a:r>
            <a:r>
              <a:rPr sz="1000" spc="5" dirty="0">
                <a:latin typeface="Microsoft Sans Serif"/>
                <a:cs typeface="Microsoft Sans Serif"/>
              </a:rPr>
              <a:t> (F</a:t>
            </a:r>
            <a:r>
              <a:rPr sz="975" spc="7" baseline="-21367" dirty="0">
                <a:latin typeface="Microsoft Sans Serif"/>
                <a:cs typeface="Microsoft Sans Serif"/>
              </a:rPr>
              <a:t>f</a:t>
            </a:r>
            <a:r>
              <a:rPr sz="1000" spc="5" dirty="0">
                <a:latin typeface="Microsoft Sans Serif"/>
                <a:cs typeface="Microsoft Sans Serif"/>
              </a:rPr>
              <a:t>)</a:t>
            </a:r>
            <a:r>
              <a:rPr sz="975" spc="7" baseline="-21367" dirty="0">
                <a:latin typeface="Microsoft Sans Serif"/>
                <a:cs typeface="Microsoft Sans Serif"/>
              </a:rPr>
              <a:t>min</a:t>
            </a:r>
            <a:endParaRPr sz="975" baseline="-21367" dirty="0">
              <a:latin typeface="Microsoft Sans Serif"/>
              <a:cs typeface="Microsoft Sans Serif"/>
            </a:endParaRPr>
          </a:p>
        </p:txBody>
      </p:sp>
      <p:sp>
        <p:nvSpPr>
          <p:cNvPr id="7" name="object 7"/>
          <p:cNvSpPr/>
          <p:nvPr/>
        </p:nvSpPr>
        <p:spPr>
          <a:xfrm>
            <a:off x="2293620" y="4464777"/>
            <a:ext cx="3862070" cy="705485"/>
          </a:xfrm>
          <a:custGeom>
            <a:avLst/>
            <a:gdLst/>
            <a:ahLst/>
            <a:cxnLst/>
            <a:rect l="l" t="t" r="r" b="b"/>
            <a:pathLst>
              <a:path w="3862070" h="705485">
                <a:moveTo>
                  <a:pt x="25907" y="627634"/>
                </a:moveTo>
                <a:lnTo>
                  <a:pt x="0" y="627634"/>
                </a:lnTo>
                <a:lnTo>
                  <a:pt x="38861" y="705358"/>
                </a:lnTo>
                <a:lnTo>
                  <a:pt x="71247" y="640588"/>
                </a:lnTo>
                <a:lnTo>
                  <a:pt x="25907" y="640588"/>
                </a:lnTo>
                <a:lnTo>
                  <a:pt x="25907" y="627634"/>
                </a:lnTo>
                <a:close/>
              </a:path>
              <a:path w="3862070" h="705485">
                <a:moveTo>
                  <a:pt x="3835907" y="339725"/>
                </a:moveTo>
                <a:lnTo>
                  <a:pt x="31711" y="339725"/>
                </a:lnTo>
                <a:lnTo>
                  <a:pt x="25907" y="345567"/>
                </a:lnTo>
                <a:lnTo>
                  <a:pt x="25907" y="640588"/>
                </a:lnTo>
                <a:lnTo>
                  <a:pt x="51816" y="640588"/>
                </a:lnTo>
                <a:lnTo>
                  <a:pt x="51816" y="365633"/>
                </a:lnTo>
                <a:lnTo>
                  <a:pt x="38861" y="365633"/>
                </a:lnTo>
                <a:lnTo>
                  <a:pt x="51816" y="352679"/>
                </a:lnTo>
                <a:lnTo>
                  <a:pt x="3835907" y="352679"/>
                </a:lnTo>
                <a:lnTo>
                  <a:pt x="3835907" y="339725"/>
                </a:lnTo>
                <a:close/>
              </a:path>
              <a:path w="3862070" h="705485">
                <a:moveTo>
                  <a:pt x="77723" y="627634"/>
                </a:moveTo>
                <a:lnTo>
                  <a:pt x="51816" y="627634"/>
                </a:lnTo>
                <a:lnTo>
                  <a:pt x="51816" y="640588"/>
                </a:lnTo>
                <a:lnTo>
                  <a:pt x="71247" y="640588"/>
                </a:lnTo>
                <a:lnTo>
                  <a:pt x="77723" y="627634"/>
                </a:lnTo>
                <a:close/>
              </a:path>
              <a:path w="3862070" h="705485">
                <a:moveTo>
                  <a:pt x="51816" y="352679"/>
                </a:moveTo>
                <a:lnTo>
                  <a:pt x="38861" y="365633"/>
                </a:lnTo>
                <a:lnTo>
                  <a:pt x="51816" y="365633"/>
                </a:lnTo>
                <a:lnTo>
                  <a:pt x="51816" y="352679"/>
                </a:lnTo>
                <a:close/>
              </a:path>
              <a:path w="3862070" h="705485">
                <a:moveTo>
                  <a:pt x="3861816" y="339725"/>
                </a:moveTo>
                <a:lnTo>
                  <a:pt x="3848862" y="339725"/>
                </a:lnTo>
                <a:lnTo>
                  <a:pt x="3835907" y="352679"/>
                </a:lnTo>
                <a:lnTo>
                  <a:pt x="51816" y="352679"/>
                </a:lnTo>
                <a:lnTo>
                  <a:pt x="51816" y="365633"/>
                </a:lnTo>
                <a:lnTo>
                  <a:pt x="3855974" y="365633"/>
                </a:lnTo>
                <a:lnTo>
                  <a:pt x="3861816" y="359791"/>
                </a:lnTo>
                <a:lnTo>
                  <a:pt x="3861816" y="339725"/>
                </a:lnTo>
                <a:close/>
              </a:path>
              <a:path w="3862070" h="705485">
                <a:moveTo>
                  <a:pt x="3861816" y="0"/>
                </a:moveTo>
                <a:lnTo>
                  <a:pt x="3835907" y="0"/>
                </a:lnTo>
                <a:lnTo>
                  <a:pt x="3835907" y="352679"/>
                </a:lnTo>
                <a:lnTo>
                  <a:pt x="3848862" y="339725"/>
                </a:lnTo>
                <a:lnTo>
                  <a:pt x="3861816" y="339725"/>
                </a:lnTo>
                <a:lnTo>
                  <a:pt x="3861816" y="0"/>
                </a:lnTo>
                <a:close/>
              </a:path>
            </a:pathLst>
          </a:custGeom>
          <a:solidFill>
            <a:srgbClr val="4F81BC"/>
          </a:solidFill>
        </p:spPr>
        <p:txBody>
          <a:bodyPr wrap="square" lIns="0" tIns="0" rIns="0" bIns="0" rtlCol="0"/>
          <a:lstStyle/>
          <a:p>
            <a:endParaRPr/>
          </a:p>
        </p:txBody>
      </p:sp>
      <p:sp>
        <p:nvSpPr>
          <p:cNvPr id="8" name="object 8"/>
          <p:cNvSpPr txBox="1"/>
          <p:nvPr/>
        </p:nvSpPr>
        <p:spPr>
          <a:xfrm>
            <a:off x="7297545" y="4529293"/>
            <a:ext cx="2796573" cy="197490"/>
          </a:xfrm>
          <a:prstGeom prst="rect">
            <a:avLst/>
          </a:prstGeom>
        </p:spPr>
        <p:txBody>
          <a:bodyPr vert="horz" wrap="square" lIns="0" tIns="12700" rIns="0" bIns="0" rtlCol="0">
            <a:spAutoFit/>
          </a:bodyPr>
          <a:lstStyle/>
          <a:p>
            <a:pPr marL="38100">
              <a:spcBef>
                <a:spcPts val="100"/>
              </a:spcBef>
            </a:pPr>
            <a:r>
              <a:rPr sz="1200" spc="-5" dirty="0">
                <a:latin typeface="Microsoft Sans Serif"/>
                <a:cs typeface="Microsoft Sans Serif"/>
              </a:rPr>
              <a:t>NO</a:t>
            </a:r>
            <a:r>
              <a:rPr sz="1000" spc="-5" dirty="0">
                <a:latin typeface="Microsoft Sans Serif"/>
                <a:cs typeface="Microsoft Sans Serif"/>
              </a:rPr>
              <a:t>:</a:t>
            </a:r>
            <a:r>
              <a:rPr sz="1000" dirty="0">
                <a:latin typeface="Microsoft Sans Serif"/>
                <a:cs typeface="Microsoft Sans Serif"/>
              </a:rPr>
              <a:t> </a:t>
            </a:r>
            <a:r>
              <a:rPr sz="1000" spc="10" dirty="0">
                <a:latin typeface="Microsoft Sans Serif"/>
                <a:cs typeface="Microsoft Sans Serif"/>
              </a:rPr>
              <a:t>T</a:t>
            </a:r>
            <a:r>
              <a:rPr sz="975" spc="15" baseline="-21367" dirty="0">
                <a:latin typeface="Microsoft Sans Serif"/>
                <a:cs typeface="Microsoft Sans Serif"/>
              </a:rPr>
              <a:t>h</a:t>
            </a:r>
            <a:r>
              <a:rPr sz="975" spc="127" baseline="-21367" dirty="0">
                <a:latin typeface="Microsoft Sans Serif"/>
                <a:cs typeface="Microsoft Sans Serif"/>
              </a:rPr>
              <a:t> </a:t>
            </a:r>
            <a:r>
              <a:rPr lang="it-IT" sz="1000" spc="-10" dirty="0">
                <a:latin typeface="Microsoft Sans Serif"/>
                <a:cs typeface="Microsoft Sans Serif"/>
              </a:rPr>
              <a:t>non può essere ottenuta con </a:t>
            </a:r>
            <a:r>
              <a:rPr sz="1000" spc="5" dirty="0">
                <a:latin typeface="Microsoft Sans Serif"/>
                <a:cs typeface="Microsoft Sans Serif"/>
              </a:rPr>
              <a:t> </a:t>
            </a:r>
            <a:r>
              <a:rPr sz="1000" dirty="0">
                <a:latin typeface="Microsoft Sans Serif"/>
                <a:cs typeface="Microsoft Sans Serif"/>
              </a:rPr>
              <a:t>F</a:t>
            </a:r>
            <a:r>
              <a:rPr sz="975" baseline="-21367" dirty="0">
                <a:latin typeface="Microsoft Sans Serif"/>
                <a:cs typeface="Microsoft Sans Serif"/>
              </a:rPr>
              <a:t>f</a:t>
            </a:r>
            <a:r>
              <a:rPr sz="975" spc="15" baseline="-21367" dirty="0">
                <a:latin typeface="Microsoft Sans Serif"/>
                <a:cs typeface="Microsoft Sans Serif"/>
              </a:rPr>
              <a:t> </a:t>
            </a:r>
            <a:r>
              <a:rPr sz="1000" spc="-5" dirty="0">
                <a:latin typeface="Microsoft Sans Serif"/>
                <a:cs typeface="Microsoft Sans Serif"/>
              </a:rPr>
              <a:t>=</a:t>
            </a:r>
            <a:r>
              <a:rPr sz="1000" spc="10" dirty="0">
                <a:latin typeface="Microsoft Sans Serif"/>
                <a:cs typeface="Microsoft Sans Serif"/>
              </a:rPr>
              <a:t> </a:t>
            </a:r>
            <a:r>
              <a:rPr sz="1000" spc="5" dirty="0">
                <a:latin typeface="Microsoft Sans Serif"/>
                <a:cs typeface="Microsoft Sans Serif"/>
              </a:rPr>
              <a:t>(F</a:t>
            </a:r>
            <a:r>
              <a:rPr sz="975" spc="7" baseline="-21367" dirty="0">
                <a:latin typeface="Microsoft Sans Serif"/>
                <a:cs typeface="Microsoft Sans Serif"/>
              </a:rPr>
              <a:t>f</a:t>
            </a:r>
            <a:r>
              <a:rPr sz="1000" spc="5" dirty="0">
                <a:latin typeface="Microsoft Sans Serif"/>
                <a:cs typeface="Microsoft Sans Serif"/>
              </a:rPr>
              <a:t>)</a:t>
            </a:r>
            <a:r>
              <a:rPr sz="975" spc="7" baseline="-21367" dirty="0">
                <a:latin typeface="Microsoft Sans Serif"/>
                <a:cs typeface="Microsoft Sans Serif"/>
              </a:rPr>
              <a:t>min</a:t>
            </a:r>
            <a:endParaRPr sz="975" baseline="-21367" dirty="0">
              <a:latin typeface="Microsoft Sans Serif"/>
              <a:cs typeface="Microsoft Sans Serif"/>
            </a:endParaRPr>
          </a:p>
        </p:txBody>
      </p:sp>
      <p:grpSp>
        <p:nvGrpSpPr>
          <p:cNvPr id="9" name="object 9"/>
          <p:cNvGrpSpPr/>
          <p:nvPr/>
        </p:nvGrpSpPr>
        <p:grpSpPr>
          <a:xfrm>
            <a:off x="6105209" y="4450712"/>
            <a:ext cx="2510155" cy="795655"/>
            <a:chOff x="4562855" y="4050791"/>
            <a:chExt cx="2510155" cy="795655"/>
          </a:xfrm>
        </p:grpSpPr>
        <p:pic>
          <p:nvPicPr>
            <p:cNvPr id="10" name="object 10"/>
            <p:cNvPicPr/>
            <p:nvPr/>
          </p:nvPicPr>
          <p:blipFill>
            <a:blip r:embed="rId8" cstate="print"/>
            <a:stretch>
              <a:fillRect/>
            </a:stretch>
          </p:blipFill>
          <p:spPr>
            <a:xfrm>
              <a:off x="4562855" y="4050791"/>
              <a:ext cx="2510028" cy="795528"/>
            </a:xfrm>
            <a:prstGeom prst="rect">
              <a:avLst/>
            </a:prstGeom>
          </p:spPr>
        </p:pic>
        <p:sp>
          <p:nvSpPr>
            <p:cNvPr id="11" name="object 11"/>
            <p:cNvSpPr/>
            <p:nvPr/>
          </p:nvSpPr>
          <p:spPr>
            <a:xfrm>
              <a:off x="4605527" y="4072889"/>
              <a:ext cx="2385695" cy="632460"/>
            </a:xfrm>
            <a:custGeom>
              <a:avLst/>
              <a:gdLst/>
              <a:ahLst/>
              <a:cxnLst/>
              <a:rect l="l" t="t" r="r" b="b"/>
              <a:pathLst>
                <a:path w="2385695" h="632460">
                  <a:moveTo>
                    <a:pt x="2333371" y="554228"/>
                  </a:moveTo>
                  <a:lnTo>
                    <a:pt x="2307463" y="554228"/>
                  </a:lnTo>
                  <a:lnTo>
                    <a:pt x="2346325" y="631952"/>
                  </a:lnTo>
                  <a:lnTo>
                    <a:pt x="2378710" y="567182"/>
                  </a:lnTo>
                  <a:lnTo>
                    <a:pt x="2333371" y="567182"/>
                  </a:lnTo>
                  <a:lnTo>
                    <a:pt x="2333371" y="554228"/>
                  </a:lnTo>
                  <a:close/>
                </a:path>
                <a:path w="2385695" h="632460">
                  <a:moveTo>
                    <a:pt x="2333371" y="315976"/>
                  </a:moveTo>
                  <a:lnTo>
                    <a:pt x="2333371" y="567182"/>
                  </a:lnTo>
                  <a:lnTo>
                    <a:pt x="2359279" y="567182"/>
                  </a:lnTo>
                  <a:lnTo>
                    <a:pt x="2359279" y="328930"/>
                  </a:lnTo>
                  <a:lnTo>
                    <a:pt x="2346325" y="328930"/>
                  </a:lnTo>
                  <a:lnTo>
                    <a:pt x="2333371" y="315976"/>
                  </a:lnTo>
                  <a:close/>
                </a:path>
                <a:path w="2385695" h="632460">
                  <a:moveTo>
                    <a:pt x="2385187" y="554228"/>
                  </a:moveTo>
                  <a:lnTo>
                    <a:pt x="2359279" y="554228"/>
                  </a:lnTo>
                  <a:lnTo>
                    <a:pt x="2359279" y="567182"/>
                  </a:lnTo>
                  <a:lnTo>
                    <a:pt x="2378710" y="567182"/>
                  </a:lnTo>
                  <a:lnTo>
                    <a:pt x="2385187" y="554228"/>
                  </a:lnTo>
                  <a:close/>
                </a:path>
                <a:path w="2385695" h="632460">
                  <a:moveTo>
                    <a:pt x="25908" y="0"/>
                  </a:moveTo>
                  <a:lnTo>
                    <a:pt x="0" y="0"/>
                  </a:lnTo>
                  <a:lnTo>
                    <a:pt x="0" y="323088"/>
                  </a:lnTo>
                  <a:lnTo>
                    <a:pt x="5842" y="328930"/>
                  </a:lnTo>
                  <a:lnTo>
                    <a:pt x="2333371" y="328930"/>
                  </a:lnTo>
                  <a:lnTo>
                    <a:pt x="2333371" y="315976"/>
                  </a:lnTo>
                  <a:lnTo>
                    <a:pt x="25908" y="315976"/>
                  </a:lnTo>
                  <a:lnTo>
                    <a:pt x="12954" y="303022"/>
                  </a:lnTo>
                  <a:lnTo>
                    <a:pt x="25908" y="303022"/>
                  </a:lnTo>
                  <a:lnTo>
                    <a:pt x="25908" y="0"/>
                  </a:lnTo>
                  <a:close/>
                </a:path>
                <a:path w="2385695" h="632460">
                  <a:moveTo>
                    <a:pt x="2353437" y="303022"/>
                  </a:moveTo>
                  <a:lnTo>
                    <a:pt x="25908" y="303022"/>
                  </a:lnTo>
                  <a:lnTo>
                    <a:pt x="25908" y="315976"/>
                  </a:lnTo>
                  <a:lnTo>
                    <a:pt x="2333371" y="315976"/>
                  </a:lnTo>
                  <a:lnTo>
                    <a:pt x="2346325" y="328930"/>
                  </a:lnTo>
                  <a:lnTo>
                    <a:pt x="2359279" y="328930"/>
                  </a:lnTo>
                  <a:lnTo>
                    <a:pt x="2359279" y="308864"/>
                  </a:lnTo>
                  <a:lnTo>
                    <a:pt x="2353437" y="303022"/>
                  </a:lnTo>
                  <a:close/>
                </a:path>
                <a:path w="2385695" h="632460">
                  <a:moveTo>
                    <a:pt x="25908" y="303022"/>
                  </a:moveTo>
                  <a:lnTo>
                    <a:pt x="12954" y="303022"/>
                  </a:lnTo>
                  <a:lnTo>
                    <a:pt x="25908" y="315976"/>
                  </a:lnTo>
                  <a:lnTo>
                    <a:pt x="25908" y="303022"/>
                  </a:lnTo>
                  <a:close/>
                </a:path>
              </a:pathLst>
            </a:custGeom>
            <a:solidFill>
              <a:srgbClr val="4F81BC"/>
            </a:solidFill>
          </p:spPr>
          <p:txBody>
            <a:bodyPr wrap="square" lIns="0" tIns="0" rIns="0" bIns="0" rtlCol="0"/>
            <a:lstStyle/>
            <a:p>
              <a:endParaRPr/>
            </a:p>
          </p:txBody>
        </p:sp>
      </p:grpSp>
      <p:grpSp>
        <p:nvGrpSpPr>
          <p:cNvPr id="12" name="object 12"/>
          <p:cNvGrpSpPr/>
          <p:nvPr/>
        </p:nvGrpSpPr>
        <p:grpSpPr>
          <a:xfrm>
            <a:off x="7239125" y="5546038"/>
            <a:ext cx="1283335" cy="684530"/>
            <a:chOff x="5715124" y="5154150"/>
            <a:chExt cx="1283335" cy="684530"/>
          </a:xfrm>
        </p:grpSpPr>
        <p:pic>
          <p:nvPicPr>
            <p:cNvPr id="13" name="object 13"/>
            <p:cNvPicPr/>
            <p:nvPr/>
          </p:nvPicPr>
          <p:blipFill>
            <a:blip r:embed="rId9" cstate="print"/>
            <a:stretch>
              <a:fillRect/>
            </a:stretch>
          </p:blipFill>
          <p:spPr>
            <a:xfrm>
              <a:off x="5715124" y="5154150"/>
              <a:ext cx="1283062" cy="684486"/>
            </a:xfrm>
            <a:prstGeom prst="rect">
              <a:avLst/>
            </a:prstGeom>
          </p:spPr>
        </p:pic>
        <p:sp>
          <p:nvSpPr>
            <p:cNvPr id="14" name="object 14"/>
            <p:cNvSpPr/>
            <p:nvPr/>
          </p:nvSpPr>
          <p:spPr>
            <a:xfrm>
              <a:off x="5742432" y="5167122"/>
              <a:ext cx="1222375" cy="631190"/>
            </a:xfrm>
            <a:custGeom>
              <a:avLst/>
              <a:gdLst/>
              <a:ahLst/>
              <a:cxnLst/>
              <a:rect l="l" t="t" r="r" b="b"/>
              <a:pathLst>
                <a:path w="1222375" h="631189">
                  <a:moveTo>
                    <a:pt x="25907" y="553084"/>
                  </a:moveTo>
                  <a:lnTo>
                    <a:pt x="0" y="553084"/>
                  </a:lnTo>
                  <a:lnTo>
                    <a:pt x="38862" y="630808"/>
                  </a:lnTo>
                  <a:lnTo>
                    <a:pt x="71240" y="566051"/>
                  </a:lnTo>
                  <a:lnTo>
                    <a:pt x="25907" y="566051"/>
                  </a:lnTo>
                  <a:lnTo>
                    <a:pt x="25907" y="553084"/>
                  </a:lnTo>
                  <a:close/>
                </a:path>
                <a:path w="1222375" h="631189">
                  <a:moveTo>
                    <a:pt x="1196213" y="302513"/>
                  </a:moveTo>
                  <a:lnTo>
                    <a:pt x="31750" y="302513"/>
                  </a:lnTo>
                  <a:lnTo>
                    <a:pt x="25907" y="308228"/>
                  </a:lnTo>
                  <a:lnTo>
                    <a:pt x="25907" y="566051"/>
                  </a:lnTo>
                  <a:lnTo>
                    <a:pt x="51815" y="566051"/>
                  </a:lnTo>
                  <a:lnTo>
                    <a:pt x="51815" y="328421"/>
                  </a:lnTo>
                  <a:lnTo>
                    <a:pt x="38862" y="328421"/>
                  </a:lnTo>
                  <a:lnTo>
                    <a:pt x="51815" y="315467"/>
                  </a:lnTo>
                  <a:lnTo>
                    <a:pt x="1196213" y="315467"/>
                  </a:lnTo>
                  <a:lnTo>
                    <a:pt x="1196213" y="302513"/>
                  </a:lnTo>
                  <a:close/>
                </a:path>
                <a:path w="1222375" h="631189">
                  <a:moveTo>
                    <a:pt x="77723" y="553084"/>
                  </a:moveTo>
                  <a:lnTo>
                    <a:pt x="51815" y="553084"/>
                  </a:lnTo>
                  <a:lnTo>
                    <a:pt x="51815" y="566051"/>
                  </a:lnTo>
                  <a:lnTo>
                    <a:pt x="71240" y="566051"/>
                  </a:lnTo>
                  <a:lnTo>
                    <a:pt x="77723" y="553084"/>
                  </a:lnTo>
                  <a:close/>
                </a:path>
                <a:path w="1222375" h="631189">
                  <a:moveTo>
                    <a:pt x="51815" y="315467"/>
                  </a:moveTo>
                  <a:lnTo>
                    <a:pt x="38862" y="328421"/>
                  </a:lnTo>
                  <a:lnTo>
                    <a:pt x="51815" y="328421"/>
                  </a:lnTo>
                  <a:lnTo>
                    <a:pt x="51815" y="315467"/>
                  </a:lnTo>
                  <a:close/>
                </a:path>
                <a:path w="1222375" h="631189">
                  <a:moveTo>
                    <a:pt x="1222120" y="302513"/>
                  </a:moveTo>
                  <a:lnTo>
                    <a:pt x="1209166" y="302513"/>
                  </a:lnTo>
                  <a:lnTo>
                    <a:pt x="1196213" y="315467"/>
                  </a:lnTo>
                  <a:lnTo>
                    <a:pt x="51815" y="315467"/>
                  </a:lnTo>
                  <a:lnTo>
                    <a:pt x="51815" y="328421"/>
                  </a:lnTo>
                  <a:lnTo>
                    <a:pt x="1216406" y="328421"/>
                  </a:lnTo>
                  <a:lnTo>
                    <a:pt x="1222120" y="322579"/>
                  </a:lnTo>
                  <a:lnTo>
                    <a:pt x="1222120" y="302513"/>
                  </a:lnTo>
                  <a:close/>
                </a:path>
                <a:path w="1222375" h="631189">
                  <a:moveTo>
                    <a:pt x="1222120" y="0"/>
                  </a:moveTo>
                  <a:lnTo>
                    <a:pt x="1196213" y="0"/>
                  </a:lnTo>
                  <a:lnTo>
                    <a:pt x="1196213" y="315467"/>
                  </a:lnTo>
                  <a:lnTo>
                    <a:pt x="1209166" y="302513"/>
                  </a:lnTo>
                  <a:lnTo>
                    <a:pt x="1222120" y="302513"/>
                  </a:lnTo>
                  <a:lnTo>
                    <a:pt x="1222120" y="0"/>
                  </a:lnTo>
                  <a:close/>
                </a:path>
              </a:pathLst>
            </a:custGeom>
            <a:solidFill>
              <a:srgbClr val="4F81BC"/>
            </a:solidFill>
          </p:spPr>
          <p:txBody>
            <a:bodyPr wrap="square" lIns="0" tIns="0" rIns="0" bIns="0" rtlCol="0"/>
            <a:lstStyle/>
            <a:p>
              <a:endParaRPr/>
            </a:p>
          </p:txBody>
        </p:sp>
      </p:grpSp>
      <p:sp>
        <p:nvSpPr>
          <p:cNvPr id="15" name="object 15"/>
          <p:cNvSpPr txBox="1"/>
          <p:nvPr/>
        </p:nvSpPr>
        <p:spPr>
          <a:xfrm>
            <a:off x="6239255" y="6187659"/>
            <a:ext cx="2131060" cy="462280"/>
          </a:xfrm>
          <a:prstGeom prst="rect">
            <a:avLst/>
          </a:prstGeom>
          <a:solidFill>
            <a:srgbClr val="FFFF00"/>
          </a:solidFill>
          <a:ln w="9144">
            <a:solidFill>
              <a:srgbClr val="000000"/>
            </a:solidFill>
          </a:ln>
        </p:spPr>
        <p:txBody>
          <a:bodyPr vert="horz" wrap="square" lIns="0" tIns="43180" rIns="0" bIns="0" rtlCol="0">
            <a:spAutoFit/>
          </a:bodyPr>
          <a:lstStyle/>
          <a:p>
            <a:pPr algn="ctr">
              <a:spcBef>
                <a:spcPts val="340"/>
              </a:spcBef>
            </a:pPr>
            <a:r>
              <a:rPr lang="it-IT" sz="1200" spc="-5" dirty="0">
                <a:latin typeface="Microsoft Sans Serif"/>
                <a:cs typeface="Microsoft Sans Serif"/>
              </a:rPr>
              <a:t>Calore solare indire</a:t>
            </a:r>
            <a:r>
              <a:rPr sz="1200" spc="-5" dirty="0">
                <a:latin typeface="Microsoft Sans Serif"/>
                <a:cs typeface="Microsoft Sans Serif"/>
              </a:rPr>
              <a:t>t</a:t>
            </a:r>
            <a:r>
              <a:rPr lang="it-IT" sz="1200" spc="-5" dirty="0">
                <a:latin typeface="Microsoft Sans Serif"/>
                <a:cs typeface="Microsoft Sans Serif"/>
              </a:rPr>
              <a:t>to</a:t>
            </a:r>
            <a:endParaRPr sz="1200" dirty="0">
              <a:latin typeface="Microsoft Sans Serif"/>
              <a:cs typeface="Microsoft Sans Serif"/>
            </a:endParaRPr>
          </a:p>
          <a:p>
            <a:pPr marL="1270" algn="ctr">
              <a:spcBef>
                <a:spcPts val="285"/>
              </a:spcBef>
            </a:pPr>
            <a:r>
              <a:rPr lang="it-IT" b="1" spc="-7" baseline="13888" dirty="0">
                <a:solidFill>
                  <a:srgbClr val="FF0000"/>
                </a:solidFill>
                <a:latin typeface="Arial"/>
                <a:cs typeface="Arial"/>
              </a:rPr>
              <a:t>t</a:t>
            </a:r>
            <a:r>
              <a:rPr sz="800" b="1" spc="-5" dirty="0">
                <a:solidFill>
                  <a:srgbClr val="FF0000"/>
                </a:solidFill>
                <a:latin typeface="Arial"/>
                <a:cs typeface="Arial"/>
              </a:rPr>
              <a:t>indirect-solar</a:t>
            </a:r>
            <a:endParaRPr sz="800" dirty="0">
              <a:latin typeface="Arial"/>
              <a:cs typeface="Arial"/>
            </a:endParaRPr>
          </a:p>
        </p:txBody>
      </p:sp>
      <p:grpSp>
        <p:nvGrpSpPr>
          <p:cNvPr id="16" name="object 16"/>
          <p:cNvGrpSpPr/>
          <p:nvPr/>
        </p:nvGrpSpPr>
        <p:grpSpPr>
          <a:xfrm>
            <a:off x="8420100" y="5536911"/>
            <a:ext cx="1376680" cy="789940"/>
            <a:chOff x="6896100" y="5145023"/>
            <a:chExt cx="1376680" cy="789940"/>
          </a:xfrm>
        </p:grpSpPr>
        <p:pic>
          <p:nvPicPr>
            <p:cNvPr id="17" name="object 17"/>
            <p:cNvPicPr/>
            <p:nvPr/>
          </p:nvPicPr>
          <p:blipFill>
            <a:blip r:embed="rId10" cstate="print"/>
            <a:stretch>
              <a:fillRect/>
            </a:stretch>
          </p:blipFill>
          <p:spPr>
            <a:xfrm>
              <a:off x="6896100" y="5145023"/>
              <a:ext cx="1376172" cy="789432"/>
            </a:xfrm>
            <a:prstGeom prst="rect">
              <a:avLst/>
            </a:prstGeom>
          </p:spPr>
        </p:pic>
        <p:sp>
          <p:nvSpPr>
            <p:cNvPr id="18" name="object 18"/>
            <p:cNvSpPr/>
            <p:nvPr/>
          </p:nvSpPr>
          <p:spPr>
            <a:xfrm>
              <a:off x="6938771" y="5167121"/>
              <a:ext cx="1252220" cy="626745"/>
            </a:xfrm>
            <a:custGeom>
              <a:avLst/>
              <a:gdLst/>
              <a:ahLst/>
              <a:cxnLst/>
              <a:rect l="l" t="t" r="r" b="b"/>
              <a:pathLst>
                <a:path w="1252220" h="626745">
                  <a:moveTo>
                    <a:pt x="1200150" y="548970"/>
                  </a:moveTo>
                  <a:lnTo>
                    <a:pt x="1174242" y="548970"/>
                  </a:lnTo>
                  <a:lnTo>
                    <a:pt x="1213103" y="626694"/>
                  </a:lnTo>
                  <a:lnTo>
                    <a:pt x="1245489" y="561924"/>
                  </a:lnTo>
                  <a:lnTo>
                    <a:pt x="1200150" y="561924"/>
                  </a:lnTo>
                  <a:lnTo>
                    <a:pt x="1200150" y="548970"/>
                  </a:lnTo>
                  <a:close/>
                </a:path>
                <a:path w="1252220" h="626745">
                  <a:moveTo>
                    <a:pt x="1200150" y="313308"/>
                  </a:moveTo>
                  <a:lnTo>
                    <a:pt x="1200150" y="561924"/>
                  </a:lnTo>
                  <a:lnTo>
                    <a:pt x="1226057" y="561924"/>
                  </a:lnTo>
                  <a:lnTo>
                    <a:pt x="1226057" y="326262"/>
                  </a:lnTo>
                  <a:lnTo>
                    <a:pt x="1213103" y="326262"/>
                  </a:lnTo>
                  <a:lnTo>
                    <a:pt x="1200150" y="313308"/>
                  </a:lnTo>
                  <a:close/>
                </a:path>
                <a:path w="1252220" h="626745">
                  <a:moveTo>
                    <a:pt x="1251966" y="548970"/>
                  </a:moveTo>
                  <a:lnTo>
                    <a:pt x="1226057" y="548970"/>
                  </a:lnTo>
                  <a:lnTo>
                    <a:pt x="1226057" y="561924"/>
                  </a:lnTo>
                  <a:lnTo>
                    <a:pt x="1245489" y="561924"/>
                  </a:lnTo>
                  <a:lnTo>
                    <a:pt x="1251966" y="548970"/>
                  </a:lnTo>
                  <a:close/>
                </a:path>
                <a:path w="1252220" h="626745">
                  <a:moveTo>
                    <a:pt x="25907" y="0"/>
                  </a:moveTo>
                  <a:lnTo>
                    <a:pt x="0" y="0"/>
                  </a:lnTo>
                  <a:lnTo>
                    <a:pt x="0" y="320547"/>
                  </a:lnTo>
                  <a:lnTo>
                    <a:pt x="5842" y="326262"/>
                  </a:lnTo>
                  <a:lnTo>
                    <a:pt x="1200150" y="326262"/>
                  </a:lnTo>
                  <a:lnTo>
                    <a:pt x="1200150" y="313308"/>
                  </a:lnTo>
                  <a:lnTo>
                    <a:pt x="25907" y="313308"/>
                  </a:lnTo>
                  <a:lnTo>
                    <a:pt x="12953" y="300354"/>
                  </a:lnTo>
                  <a:lnTo>
                    <a:pt x="25907" y="300354"/>
                  </a:lnTo>
                  <a:lnTo>
                    <a:pt x="25907" y="0"/>
                  </a:lnTo>
                  <a:close/>
                </a:path>
                <a:path w="1252220" h="626745">
                  <a:moveTo>
                    <a:pt x="1220343" y="300354"/>
                  </a:moveTo>
                  <a:lnTo>
                    <a:pt x="25907" y="300354"/>
                  </a:lnTo>
                  <a:lnTo>
                    <a:pt x="25907" y="313308"/>
                  </a:lnTo>
                  <a:lnTo>
                    <a:pt x="1200150" y="313308"/>
                  </a:lnTo>
                  <a:lnTo>
                    <a:pt x="1213103" y="326262"/>
                  </a:lnTo>
                  <a:lnTo>
                    <a:pt x="1226057" y="326262"/>
                  </a:lnTo>
                  <a:lnTo>
                    <a:pt x="1226057" y="306196"/>
                  </a:lnTo>
                  <a:lnTo>
                    <a:pt x="1220343" y="300354"/>
                  </a:lnTo>
                  <a:close/>
                </a:path>
                <a:path w="1252220" h="626745">
                  <a:moveTo>
                    <a:pt x="25907" y="300354"/>
                  </a:moveTo>
                  <a:lnTo>
                    <a:pt x="12953" y="300354"/>
                  </a:lnTo>
                  <a:lnTo>
                    <a:pt x="25907" y="313308"/>
                  </a:lnTo>
                  <a:lnTo>
                    <a:pt x="25907" y="300354"/>
                  </a:lnTo>
                  <a:close/>
                </a:path>
              </a:pathLst>
            </a:custGeom>
            <a:solidFill>
              <a:srgbClr val="4F81BC"/>
            </a:solidFill>
          </p:spPr>
          <p:txBody>
            <a:bodyPr wrap="square" lIns="0" tIns="0" rIns="0" bIns="0" rtlCol="0"/>
            <a:lstStyle/>
            <a:p>
              <a:endParaRPr/>
            </a:p>
          </p:txBody>
        </p:sp>
      </p:grpSp>
      <p:sp>
        <p:nvSpPr>
          <p:cNvPr id="19" name="object 19"/>
          <p:cNvSpPr txBox="1"/>
          <p:nvPr/>
        </p:nvSpPr>
        <p:spPr>
          <a:xfrm>
            <a:off x="7545452" y="5125559"/>
            <a:ext cx="2065655" cy="695062"/>
          </a:xfrm>
          <a:prstGeom prst="rect">
            <a:avLst/>
          </a:prstGeom>
        </p:spPr>
        <p:txBody>
          <a:bodyPr vert="horz" wrap="square" lIns="0" tIns="12700" rIns="0" bIns="0" rtlCol="0">
            <a:spAutoFit/>
          </a:bodyPr>
          <a:lstStyle/>
          <a:p>
            <a:pPr marL="419100" marR="248920" indent="-368935">
              <a:spcBef>
                <a:spcPts val="100"/>
              </a:spcBef>
            </a:pPr>
            <a:r>
              <a:rPr lang="it-IT" sz="1200" spc="-10" dirty="0">
                <a:latin typeface="Microsoft Sans Serif"/>
                <a:cs typeface="Microsoft Sans Serif"/>
              </a:rPr>
              <a:t>Il </a:t>
            </a:r>
            <a:r>
              <a:rPr sz="1200" dirty="0">
                <a:latin typeface="Microsoft Sans Serif"/>
                <a:cs typeface="Microsoft Sans Serif"/>
              </a:rPr>
              <a:t>TES </a:t>
            </a:r>
            <a:r>
              <a:rPr lang="it-IT" sz="1200" spc="-5" dirty="0">
                <a:latin typeface="Microsoft Sans Serif"/>
                <a:cs typeface="Microsoft Sans Serif"/>
              </a:rPr>
              <a:t>è sufficiente per fornire</a:t>
            </a:r>
            <a:r>
              <a:rPr sz="1200" spc="-10" dirty="0">
                <a:latin typeface="Microsoft Sans Serif"/>
                <a:cs typeface="Microsoft Sans Serif"/>
              </a:rPr>
              <a:t> </a:t>
            </a:r>
            <a:r>
              <a:rPr sz="1200" spc="-5" dirty="0">
                <a:latin typeface="Microsoft Sans Serif"/>
                <a:cs typeface="Microsoft Sans Serif"/>
              </a:rPr>
              <a:t>F</a:t>
            </a:r>
            <a:r>
              <a:rPr sz="1200" spc="-7" baseline="-20833" dirty="0">
                <a:latin typeface="Microsoft Sans Serif"/>
                <a:cs typeface="Microsoft Sans Serif"/>
              </a:rPr>
              <a:t>load</a:t>
            </a:r>
            <a:r>
              <a:rPr sz="1200" spc="-5" dirty="0">
                <a:latin typeface="Microsoft Sans Serif"/>
                <a:cs typeface="Microsoft Sans Serif"/>
              </a:rPr>
              <a:t>?</a:t>
            </a:r>
            <a:endParaRPr sz="1200" dirty="0">
              <a:latin typeface="Microsoft Sans Serif"/>
              <a:cs typeface="Microsoft Sans Serif"/>
            </a:endParaRPr>
          </a:p>
          <a:p>
            <a:pPr marL="70485">
              <a:spcBef>
                <a:spcPts val="975"/>
              </a:spcBef>
              <a:tabLst>
                <a:tab pos="1798955" algn="l"/>
              </a:tabLst>
            </a:pPr>
            <a:r>
              <a:rPr lang="it-IT" sz="1200" spc="-5" dirty="0">
                <a:latin typeface="Microsoft Sans Serif"/>
                <a:cs typeface="Microsoft Sans Serif"/>
              </a:rPr>
              <a:t>Sì</a:t>
            </a:r>
            <a:r>
              <a:rPr sz="1200" spc="-5" dirty="0">
                <a:latin typeface="Microsoft Sans Serif"/>
                <a:cs typeface="Microsoft Sans Serif"/>
              </a:rPr>
              <a:t>	</a:t>
            </a:r>
            <a:r>
              <a:rPr lang="it-IT" sz="1200" spc="-5" dirty="0">
                <a:latin typeface="Microsoft Sans Serif"/>
                <a:cs typeface="Microsoft Sans Serif"/>
              </a:rPr>
              <a:t>No</a:t>
            </a:r>
            <a:endParaRPr sz="1200" dirty="0">
              <a:latin typeface="Microsoft Sans Serif"/>
              <a:cs typeface="Microsoft Sans Serif"/>
            </a:endParaRPr>
          </a:p>
        </p:txBody>
      </p:sp>
      <p:sp>
        <p:nvSpPr>
          <p:cNvPr id="20" name="object 20"/>
          <p:cNvSpPr txBox="1"/>
          <p:nvPr/>
        </p:nvSpPr>
        <p:spPr>
          <a:xfrm>
            <a:off x="8781288" y="6184612"/>
            <a:ext cx="1788160" cy="411651"/>
          </a:xfrm>
          <a:prstGeom prst="rect">
            <a:avLst/>
          </a:prstGeom>
          <a:ln w="9144">
            <a:solidFill>
              <a:srgbClr val="000000"/>
            </a:solidFill>
          </a:ln>
        </p:spPr>
        <p:txBody>
          <a:bodyPr vert="horz" wrap="square" lIns="0" tIns="41910" rIns="0" bIns="0" rtlCol="0">
            <a:spAutoFit/>
          </a:bodyPr>
          <a:lstStyle/>
          <a:p>
            <a:pPr algn="ctr">
              <a:spcBef>
                <a:spcPts val="330"/>
              </a:spcBef>
            </a:pPr>
            <a:r>
              <a:rPr lang="it-IT" sz="1200" spc="-5" dirty="0">
                <a:latin typeface="Microsoft Sans Serif"/>
                <a:cs typeface="Microsoft Sans Serif"/>
              </a:rPr>
              <a:t>Richiesto </a:t>
            </a:r>
            <a:r>
              <a:rPr sz="1200" spc="-5" dirty="0">
                <a:latin typeface="Microsoft Sans Serif"/>
                <a:cs typeface="Microsoft Sans Serif"/>
              </a:rPr>
              <a:t>Back-up</a:t>
            </a:r>
            <a:endParaRPr sz="1200" dirty="0">
              <a:latin typeface="Microsoft Sans Serif"/>
              <a:cs typeface="Microsoft Sans Serif"/>
            </a:endParaRPr>
          </a:p>
          <a:p>
            <a:pPr algn="ctr">
              <a:lnSpc>
                <a:spcPct val="100000"/>
              </a:lnSpc>
            </a:pPr>
            <a:r>
              <a:rPr sz="1200" b="1" spc="-10" dirty="0">
                <a:solidFill>
                  <a:srgbClr val="FF0000"/>
                </a:solidFill>
                <a:latin typeface="Arial"/>
                <a:cs typeface="Arial"/>
              </a:rPr>
              <a:t>BK</a:t>
            </a:r>
            <a:endParaRPr sz="1200" dirty="0">
              <a:latin typeface="Arial"/>
              <a:cs typeface="Arial"/>
            </a:endParaRPr>
          </a:p>
        </p:txBody>
      </p:sp>
      <p:sp>
        <p:nvSpPr>
          <p:cNvPr id="21" name="object 21"/>
          <p:cNvSpPr txBox="1"/>
          <p:nvPr/>
        </p:nvSpPr>
        <p:spPr>
          <a:xfrm>
            <a:off x="5395214" y="4057871"/>
            <a:ext cx="68580" cy="124393"/>
          </a:xfrm>
          <a:prstGeom prst="rect">
            <a:avLst/>
          </a:prstGeom>
        </p:spPr>
        <p:txBody>
          <a:bodyPr vert="horz" wrap="square" lIns="0" tIns="16510" rIns="0" bIns="0" rtlCol="0">
            <a:spAutoFit/>
          </a:bodyPr>
          <a:lstStyle/>
          <a:p>
            <a:pPr>
              <a:spcBef>
                <a:spcPts val="130"/>
              </a:spcBef>
            </a:pPr>
            <a:r>
              <a:rPr sz="700" spc="95" dirty="0">
                <a:latin typeface="Cambria Math"/>
                <a:cs typeface="Cambria Math"/>
              </a:rPr>
              <a:t>𝑓</a:t>
            </a:r>
            <a:endParaRPr sz="700">
              <a:latin typeface="Cambria Math"/>
              <a:cs typeface="Cambria Math"/>
            </a:endParaRPr>
          </a:p>
        </p:txBody>
      </p:sp>
      <p:pic>
        <p:nvPicPr>
          <p:cNvPr id="22" name="object 22"/>
          <p:cNvPicPr/>
          <p:nvPr/>
        </p:nvPicPr>
        <p:blipFill>
          <a:blip r:embed="rId11" cstate="print"/>
          <a:stretch>
            <a:fillRect/>
          </a:stretch>
        </p:blipFill>
        <p:spPr>
          <a:xfrm>
            <a:off x="5469636" y="4043011"/>
            <a:ext cx="135509" cy="117093"/>
          </a:xfrm>
          <a:prstGeom prst="rect">
            <a:avLst/>
          </a:prstGeom>
        </p:spPr>
      </p:pic>
      <p:sp>
        <p:nvSpPr>
          <p:cNvPr id="23" name="object 23"/>
          <p:cNvSpPr txBox="1"/>
          <p:nvPr/>
        </p:nvSpPr>
        <p:spPr>
          <a:xfrm>
            <a:off x="5338826" y="3998435"/>
            <a:ext cx="421640" cy="166071"/>
          </a:xfrm>
          <a:prstGeom prst="rect">
            <a:avLst/>
          </a:prstGeom>
        </p:spPr>
        <p:txBody>
          <a:bodyPr vert="horz" wrap="square" lIns="0" tIns="12065" rIns="0" bIns="0" rtlCol="0">
            <a:spAutoFit/>
          </a:bodyPr>
          <a:lstStyle/>
          <a:p>
            <a:pPr>
              <a:spcBef>
                <a:spcPts val="95"/>
              </a:spcBef>
            </a:pPr>
            <a:r>
              <a:rPr sz="1000" spc="-5" dirty="0">
                <a:latin typeface="Cambria Math"/>
                <a:cs typeface="Cambria Math"/>
              </a:rPr>
              <a:t>𝐹</a:t>
            </a:r>
            <a:r>
              <a:rPr sz="1000" spc="480" dirty="0">
                <a:latin typeface="Cambria Math"/>
                <a:cs typeface="Cambria Math"/>
              </a:rPr>
              <a:t> </a:t>
            </a:r>
            <a:r>
              <a:rPr sz="1000" spc="-5" dirty="0">
                <a:latin typeface="Cambria Math"/>
                <a:cs typeface="Cambria Math"/>
              </a:rPr>
              <a:t>𝑡</a:t>
            </a:r>
            <a:r>
              <a:rPr sz="1000" spc="459" dirty="0">
                <a:latin typeface="Cambria Math"/>
                <a:cs typeface="Cambria Math"/>
              </a:rPr>
              <a:t> </a:t>
            </a:r>
            <a:r>
              <a:rPr sz="1000" spc="-5" dirty="0">
                <a:latin typeface="Cambria Math"/>
                <a:cs typeface="Cambria Math"/>
              </a:rPr>
              <a:t>=</a:t>
            </a:r>
            <a:endParaRPr sz="1000">
              <a:latin typeface="Cambria Math"/>
              <a:cs typeface="Cambria Math"/>
            </a:endParaRPr>
          </a:p>
        </p:txBody>
      </p:sp>
      <p:sp>
        <p:nvSpPr>
          <p:cNvPr id="24" name="object 24"/>
          <p:cNvSpPr/>
          <p:nvPr/>
        </p:nvSpPr>
        <p:spPr>
          <a:xfrm>
            <a:off x="5783198" y="4097113"/>
            <a:ext cx="1195070" cy="7620"/>
          </a:xfrm>
          <a:custGeom>
            <a:avLst/>
            <a:gdLst/>
            <a:ahLst/>
            <a:cxnLst/>
            <a:rect l="l" t="t" r="r" b="b"/>
            <a:pathLst>
              <a:path w="1195070" h="7620">
                <a:moveTo>
                  <a:pt x="1194815" y="0"/>
                </a:moveTo>
                <a:lnTo>
                  <a:pt x="0" y="0"/>
                </a:lnTo>
                <a:lnTo>
                  <a:pt x="0" y="7619"/>
                </a:lnTo>
                <a:lnTo>
                  <a:pt x="1194815" y="7619"/>
                </a:lnTo>
                <a:lnTo>
                  <a:pt x="1194815" y="0"/>
                </a:lnTo>
                <a:close/>
              </a:path>
            </a:pathLst>
          </a:custGeom>
          <a:solidFill>
            <a:srgbClr val="000000"/>
          </a:solidFill>
        </p:spPr>
        <p:txBody>
          <a:bodyPr wrap="square" lIns="0" tIns="0" rIns="0" bIns="0" rtlCol="0"/>
          <a:lstStyle/>
          <a:p>
            <a:endParaRPr/>
          </a:p>
        </p:txBody>
      </p:sp>
      <p:sp>
        <p:nvSpPr>
          <p:cNvPr id="25" name="object 25"/>
          <p:cNvSpPr txBox="1"/>
          <p:nvPr/>
        </p:nvSpPr>
        <p:spPr>
          <a:xfrm>
            <a:off x="5783834" y="3865845"/>
            <a:ext cx="1007744" cy="197490"/>
          </a:xfrm>
          <a:prstGeom prst="rect">
            <a:avLst/>
          </a:prstGeom>
        </p:spPr>
        <p:txBody>
          <a:bodyPr vert="horz" wrap="square" lIns="0" tIns="12700" rIns="0" bIns="0" rtlCol="0">
            <a:spAutoFit/>
          </a:bodyPr>
          <a:lstStyle/>
          <a:p>
            <a:pPr>
              <a:spcBef>
                <a:spcPts val="100"/>
              </a:spcBef>
              <a:tabLst>
                <a:tab pos="837565" algn="l"/>
              </a:tabLst>
            </a:pPr>
            <a:r>
              <a:rPr sz="1200" spc="-5" dirty="0">
                <a:latin typeface="Cambria Math"/>
                <a:cs typeface="Cambria Math"/>
              </a:rPr>
              <a:t>𝐴𝑁</a:t>
            </a:r>
            <a:r>
              <a:rPr sz="1200" spc="35" dirty="0">
                <a:latin typeface="Cambria Math"/>
                <a:cs typeface="Cambria Math"/>
              </a:rPr>
              <a:t>𝐼</a:t>
            </a:r>
            <a:r>
              <a:rPr sz="1200" spc="5" dirty="0">
                <a:latin typeface="Cambria Math"/>
                <a:cs typeface="Cambria Math"/>
              </a:rPr>
              <a:t>(</a:t>
            </a:r>
            <a:r>
              <a:rPr sz="1200" spc="15" dirty="0">
                <a:latin typeface="Cambria Math"/>
                <a:cs typeface="Cambria Math"/>
              </a:rPr>
              <a:t>𝑡</a:t>
            </a:r>
            <a:r>
              <a:rPr sz="1200" dirty="0">
                <a:latin typeface="Cambria Math"/>
                <a:cs typeface="Cambria Math"/>
              </a:rPr>
              <a:t>)</a:t>
            </a:r>
            <a:r>
              <a:rPr sz="1200" spc="5" dirty="0">
                <a:latin typeface="Cambria Math"/>
                <a:cs typeface="Cambria Math"/>
              </a:rPr>
              <a:t> </a:t>
            </a:r>
            <a:r>
              <a:rPr sz="1200" spc="40" dirty="0">
                <a:latin typeface="Cambria Math"/>
                <a:cs typeface="Cambria Math"/>
              </a:rPr>
              <a:t>∙</a:t>
            </a:r>
            <a:r>
              <a:rPr sz="1200" spc="-5" dirty="0">
                <a:latin typeface="Cambria Math"/>
                <a:cs typeface="Cambria Math"/>
              </a:rPr>
              <a:t> </a:t>
            </a:r>
            <a:r>
              <a:rPr sz="1200" dirty="0">
                <a:latin typeface="Cambria Math"/>
                <a:cs typeface="Cambria Math"/>
              </a:rPr>
              <a:t>𝐴	</a:t>
            </a:r>
            <a:r>
              <a:rPr sz="1200" spc="40" dirty="0">
                <a:latin typeface="Cambria Math"/>
                <a:cs typeface="Cambria Math"/>
              </a:rPr>
              <a:t>∙</a:t>
            </a:r>
            <a:r>
              <a:rPr sz="1200" spc="-5" dirty="0">
                <a:latin typeface="Cambria Math"/>
                <a:cs typeface="Cambria Math"/>
              </a:rPr>
              <a:t> </a:t>
            </a:r>
            <a:r>
              <a:rPr sz="1200" dirty="0">
                <a:latin typeface="Cambria Math"/>
                <a:cs typeface="Cambria Math"/>
              </a:rPr>
              <a:t>𝛾</a:t>
            </a:r>
            <a:endParaRPr sz="1200">
              <a:latin typeface="Cambria Math"/>
              <a:cs typeface="Cambria Math"/>
            </a:endParaRPr>
          </a:p>
        </p:txBody>
      </p:sp>
      <p:sp>
        <p:nvSpPr>
          <p:cNvPr id="26" name="object 26"/>
          <p:cNvSpPr txBox="1"/>
          <p:nvPr/>
        </p:nvSpPr>
        <p:spPr>
          <a:xfrm>
            <a:off x="6446773" y="3935950"/>
            <a:ext cx="538480" cy="146835"/>
          </a:xfrm>
          <a:prstGeom prst="rect">
            <a:avLst/>
          </a:prstGeom>
        </p:spPr>
        <p:txBody>
          <a:bodyPr vert="horz" wrap="square" lIns="0" tIns="15875" rIns="0" bIns="0" rtlCol="0">
            <a:spAutoFit/>
          </a:bodyPr>
          <a:lstStyle/>
          <a:p>
            <a:pPr>
              <a:spcBef>
                <a:spcPts val="125"/>
              </a:spcBef>
              <a:tabLst>
                <a:tab pos="332105" algn="l"/>
              </a:tabLst>
            </a:pPr>
            <a:r>
              <a:rPr sz="850" spc="55" dirty="0">
                <a:latin typeface="Cambria Math"/>
                <a:cs typeface="Cambria Math"/>
              </a:rPr>
              <a:t>𝑆</a:t>
            </a:r>
            <a:r>
              <a:rPr sz="850" spc="45" dirty="0">
                <a:latin typeface="Cambria Math"/>
                <a:cs typeface="Cambria Math"/>
              </a:rPr>
              <a:t>𝐹</a:t>
            </a:r>
            <a:r>
              <a:rPr sz="850" dirty="0">
                <a:latin typeface="Cambria Math"/>
                <a:cs typeface="Cambria Math"/>
              </a:rPr>
              <a:t>	</a:t>
            </a:r>
            <a:r>
              <a:rPr sz="850" spc="105" dirty="0">
                <a:latin typeface="Cambria Math"/>
                <a:cs typeface="Cambria Math"/>
              </a:rPr>
              <a:t>𝑒</a:t>
            </a:r>
            <a:r>
              <a:rPr lang="it-IT" sz="850" spc="105" dirty="0" err="1">
                <a:latin typeface="Cambria Math"/>
                <a:cs typeface="Cambria Math"/>
              </a:rPr>
              <a:t>f</a:t>
            </a:r>
            <a:r>
              <a:rPr lang="it-IT" sz="850" spc="105" dirty="0">
                <a:latin typeface="Cambria Math"/>
                <a:cs typeface="Cambria Math"/>
              </a:rPr>
              <a:t>𝑓</a:t>
            </a:r>
            <a:endParaRPr sz="850" dirty="0">
              <a:latin typeface="Cambria Math"/>
              <a:cs typeface="Cambria Math"/>
            </a:endParaRPr>
          </a:p>
        </p:txBody>
      </p:sp>
      <p:sp>
        <p:nvSpPr>
          <p:cNvPr id="27" name="object 27"/>
          <p:cNvSpPr txBox="1"/>
          <p:nvPr/>
        </p:nvSpPr>
        <p:spPr>
          <a:xfrm>
            <a:off x="5872735" y="4065490"/>
            <a:ext cx="1030605" cy="197490"/>
          </a:xfrm>
          <a:prstGeom prst="rect">
            <a:avLst/>
          </a:prstGeom>
        </p:spPr>
        <p:txBody>
          <a:bodyPr vert="horz" wrap="square" lIns="0" tIns="12700" rIns="0" bIns="0" rtlCol="0">
            <a:spAutoFit/>
          </a:bodyPr>
          <a:lstStyle/>
          <a:p>
            <a:pPr marL="25400">
              <a:spcBef>
                <a:spcPts val="100"/>
              </a:spcBef>
            </a:pPr>
            <a:r>
              <a:rPr sz="1200" spc="35" dirty="0">
                <a:latin typeface="Cambria Math"/>
                <a:cs typeface="Cambria Math"/>
              </a:rPr>
              <a:t>𝑐</a:t>
            </a:r>
            <a:r>
              <a:rPr sz="1275" spc="52" baseline="-16339" dirty="0">
                <a:latin typeface="Cambria Math"/>
                <a:cs typeface="Cambria Math"/>
              </a:rPr>
              <a:t>𝑝,𝑓</a:t>
            </a:r>
            <a:r>
              <a:rPr sz="1275" spc="157" baseline="-16339" dirty="0">
                <a:latin typeface="Cambria Math"/>
                <a:cs typeface="Cambria Math"/>
              </a:rPr>
              <a:t> </a:t>
            </a:r>
            <a:r>
              <a:rPr sz="1200" spc="40" dirty="0">
                <a:latin typeface="Cambria Math"/>
                <a:cs typeface="Cambria Math"/>
              </a:rPr>
              <a:t>∙</a:t>
            </a:r>
            <a:r>
              <a:rPr sz="1200" spc="-10" dirty="0">
                <a:latin typeface="Cambria Math"/>
                <a:cs typeface="Cambria Math"/>
              </a:rPr>
              <a:t> </a:t>
            </a:r>
            <a:r>
              <a:rPr sz="1200" spc="25" dirty="0">
                <a:latin typeface="Cambria Math"/>
                <a:cs typeface="Cambria Math"/>
              </a:rPr>
              <a:t>(𝑇</a:t>
            </a:r>
            <a:r>
              <a:rPr sz="1275" spc="37" baseline="-13071" dirty="0">
                <a:latin typeface="Cambria Math"/>
                <a:cs typeface="Cambria Math"/>
              </a:rPr>
              <a:t>ℎ</a:t>
            </a:r>
            <a:r>
              <a:rPr sz="1275" spc="179" baseline="-13071" dirty="0">
                <a:latin typeface="Cambria Math"/>
                <a:cs typeface="Cambria Math"/>
              </a:rPr>
              <a:t> </a:t>
            </a:r>
            <a:r>
              <a:rPr sz="1200" dirty="0">
                <a:latin typeface="Cambria Math"/>
                <a:cs typeface="Cambria Math"/>
              </a:rPr>
              <a:t>−</a:t>
            </a:r>
            <a:r>
              <a:rPr sz="1200" spc="-15" dirty="0">
                <a:latin typeface="Cambria Math"/>
                <a:cs typeface="Cambria Math"/>
              </a:rPr>
              <a:t> </a:t>
            </a:r>
            <a:r>
              <a:rPr sz="1200" dirty="0">
                <a:latin typeface="Cambria Math"/>
                <a:cs typeface="Cambria Math"/>
              </a:rPr>
              <a:t>𝑇</a:t>
            </a:r>
            <a:r>
              <a:rPr sz="1275" baseline="-13071" dirty="0">
                <a:latin typeface="Cambria Math"/>
                <a:cs typeface="Cambria Math"/>
              </a:rPr>
              <a:t>𝑐</a:t>
            </a:r>
            <a:r>
              <a:rPr sz="1200" dirty="0">
                <a:latin typeface="Cambria Math"/>
                <a:cs typeface="Cambria Math"/>
              </a:rPr>
              <a:t>)</a:t>
            </a:r>
          </a:p>
        </p:txBody>
      </p:sp>
      <p:sp>
        <p:nvSpPr>
          <p:cNvPr id="28" name="object 28"/>
          <p:cNvSpPr txBox="1"/>
          <p:nvPr/>
        </p:nvSpPr>
        <p:spPr>
          <a:xfrm>
            <a:off x="7021704" y="3998435"/>
            <a:ext cx="368935" cy="166071"/>
          </a:xfrm>
          <a:prstGeom prst="rect">
            <a:avLst/>
          </a:prstGeom>
        </p:spPr>
        <p:txBody>
          <a:bodyPr vert="horz" wrap="square" lIns="0" tIns="12065" rIns="0" bIns="0" rtlCol="0">
            <a:spAutoFit/>
          </a:bodyPr>
          <a:lstStyle/>
          <a:p>
            <a:pPr>
              <a:spcBef>
                <a:spcPts val="95"/>
              </a:spcBef>
            </a:pPr>
            <a:r>
              <a:rPr sz="1000" spc="-5" dirty="0">
                <a:latin typeface="Cambria Math"/>
                <a:cs typeface="Cambria Math"/>
              </a:rPr>
              <a:t>≥</a:t>
            </a:r>
            <a:r>
              <a:rPr sz="1000" spc="30" dirty="0">
                <a:latin typeface="Cambria Math"/>
                <a:cs typeface="Cambria Math"/>
              </a:rPr>
              <a:t> </a:t>
            </a:r>
            <a:r>
              <a:rPr sz="1000" spc="-10" dirty="0">
                <a:latin typeface="Cambria Math"/>
                <a:cs typeface="Cambria Math"/>
              </a:rPr>
              <a:t>(𝐹</a:t>
            </a:r>
            <a:r>
              <a:rPr sz="1000" spc="75" dirty="0">
                <a:latin typeface="Cambria Math"/>
                <a:cs typeface="Cambria Math"/>
              </a:rPr>
              <a:t> </a:t>
            </a:r>
            <a:r>
              <a:rPr sz="1000" spc="-5" dirty="0">
                <a:latin typeface="Cambria Math"/>
                <a:cs typeface="Cambria Math"/>
              </a:rPr>
              <a:t>)</a:t>
            </a:r>
            <a:endParaRPr sz="1000" dirty="0">
              <a:latin typeface="Cambria Math"/>
              <a:cs typeface="Cambria Math"/>
            </a:endParaRPr>
          </a:p>
        </p:txBody>
      </p:sp>
      <p:sp>
        <p:nvSpPr>
          <p:cNvPr id="29" name="object 29"/>
          <p:cNvSpPr txBox="1"/>
          <p:nvPr/>
        </p:nvSpPr>
        <p:spPr>
          <a:xfrm>
            <a:off x="7260972" y="4057871"/>
            <a:ext cx="307975" cy="124393"/>
          </a:xfrm>
          <a:prstGeom prst="rect">
            <a:avLst/>
          </a:prstGeom>
        </p:spPr>
        <p:txBody>
          <a:bodyPr vert="horz" wrap="square" lIns="0" tIns="16510" rIns="0" bIns="0" rtlCol="0">
            <a:spAutoFit/>
          </a:bodyPr>
          <a:lstStyle/>
          <a:p>
            <a:pPr>
              <a:spcBef>
                <a:spcPts val="130"/>
              </a:spcBef>
            </a:pPr>
            <a:r>
              <a:rPr sz="700" spc="50" dirty="0">
                <a:latin typeface="Cambria Math"/>
                <a:cs typeface="Cambria Math"/>
              </a:rPr>
              <a:t>𝑓</a:t>
            </a:r>
            <a:r>
              <a:rPr sz="700" spc="240" dirty="0">
                <a:latin typeface="Cambria Math"/>
                <a:cs typeface="Cambria Math"/>
              </a:rPr>
              <a:t> </a:t>
            </a:r>
            <a:r>
              <a:rPr sz="700" spc="65" dirty="0">
                <a:latin typeface="Cambria Math"/>
                <a:cs typeface="Cambria Math"/>
              </a:rPr>
              <a:t>𝑚𝑖𝑛</a:t>
            </a:r>
            <a:endParaRPr sz="700">
              <a:latin typeface="Cambria Math"/>
              <a:cs typeface="Cambria Math"/>
            </a:endParaRPr>
          </a:p>
        </p:txBody>
      </p:sp>
      <p:sp>
        <p:nvSpPr>
          <p:cNvPr id="30" name="object 30"/>
          <p:cNvSpPr txBox="1"/>
          <p:nvPr/>
        </p:nvSpPr>
        <p:spPr>
          <a:xfrm>
            <a:off x="4711383" y="3782326"/>
            <a:ext cx="797433" cy="197490"/>
          </a:xfrm>
          <a:prstGeom prst="rect">
            <a:avLst/>
          </a:prstGeom>
        </p:spPr>
        <p:txBody>
          <a:bodyPr vert="horz" wrap="square" lIns="0" tIns="12700" rIns="0" bIns="0" rtlCol="0">
            <a:spAutoFit/>
          </a:bodyPr>
          <a:lstStyle/>
          <a:p>
            <a:pPr>
              <a:spcBef>
                <a:spcPts val="100"/>
              </a:spcBef>
            </a:pPr>
            <a:r>
              <a:rPr lang="it-IT" sz="1200" spc="-15" dirty="0">
                <a:latin typeface="Microsoft Sans Serif"/>
                <a:cs typeface="Microsoft Sans Serif"/>
              </a:rPr>
              <a:t>Verificare </a:t>
            </a:r>
            <a:endParaRPr sz="1200" dirty="0">
              <a:latin typeface="Microsoft Sans Serif"/>
              <a:cs typeface="Microsoft Sans Serif"/>
            </a:endParaRPr>
          </a:p>
        </p:txBody>
      </p:sp>
      <p:sp>
        <p:nvSpPr>
          <p:cNvPr id="31" name="object 31"/>
          <p:cNvSpPr txBox="1"/>
          <p:nvPr/>
        </p:nvSpPr>
        <p:spPr>
          <a:xfrm>
            <a:off x="2009241" y="5235541"/>
            <a:ext cx="643890" cy="197490"/>
          </a:xfrm>
          <a:prstGeom prst="rect">
            <a:avLst/>
          </a:prstGeom>
        </p:spPr>
        <p:txBody>
          <a:bodyPr vert="horz" wrap="square" lIns="0" tIns="12700" rIns="0" bIns="0" rtlCol="0">
            <a:spAutoFit/>
          </a:bodyPr>
          <a:lstStyle/>
          <a:p>
            <a:pPr marL="38100">
              <a:spcBef>
                <a:spcPts val="100"/>
              </a:spcBef>
            </a:pPr>
            <a:r>
              <a:rPr spc="-7" baseline="13888" dirty="0">
                <a:latin typeface="Microsoft Sans Serif"/>
                <a:cs typeface="Microsoft Sans Serif"/>
              </a:rPr>
              <a:t>F</a:t>
            </a:r>
            <a:r>
              <a:rPr sz="800" spc="-5" dirty="0">
                <a:latin typeface="Microsoft Sans Serif"/>
                <a:cs typeface="Microsoft Sans Serif"/>
              </a:rPr>
              <a:t>f </a:t>
            </a:r>
            <a:r>
              <a:rPr baseline="13888" dirty="0">
                <a:latin typeface="Microsoft Sans Serif"/>
                <a:cs typeface="Microsoft Sans Serif"/>
              </a:rPr>
              <a:t>&gt;</a:t>
            </a:r>
            <a:r>
              <a:rPr spc="-22" baseline="13888" dirty="0">
                <a:latin typeface="Microsoft Sans Serif"/>
                <a:cs typeface="Microsoft Sans Serif"/>
              </a:rPr>
              <a:t> </a:t>
            </a:r>
            <a:r>
              <a:rPr spc="-7" baseline="13888" dirty="0">
                <a:latin typeface="Microsoft Sans Serif"/>
                <a:cs typeface="Microsoft Sans Serif"/>
              </a:rPr>
              <a:t>F</a:t>
            </a:r>
            <a:r>
              <a:rPr sz="800" spc="-5" dirty="0">
                <a:latin typeface="Microsoft Sans Serif"/>
                <a:cs typeface="Microsoft Sans Serif"/>
              </a:rPr>
              <a:t>load</a:t>
            </a:r>
            <a:endParaRPr sz="800">
              <a:latin typeface="Microsoft Sans Serif"/>
              <a:cs typeface="Microsoft Sans Serif"/>
            </a:endParaRPr>
          </a:p>
        </p:txBody>
      </p:sp>
      <p:sp>
        <p:nvSpPr>
          <p:cNvPr id="32" name="object 32"/>
          <p:cNvSpPr txBox="1"/>
          <p:nvPr/>
        </p:nvSpPr>
        <p:spPr>
          <a:xfrm>
            <a:off x="1589532" y="5748748"/>
            <a:ext cx="1487805" cy="725199"/>
          </a:xfrm>
          <a:prstGeom prst="rect">
            <a:avLst/>
          </a:prstGeom>
          <a:solidFill>
            <a:srgbClr val="FFFF00"/>
          </a:solidFill>
          <a:ln w="9143">
            <a:solidFill>
              <a:srgbClr val="000000"/>
            </a:solidFill>
          </a:ln>
        </p:spPr>
        <p:txBody>
          <a:bodyPr vert="horz" wrap="square" lIns="0" tIns="42545" rIns="0" bIns="0" rtlCol="0">
            <a:spAutoFit/>
          </a:bodyPr>
          <a:lstStyle/>
          <a:p>
            <a:pPr algn="ctr">
              <a:spcBef>
                <a:spcPts val="335"/>
              </a:spcBef>
            </a:pPr>
            <a:r>
              <a:rPr lang="it-IT" sz="1200" spc="-5" dirty="0">
                <a:latin typeface="Microsoft Sans Serif"/>
                <a:cs typeface="Microsoft Sans Serif"/>
              </a:rPr>
              <a:t>Calore solare diretto</a:t>
            </a:r>
            <a:endParaRPr lang="it-IT" sz="1200" dirty="0">
              <a:latin typeface="Microsoft Sans Serif"/>
              <a:cs typeface="Microsoft Sans Serif"/>
            </a:endParaRPr>
          </a:p>
          <a:p>
            <a:pPr algn="ctr">
              <a:spcBef>
                <a:spcPts val="335"/>
              </a:spcBef>
            </a:pPr>
            <a:r>
              <a:rPr lang="it-IT" sz="1200" b="1" spc="-5" dirty="0">
                <a:solidFill>
                  <a:srgbClr val="FF0000"/>
                </a:solidFill>
                <a:latin typeface="Microsoft Sans Serif"/>
                <a:cs typeface="Microsoft Sans Serif"/>
              </a:rPr>
              <a:t>t</a:t>
            </a:r>
            <a:r>
              <a:rPr sz="800" b="1" spc="-5" dirty="0">
                <a:solidFill>
                  <a:srgbClr val="FF0000"/>
                </a:solidFill>
                <a:latin typeface="Arial"/>
                <a:cs typeface="Arial"/>
              </a:rPr>
              <a:t>direct-solar</a:t>
            </a:r>
            <a:endParaRPr sz="800" dirty="0">
              <a:latin typeface="Arial"/>
              <a:cs typeface="Arial"/>
            </a:endParaRPr>
          </a:p>
          <a:p>
            <a:pPr algn="ctr">
              <a:spcBef>
                <a:spcPts val="675"/>
              </a:spcBef>
            </a:pPr>
            <a:r>
              <a:rPr sz="1200" dirty="0">
                <a:latin typeface="Microsoft Sans Serif"/>
                <a:cs typeface="Microsoft Sans Serif"/>
              </a:rPr>
              <a:t>+</a:t>
            </a:r>
            <a:r>
              <a:rPr lang="it-IT" sz="1200" dirty="0">
                <a:latin typeface="Microsoft Sans Serif"/>
                <a:cs typeface="Microsoft Sans Serif"/>
              </a:rPr>
              <a:t> ricorso</a:t>
            </a:r>
            <a:r>
              <a:rPr sz="1200" spc="-25" dirty="0">
                <a:latin typeface="Microsoft Sans Serif"/>
                <a:cs typeface="Microsoft Sans Serif"/>
              </a:rPr>
              <a:t> </a:t>
            </a:r>
            <a:r>
              <a:rPr sz="1200" dirty="0">
                <a:latin typeface="Microsoft Sans Serif"/>
                <a:cs typeface="Microsoft Sans Serif"/>
              </a:rPr>
              <a:t>TES</a:t>
            </a:r>
          </a:p>
        </p:txBody>
      </p:sp>
      <p:sp>
        <p:nvSpPr>
          <p:cNvPr id="33" name="object 33"/>
          <p:cNvSpPr txBox="1"/>
          <p:nvPr/>
        </p:nvSpPr>
        <p:spPr>
          <a:xfrm>
            <a:off x="3668522" y="5227920"/>
            <a:ext cx="643890" cy="197490"/>
          </a:xfrm>
          <a:prstGeom prst="rect">
            <a:avLst/>
          </a:prstGeom>
        </p:spPr>
        <p:txBody>
          <a:bodyPr vert="horz" wrap="square" lIns="0" tIns="12700" rIns="0" bIns="0" rtlCol="0">
            <a:spAutoFit/>
          </a:bodyPr>
          <a:lstStyle/>
          <a:p>
            <a:pPr marL="38100">
              <a:spcBef>
                <a:spcPts val="100"/>
              </a:spcBef>
            </a:pPr>
            <a:r>
              <a:rPr spc="-7" baseline="13888" dirty="0">
                <a:latin typeface="Microsoft Sans Serif"/>
                <a:cs typeface="Microsoft Sans Serif"/>
              </a:rPr>
              <a:t>F</a:t>
            </a:r>
            <a:r>
              <a:rPr sz="800" spc="-5" dirty="0">
                <a:latin typeface="Microsoft Sans Serif"/>
                <a:cs typeface="Microsoft Sans Serif"/>
              </a:rPr>
              <a:t>f </a:t>
            </a:r>
            <a:r>
              <a:rPr baseline="13888" dirty="0">
                <a:latin typeface="Microsoft Sans Serif"/>
                <a:cs typeface="Microsoft Sans Serif"/>
              </a:rPr>
              <a:t>=</a:t>
            </a:r>
            <a:r>
              <a:rPr spc="-22" baseline="13888" dirty="0">
                <a:latin typeface="Microsoft Sans Serif"/>
                <a:cs typeface="Microsoft Sans Serif"/>
              </a:rPr>
              <a:t> </a:t>
            </a:r>
            <a:r>
              <a:rPr spc="-7" baseline="13888" dirty="0">
                <a:latin typeface="Microsoft Sans Serif"/>
                <a:cs typeface="Microsoft Sans Serif"/>
              </a:rPr>
              <a:t>F</a:t>
            </a:r>
            <a:r>
              <a:rPr sz="800" spc="-5" dirty="0">
                <a:latin typeface="Microsoft Sans Serif"/>
                <a:cs typeface="Microsoft Sans Serif"/>
              </a:rPr>
              <a:t>load</a:t>
            </a:r>
            <a:endParaRPr sz="800">
              <a:latin typeface="Microsoft Sans Serif"/>
              <a:cs typeface="Microsoft Sans Serif"/>
            </a:endParaRPr>
          </a:p>
        </p:txBody>
      </p:sp>
      <p:sp>
        <p:nvSpPr>
          <p:cNvPr id="34" name="object 34"/>
          <p:cNvSpPr txBox="1"/>
          <p:nvPr/>
        </p:nvSpPr>
        <p:spPr>
          <a:xfrm>
            <a:off x="3329939" y="5753320"/>
            <a:ext cx="1323340" cy="635429"/>
          </a:xfrm>
          <a:prstGeom prst="rect">
            <a:avLst/>
          </a:prstGeom>
          <a:solidFill>
            <a:srgbClr val="FFFF00"/>
          </a:solidFill>
          <a:ln w="9144">
            <a:solidFill>
              <a:srgbClr val="000000"/>
            </a:solidFill>
          </a:ln>
        </p:spPr>
        <p:txBody>
          <a:bodyPr vert="horz" wrap="square" lIns="0" tIns="42544" rIns="0" bIns="0" rtlCol="0">
            <a:spAutoFit/>
          </a:bodyPr>
          <a:lstStyle/>
          <a:p>
            <a:pPr algn="ctr">
              <a:spcBef>
                <a:spcPts val="334"/>
              </a:spcBef>
            </a:pPr>
            <a:r>
              <a:rPr lang="it-IT" sz="1200" spc="-5" dirty="0">
                <a:latin typeface="Microsoft Sans Serif"/>
                <a:cs typeface="Microsoft Sans Serif"/>
              </a:rPr>
              <a:t>Calore solare diretto</a:t>
            </a:r>
            <a:endParaRPr lang="it-IT" sz="1200" dirty="0">
              <a:latin typeface="Microsoft Sans Serif"/>
              <a:cs typeface="Microsoft Sans Serif"/>
            </a:endParaRPr>
          </a:p>
          <a:p>
            <a:pPr algn="ctr">
              <a:spcBef>
                <a:spcPts val="334"/>
              </a:spcBef>
            </a:pPr>
            <a:r>
              <a:rPr lang="it-IT" sz="1200" b="1" spc="-5" dirty="0">
                <a:solidFill>
                  <a:srgbClr val="FF0000"/>
                </a:solidFill>
                <a:latin typeface="Microsoft Sans Serif"/>
                <a:cs typeface="Microsoft Sans Serif"/>
              </a:rPr>
              <a:t>t</a:t>
            </a:r>
            <a:r>
              <a:rPr sz="800" b="1" spc="-5" dirty="0">
                <a:solidFill>
                  <a:srgbClr val="FF0000"/>
                </a:solidFill>
                <a:latin typeface="Arial"/>
                <a:cs typeface="Arial"/>
              </a:rPr>
              <a:t>direct-solar</a:t>
            </a:r>
            <a:endParaRPr sz="800" dirty="0">
              <a:latin typeface="Arial"/>
              <a:cs typeface="Arial"/>
            </a:endParaRPr>
          </a:p>
        </p:txBody>
      </p:sp>
      <p:grpSp>
        <p:nvGrpSpPr>
          <p:cNvPr id="35" name="object 35"/>
          <p:cNvGrpSpPr/>
          <p:nvPr/>
        </p:nvGrpSpPr>
        <p:grpSpPr>
          <a:xfrm>
            <a:off x="3869436" y="4442679"/>
            <a:ext cx="2327275" cy="861060"/>
            <a:chOff x="2345435" y="4050791"/>
            <a:chExt cx="2327275" cy="861060"/>
          </a:xfrm>
        </p:grpSpPr>
        <p:pic>
          <p:nvPicPr>
            <p:cNvPr id="36" name="object 36"/>
            <p:cNvPicPr/>
            <p:nvPr/>
          </p:nvPicPr>
          <p:blipFill>
            <a:blip r:embed="rId12" cstate="print"/>
            <a:stretch>
              <a:fillRect/>
            </a:stretch>
          </p:blipFill>
          <p:spPr>
            <a:xfrm>
              <a:off x="2345435" y="4050791"/>
              <a:ext cx="2327148" cy="861060"/>
            </a:xfrm>
            <a:prstGeom prst="rect">
              <a:avLst/>
            </a:prstGeom>
          </p:spPr>
        </p:pic>
        <p:sp>
          <p:nvSpPr>
            <p:cNvPr id="37" name="object 37"/>
            <p:cNvSpPr/>
            <p:nvPr/>
          </p:nvSpPr>
          <p:spPr>
            <a:xfrm>
              <a:off x="2427731" y="4072889"/>
              <a:ext cx="2202815" cy="697865"/>
            </a:xfrm>
            <a:custGeom>
              <a:avLst/>
              <a:gdLst/>
              <a:ahLst/>
              <a:cxnLst/>
              <a:rect l="l" t="t" r="r" b="b"/>
              <a:pathLst>
                <a:path w="2202815" h="697864">
                  <a:moveTo>
                    <a:pt x="25907" y="620141"/>
                  </a:moveTo>
                  <a:lnTo>
                    <a:pt x="0" y="620141"/>
                  </a:lnTo>
                  <a:lnTo>
                    <a:pt x="38862" y="697865"/>
                  </a:lnTo>
                  <a:lnTo>
                    <a:pt x="71246" y="633095"/>
                  </a:lnTo>
                  <a:lnTo>
                    <a:pt x="25907" y="633095"/>
                  </a:lnTo>
                  <a:lnTo>
                    <a:pt x="25907" y="620141"/>
                  </a:lnTo>
                  <a:close/>
                </a:path>
                <a:path w="2202815" h="697864">
                  <a:moveTo>
                    <a:pt x="2176780" y="336042"/>
                  </a:moveTo>
                  <a:lnTo>
                    <a:pt x="31750" y="336042"/>
                  </a:lnTo>
                  <a:lnTo>
                    <a:pt x="25907" y="341757"/>
                  </a:lnTo>
                  <a:lnTo>
                    <a:pt x="25907" y="633095"/>
                  </a:lnTo>
                  <a:lnTo>
                    <a:pt x="51816" y="633095"/>
                  </a:lnTo>
                  <a:lnTo>
                    <a:pt x="51816" y="361950"/>
                  </a:lnTo>
                  <a:lnTo>
                    <a:pt x="38862" y="361950"/>
                  </a:lnTo>
                  <a:lnTo>
                    <a:pt x="51816" y="348996"/>
                  </a:lnTo>
                  <a:lnTo>
                    <a:pt x="2176780" y="348996"/>
                  </a:lnTo>
                  <a:lnTo>
                    <a:pt x="2176780" y="336042"/>
                  </a:lnTo>
                  <a:close/>
                </a:path>
                <a:path w="2202815" h="697864">
                  <a:moveTo>
                    <a:pt x="77724" y="620141"/>
                  </a:moveTo>
                  <a:lnTo>
                    <a:pt x="51816" y="620141"/>
                  </a:lnTo>
                  <a:lnTo>
                    <a:pt x="51816" y="633095"/>
                  </a:lnTo>
                  <a:lnTo>
                    <a:pt x="71246" y="633095"/>
                  </a:lnTo>
                  <a:lnTo>
                    <a:pt x="77724" y="620141"/>
                  </a:lnTo>
                  <a:close/>
                </a:path>
                <a:path w="2202815" h="697864">
                  <a:moveTo>
                    <a:pt x="51816" y="348996"/>
                  </a:moveTo>
                  <a:lnTo>
                    <a:pt x="38862" y="361950"/>
                  </a:lnTo>
                  <a:lnTo>
                    <a:pt x="51816" y="361950"/>
                  </a:lnTo>
                  <a:lnTo>
                    <a:pt x="51816" y="348996"/>
                  </a:lnTo>
                  <a:close/>
                </a:path>
                <a:path w="2202815" h="697864">
                  <a:moveTo>
                    <a:pt x="2202688" y="336042"/>
                  </a:moveTo>
                  <a:lnTo>
                    <a:pt x="2189734" y="336042"/>
                  </a:lnTo>
                  <a:lnTo>
                    <a:pt x="2176780" y="348996"/>
                  </a:lnTo>
                  <a:lnTo>
                    <a:pt x="51816" y="348996"/>
                  </a:lnTo>
                  <a:lnTo>
                    <a:pt x="51816" y="361950"/>
                  </a:lnTo>
                  <a:lnTo>
                    <a:pt x="2196846" y="361950"/>
                  </a:lnTo>
                  <a:lnTo>
                    <a:pt x="2202688" y="356108"/>
                  </a:lnTo>
                  <a:lnTo>
                    <a:pt x="2202688" y="336042"/>
                  </a:lnTo>
                  <a:close/>
                </a:path>
                <a:path w="2202815" h="697864">
                  <a:moveTo>
                    <a:pt x="2202688" y="0"/>
                  </a:moveTo>
                  <a:lnTo>
                    <a:pt x="2176780" y="0"/>
                  </a:lnTo>
                  <a:lnTo>
                    <a:pt x="2176780" y="348996"/>
                  </a:lnTo>
                  <a:lnTo>
                    <a:pt x="2189734" y="336042"/>
                  </a:lnTo>
                  <a:lnTo>
                    <a:pt x="2202688" y="336042"/>
                  </a:lnTo>
                  <a:lnTo>
                    <a:pt x="2202688" y="0"/>
                  </a:lnTo>
                  <a:close/>
                </a:path>
              </a:pathLst>
            </a:custGeom>
            <a:solidFill>
              <a:srgbClr val="4F81BC"/>
            </a:solidFill>
          </p:spPr>
          <p:txBody>
            <a:bodyPr wrap="square" lIns="0" tIns="0" rIns="0" bIns="0" rtlCol="0"/>
            <a:lstStyle/>
            <a:p>
              <a:endParaRPr/>
            </a:p>
          </p:txBody>
        </p:sp>
      </p:grpSp>
      <p:sp>
        <p:nvSpPr>
          <p:cNvPr id="38" name="object 38"/>
          <p:cNvSpPr txBox="1"/>
          <p:nvPr/>
        </p:nvSpPr>
        <p:spPr>
          <a:xfrm>
            <a:off x="4962526" y="5212045"/>
            <a:ext cx="400685" cy="197490"/>
          </a:xfrm>
          <a:prstGeom prst="rect">
            <a:avLst/>
          </a:prstGeom>
        </p:spPr>
        <p:txBody>
          <a:bodyPr vert="horz" wrap="square" lIns="0" tIns="12700" rIns="0" bIns="0" rtlCol="0">
            <a:spAutoFit/>
          </a:bodyPr>
          <a:lstStyle/>
          <a:p>
            <a:pPr marL="12700">
              <a:spcBef>
                <a:spcPts val="100"/>
              </a:spcBef>
            </a:pPr>
            <a:r>
              <a:rPr sz="1200" dirty="0">
                <a:latin typeface="Microsoft Sans Serif"/>
                <a:cs typeface="Microsoft Sans Serif"/>
              </a:rPr>
              <a:t>F</a:t>
            </a:r>
            <a:r>
              <a:rPr sz="1200" spc="80" dirty="0">
                <a:latin typeface="Microsoft Sans Serif"/>
                <a:cs typeface="Microsoft Sans Serif"/>
              </a:rPr>
              <a:t> </a:t>
            </a:r>
            <a:r>
              <a:rPr sz="1200" dirty="0">
                <a:latin typeface="Microsoft Sans Serif"/>
                <a:cs typeface="Microsoft Sans Serif"/>
              </a:rPr>
              <a:t>&lt;</a:t>
            </a:r>
            <a:r>
              <a:rPr sz="1200" spc="-25" dirty="0">
                <a:latin typeface="Microsoft Sans Serif"/>
                <a:cs typeface="Microsoft Sans Serif"/>
              </a:rPr>
              <a:t> </a:t>
            </a:r>
            <a:r>
              <a:rPr sz="1200" dirty="0">
                <a:latin typeface="Microsoft Sans Serif"/>
                <a:cs typeface="Microsoft Sans Serif"/>
              </a:rPr>
              <a:t>F</a:t>
            </a:r>
            <a:endParaRPr sz="1200">
              <a:latin typeface="Microsoft Sans Serif"/>
              <a:cs typeface="Microsoft Sans Serif"/>
            </a:endParaRPr>
          </a:p>
        </p:txBody>
      </p:sp>
      <p:sp>
        <p:nvSpPr>
          <p:cNvPr id="39" name="object 39"/>
          <p:cNvSpPr txBox="1"/>
          <p:nvPr/>
        </p:nvSpPr>
        <p:spPr>
          <a:xfrm>
            <a:off x="5055490" y="5298915"/>
            <a:ext cx="499745" cy="135935"/>
          </a:xfrm>
          <a:prstGeom prst="rect">
            <a:avLst/>
          </a:prstGeom>
        </p:spPr>
        <p:txBody>
          <a:bodyPr vert="horz" wrap="square" lIns="0" tIns="12700" rIns="0" bIns="0" rtlCol="0">
            <a:spAutoFit/>
          </a:bodyPr>
          <a:lstStyle/>
          <a:p>
            <a:pPr marL="12700">
              <a:spcBef>
                <a:spcPts val="100"/>
              </a:spcBef>
              <a:tabLst>
                <a:tab pos="294005" algn="l"/>
              </a:tabLst>
            </a:pPr>
            <a:r>
              <a:rPr sz="800" dirty="0">
                <a:latin typeface="Microsoft Sans Serif"/>
                <a:cs typeface="Microsoft Sans Serif"/>
              </a:rPr>
              <a:t>f	lo</a:t>
            </a:r>
            <a:r>
              <a:rPr sz="800" spc="-5" dirty="0">
                <a:latin typeface="Microsoft Sans Serif"/>
                <a:cs typeface="Microsoft Sans Serif"/>
              </a:rPr>
              <a:t>a</a:t>
            </a:r>
            <a:r>
              <a:rPr sz="800" dirty="0">
                <a:latin typeface="Microsoft Sans Serif"/>
                <a:cs typeface="Microsoft Sans Serif"/>
              </a:rPr>
              <a:t>d</a:t>
            </a:r>
            <a:endParaRPr sz="800">
              <a:latin typeface="Microsoft Sans Serif"/>
              <a:cs typeface="Microsoft Sans Serif"/>
            </a:endParaRPr>
          </a:p>
        </p:txBody>
      </p:sp>
      <p:sp>
        <p:nvSpPr>
          <p:cNvPr id="40" name="object 40"/>
          <p:cNvSpPr/>
          <p:nvPr/>
        </p:nvSpPr>
        <p:spPr>
          <a:xfrm>
            <a:off x="5978653" y="5091903"/>
            <a:ext cx="1169035" cy="462280"/>
          </a:xfrm>
          <a:custGeom>
            <a:avLst/>
            <a:gdLst/>
            <a:ahLst/>
            <a:cxnLst/>
            <a:rect l="l" t="t" r="r" b="b"/>
            <a:pathLst>
              <a:path w="1169035" h="462279">
                <a:moveTo>
                  <a:pt x="0" y="461772"/>
                </a:moveTo>
                <a:lnTo>
                  <a:pt x="1168908" y="461772"/>
                </a:lnTo>
                <a:lnTo>
                  <a:pt x="1168908" y="0"/>
                </a:lnTo>
                <a:lnTo>
                  <a:pt x="0" y="0"/>
                </a:lnTo>
                <a:lnTo>
                  <a:pt x="0" y="461772"/>
                </a:lnTo>
                <a:close/>
              </a:path>
            </a:pathLst>
          </a:custGeom>
          <a:ln w="9144">
            <a:solidFill>
              <a:srgbClr val="000000"/>
            </a:solidFill>
          </a:ln>
        </p:spPr>
        <p:txBody>
          <a:bodyPr wrap="square" lIns="0" tIns="0" rIns="0" bIns="0" rtlCol="0"/>
          <a:lstStyle/>
          <a:p>
            <a:endParaRPr/>
          </a:p>
        </p:txBody>
      </p:sp>
      <p:sp>
        <p:nvSpPr>
          <p:cNvPr id="41" name="object 41"/>
          <p:cNvSpPr txBox="1"/>
          <p:nvPr/>
        </p:nvSpPr>
        <p:spPr>
          <a:xfrm>
            <a:off x="6049273" y="5114757"/>
            <a:ext cx="1052200" cy="382156"/>
          </a:xfrm>
          <a:prstGeom prst="rect">
            <a:avLst/>
          </a:prstGeom>
        </p:spPr>
        <p:txBody>
          <a:bodyPr vert="horz" wrap="square" lIns="0" tIns="12700" rIns="0" bIns="0" rtlCol="0">
            <a:spAutoFit/>
          </a:bodyPr>
          <a:lstStyle/>
          <a:p>
            <a:pPr marL="107950" marR="30480" indent="-70485">
              <a:spcBef>
                <a:spcPts val="100"/>
              </a:spcBef>
            </a:pPr>
            <a:r>
              <a:rPr sz="1200" dirty="0">
                <a:latin typeface="Microsoft Sans Serif"/>
                <a:cs typeface="Microsoft Sans Serif"/>
              </a:rPr>
              <a:t>TES</a:t>
            </a:r>
            <a:r>
              <a:rPr sz="1200" spc="-70" dirty="0">
                <a:latin typeface="Microsoft Sans Serif"/>
                <a:cs typeface="Microsoft Sans Serif"/>
              </a:rPr>
              <a:t> </a:t>
            </a:r>
            <a:r>
              <a:rPr lang="it-IT" sz="1200" spc="-70" dirty="0">
                <a:latin typeface="Microsoft Sans Serif"/>
                <a:cs typeface="Microsoft Sans Serif"/>
              </a:rPr>
              <a:t>fornisce </a:t>
            </a:r>
            <a:r>
              <a:rPr sz="1200" spc="-5" dirty="0">
                <a:latin typeface="Microsoft Sans Serif"/>
                <a:cs typeface="Microsoft Sans Serif"/>
              </a:rPr>
              <a:t>(F</a:t>
            </a:r>
            <a:r>
              <a:rPr sz="1200" spc="-7" baseline="-20833" dirty="0">
                <a:latin typeface="Microsoft Sans Serif"/>
                <a:cs typeface="Microsoft Sans Serif"/>
              </a:rPr>
              <a:t>load</a:t>
            </a:r>
            <a:r>
              <a:rPr sz="1200" spc="22" baseline="-20833" dirty="0">
                <a:latin typeface="Microsoft Sans Serif"/>
                <a:cs typeface="Microsoft Sans Serif"/>
              </a:rPr>
              <a:t> </a:t>
            </a:r>
            <a:r>
              <a:rPr sz="1200" spc="315" dirty="0">
                <a:latin typeface="Microsoft Sans Serif"/>
                <a:cs typeface="Microsoft Sans Serif"/>
              </a:rPr>
              <a:t>–</a:t>
            </a:r>
            <a:r>
              <a:rPr sz="1200" spc="-10" dirty="0">
                <a:latin typeface="Microsoft Sans Serif"/>
                <a:cs typeface="Microsoft Sans Serif"/>
              </a:rPr>
              <a:t> </a:t>
            </a:r>
            <a:r>
              <a:rPr sz="1200" spc="-5" dirty="0">
                <a:latin typeface="Microsoft Sans Serif"/>
                <a:cs typeface="Microsoft Sans Serif"/>
              </a:rPr>
              <a:t>F</a:t>
            </a:r>
            <a:r>
              <a:rPr sz="1200" spc="-7" baseline="-20833" dirty="0">
                <a:latin typeface="Microsoft Sans Serif"/>
                <a:cs typeface="Microsoft Sans Serif"/>
              </a:rPr>
              <a:t>f</a:t>
            </a:r>
            <a:r>
              <a:rPr sz="1200" spc="-5" dirty="0">
                <a:latin typeface="Microsoft Sans Serif"/>
                <a:cs typeface="Microsoft Sans Serif"/>
              </a:rPr>
              <a:t>)</a:t>
            </a:r>
            <a:endParaRPr sz="1200" dirty="0">
              <a:latin typeface="Microsoft Sans Serif"/>
              <a:cs typeface="Microsoft Sans Serif"/>
            </a:endParaRPr>
          </a:p>
        </p:txBody>
      </p:sp>
      <p:grpSp>
        <p:nvGrpSpPr>
          <p:cNvPr id="42" name="object 42"/>
          <p:cNvGrpSpPr/>
          <p:nvPr/>
        </p:nvGrpSpPr>
        <p:grpSpPr>
          <a:xfrm>
            <a:off x="7106411" y="5227540"/>
            <a:ext cx="462280" cy="241300"/>
            <a:chOff x="5582411" y="4835652"/>
            <a:chExt cx="462280" cy="241300"/>
          </a:xfrm>
        </p:grpSpPr>
        <p:pic>
          <p:nvPicPr>
            <p:cNvPr id="43" name="object 43"/>
            <p:cNvPicPr/>
            <p:nvPr/>
          </p:nvPicPr>
          <p:blipFill>
            <a:blip r:embed="rId13" cstate="print"/>
            <a:stretch>
              <a:fillRect/>
            </a:stretch>
          </p:blipFill>
          <p:spPr>
            <a:xfrm>
              <a:off x="5582411" y="4835652"/>
              <a:ext cx="461772" cy="240792"/>
            </a:xfrm>
            <a:prstGeom prst="rect">
              <a:avLst/>
            </a:prstGeom>
          </p:spPr>
        </p:pic>
        <p:sp>
          <p:nvSpPr>
            <p:cNvPr id="44" name="object 44"/>
            <p:cNvSpPr/>
            <p:nvPr/>
          </p:nvSpPr>
          <p:spPr>
            <a:xfrm>
              <a:off x="5624321" y="4896993"/>
              <a:ext cx="299085" cy="78105"/>
            </a:xfrm>
            <a:custGeom>
              <a:avLst/>
              <a:gdLst/>
              <a:ahLst/>
              <a:cxnLst/>
              <a:rect l="l" t="t" r="r" b="b"/>
              <a:pathLst>
                <a:path w="299085" h="78104">
                  <a:moveTo>
                    <a:pt x="221233" y="0"/>
                  </a:moveTo>
                  <a:lnTo>
                    <a:pt x="221233" y="77723"/>
                  </a:lnTo>
                  <a:lnTo>
                    <a:pt x="273050" y="51815"/>
                  </a:lnTo>
                  <a:lnTo>
                    <a:pt x="234187" y="51815"/>
                  </a:lnTo>
                  <a:lnTo>
                    <a:pt x="234187" y="25907"/>
                  </a:lnTo>
                  <a:lnTo>
                    <a:pt x="273049" y="25907"/>
                  </a:lnTo>
                  <a:lnTo>
                    <a:pt x="221233" y="0"/>
                  </a:lnTo>
                  <a:close/>
                </a:path>
                <a:path w="299085" h="78104">
                  <a:moveTo>
                    <a:pt x="136525" y="35432"/>
                  </a:moveTo>
                  <a:lnTo>
                    <a:pt x="136525" y="46100"/>
                  </a:lnTo>
                  <a:lnTo>
                    <a:pt x="142366" y="51815"/>
                  </a:lnTo>
                  <a:lnTo>
                    <a:pt x="221233" y="51815"/>
                  </a:lnTo>
                  <a:lnTo>
                    <a:pt x="221233" y="48386"/>
                  </a:lnTo>
                  <a:lnTo>
                    <a:pt x="149478" y="48386"/>
                  </a:lnTo>
                  <a:lnTo>
                    <a:pt x="136525" y="35432"/>
                  </a:lnTo>
                  <a:close/>
                </a:path>
                <a:path w="299085" h="78104">
                  <a:moveTo>
                    <a:pt x="273049" y="25907"/>
                  </a:moveTo>
                  <a:lnTo>
                    <a:pt x="234187" y="25907"/>
                  </a:lnTo>
                  <a:lnTo>
                    <a:pt x="234187" y="51815"/>
                  </a:lnTo>
                  <a:lnTo>
                    <a:pt x="273050" y="51815"/>
                  </a:lnTo>
                  <a:lnTo>
                    <a:pt x="298957" y="38861"/>
                  </a:lnTo>
                  <a:lnTo>
                    <a:pt x="273049" y="25907"/>
                  </a:lnTo>
                  <a:close/>
                </a:path>
                <a:path w="299085" h="78104">
                  <a:moveTo>
                    <a:pt x="156590" y="22478"/>
                  </a:moveTo>
                  <a:lnTo>
                    <a:pt x="0" y="22478"/>
                  </a:lnTo>
                  <a:lnTo>
                    <a:pt x="0" y="48386"/>
                  </a:lnTo>
                  <a:lnTo>
                    <a:pt x="138861" y="48386"/>
                  </a:lnTo>
                  <a:lnTo>
                    <a:pt x="136525" y="46100"/>
                  </a:lnTo>
                  <a:lnTo>
                    <a:pt x="136525" y="35432"/>
                  </a:lnTo>
                  <a:lnTo>
                    <a:pt x="159003" y="35432"/>
                  </a:lnTo>
                  <a:lnTo>
                    <a:pt x="149478" y="25907"/>
                  </a:lnTo>
                  <a:lnTo>
                    <a:pt x="160019" y="25907"/>
                  </a:lnTo>
                  <a:lnTo>
                    <a:pt x="156590" y="22478"/>
                  </a:lnTo>
                  <a:close/>
                </a:path>
                <a:path w="299085" h="78104">
                  <a:moveTo>
                    <a:pt x="159003" y="35432"/>
                  </a:moveTo>
                  <a:lnTo>
                    <a:pt x="136525" y="35432"/>
                  </a:lnTo>
                  <a:lnTo>
                    <a:pt x="149478" y="48386"/>
                  </a:lnTo>
                  <a:lnTo>
                    <a:pt x="221233" y="48386"/>
                  </a:lnTo>
                  <a:lnTo>
                    <a:pt x="221233" y="38861"/>
                  </a:lnTo>
                  <a:lnTo>
                    <a:pt x="162432" y="38861"/>
                  </a:lnTo>
                  <a:lnTo>
                    <a:pt x="159003" y="35432"/>
                  </a:lnTo>
                  <a:close/>
                </a:path>
                <a:path w="299085" h="78104">
                  <a:moveTo>
                    <a:pt x="160019" y="25907"/>
                  </a:moveTo>
                  <a:lnTo>
                    <a:pt x="149478" y="25907"/>
                  </a:lnTo>
                  <a:lnTo>
                    <a:pt x="162432" y="38861"/>
                  </a:lnTo>
                  <a:lnTo>
                    <a:pt x="162432" y="28320"/>
                  </a:lnTo>
                  <a:lnTo>
                    <a:pt x="160019" y="25907"/>
                  </a:lnTo>
                  <a:close/>
                </a:path>
                <a:path w="299085" h="78104">
                  <a:moveTo>
                    <a:pt x="221233" y="25907"/>
                  </a:moveTo>
                  <a:lnTo>
                    <a:pt x="160019" y="25907"/>
                  </a:lnTo>
                  <a:lnTo>
                    <a:pt x="162432" y="28320"/>
                  </a:lnTo>
                  <a:lnTo>
                    <a:pt x="162432" y="38861"/>
                  </a:lnTo>
                  <a:lnTo>
                    <a:pt x="221233" y="38861"/>
                  </a:lnTo>
                  <a:lnTo>
                    <a:pt x="221233" y="25907"/>
                  </a:lnTo>
                  <a:close/>
                </a:path>
              </a:pathLst>
            </a:custGeom>
            <a:solidFill>
              <a:srgbClr val="4F81BC"/>
            </a:solidFill>
          </p:spPr>
          <p:txBody>
            <a:bodyPr wrap="square" lIns="0" tIns="0" rIns="0" bIns="0" rtlCol="0"/>
            <a:lstStyle/>
            <a:p>
              <a:endParaRPr/>
            </a:p>
          </p:txBody>
        </p:sp>
      </p:grpSp>
      <p:grpSp>
        <p:nvGrpSpPr>
          <p:cNvPr id="45" name="object 45"/>
          <p:cNvGrpSpPr/>
          <p:nvPr/>
        </p:nvGrpSpPr>
        <p:grpSpPr>
          <a:xfrm>
            <a:off x="2212848" y="5425660"/>
            <a:ext cx="242570" cy="466725"/>
            <a:chOff x="688848" y="5033771"/>
            <a:chExt cx="242570" cy="466725"/>
          </a:xfrm>
        </p:grpSpPr>
        <p:pic>
          <p:nvPicPr>
            <p:cNvPr id="46" name="object 46"/>
            <p:cNvPicPr/>
            <p:nvPr/>
          </p:nvPicPr>
          <p:blipFill>
            <a:blip r:embed="rId14" cstate="print"/>
            <a:stretch>
              <a:fillRect/>
            </a:stretch>
          </p:blipFill>
          <p:spPr>
            <a:xfrm>
              <a:off x="688848" y="5033771"/>
              <a:ext cx="242315" cy="466343"/>
            </a:xfrm>
            <a:prstGeom prst="rect">
              <a:avLst/>
            </a:prstGeom>
          </p:spPr>
        </p:pic>
        <p:sp>
          <p:nvSpPr>
            <p:cNvPr id="47" name="object 47"/>
            <p:cNvSpPr/>
            <p:nvPr/>
          </p:nvSpPr>
          <p:spPr>
            <a:xfrm>
              <a:off x="770953" y="5055869"/>
              <a:ext cx="78105" cy="303530"/>
            </a:xfrm>
            <a:custGeom>
              <a:avLst/>
              <a:gdLst/>
              <a:ahLst/>
              <a:cxnLst/>
              <a:rect l="l" t="t" r="r" b="b"/>
              <a:pathLst>
                <a:path w="78105" h="303529">
                  <a:moveTo>
                    <a:pt x="25907" y="225297"/>
                  </a:moveTo>
                  <a:lnTo>
                    <a:pt x="0" y="225297"/>
                  </a:lnTo>
                  <a:lnTo>
                    <a:pt x="38862" y="303021"/>
                  </a:lnTo>
                  <a:lnTo>
                    <a:pt x="71247" y="238251"/>
                  </a:lnTo>
                  <a:lnTo>
                    <a:pt x="25907" y="238251"/>
                  </a:lnTo>
                  <a:lnTo>
                    <a:pt x="25907" y="225297"/>
                  </a:lnTo>
                  <a:close/>
                </a:path>
                <a:path w="78105" h="303529">
                  <a:moveTo>
                    <a:pt x="25907" y="159965"/>
                  </a:moveTo>
                  <a:lnTo>
                    <a:pt x="25907" y="238251"/>
                  </a:lnTo>
                  <a:lnTo>
                    <a:pt x="51815" y="238251"/>
                  </a:lnTo>
                  <a:lnTo>
                    <a:pt x="51815" y="164464"/>
                  </a:lnTo>
                  <a:lnTo>
                    <a:pt x="30378" y="164464"/>
                  </a:lnTo>
                  <a:lnTo>
                    <a:pt x="25907" y="159965"/>
                  </a:lnTo>
                  <a:close/>
                </a:path>
                <a:path w="78105" h="303529">
                  <a:moveTo>
                    <a:pt x="77724" y="225297"/>
                  </a:moveTo>
                  <a:lnTo>
                    <a:pt x="51815" y="225297"/>
                  </a:lnTo>
                  <a:lnTo>
                    <a:pt x="51815" y="238251"/>
                  </a:lnTo>
                  <a:lnTo>
                    <a:pt x="71247" y="238251"/>
                  </a:lnTo>
                  <a:lnTo>
                    <a:pt x="77724" y="225297"/>
                  </a:lnTo>
                  <a:close/>
                </a:path>
                <a:path w="78105" h="303529">
                  <a:moveTo>
                    <a:pt x="25907" y="151510"/>
                  </a:moveTo>
                  <a:lnTo>
                    <a:pt x="25907" y="159965"/>
                  </a:lnTo>
                  <a:lnTo>
                    <a:pt x="30378" y="164464"/>
                  </a:lnTo>
                  <a:lnTo>
                    <a:pt x="38862" y="164464"/>
                  </a:lnTo>
                  <a:lnTo>
                    <a:pt x="25907" y="151510"/>
                  </a:lnTo>
                  <a:close/>
                </a:path>
                <a:path w="78105" h="303529">
                  <a:moveTo>
                    <a:pt x="50482" y="143056"/>
                  </a:moveTo>
                  <a:lnTo>
                    <a:pt x="50482" y="151510"/>
                  </a:lnTo>
                  <a:lnTo>
                    <a:pt x="25907" y="151510"/>
                  </a:lnTo>
                  <a:lnTo>
                    <a:pt x="38862" y="164464"/>
                  </a:lnTo>
                  <a:lnTo>
                    <a:pt x="51815" y="164464"/>
                  </a:lnTo>
                  <a:lnTo>
                    <a:pt x="51815" y="144398"/>
                  </a:lnTo>
                  <a:lnTo>
                    <a:pt x="50482" y="143056"/>
                  </a:lnTo>
                  <a:close/>
                </a:path>
                <a:path w="78105" h="303529">
                  <a:moveTo>
                    <a:pt x="50482" y="0"/>
                  </a:moveTo>
                  <a:lnTo>
                    <a:pt x="24574" y="0"/>
                  </a:lnTo>
                  <a:lnTo>
                    <a:pt x="24574" y="158622"/>
                  </a:lnTo>
                  <a:lnTo>
                    <a:pt x="25907" y="159965"/>
                  </a:lnTo>
                  <a:lnTo>
                    <a:pt x="25907" y="151510"/>
                  </a:lnTo>
                  <a:lnTo>
                    <a:pt x="50482" y="151510"/>
                  </a:lnTo>
                  <a:lnTo>
                    <a:pt x="37528" y="138556"/>
                  </a:lnTo>
                  <a:lnTo>
                    <a:pt x="50482" y="138556"/>
                  </a:lnTo>
                  <a:lnTo>
                    <a:pt x="50482" y="0"/>
                  </a:lnTo>
                  <a:close/>
                </a:path>
                <a:path w="78105" h="303529">
                  <a:moveTo>
                    <a:pt x="46012" y="138556"/>
                  </a:moveTo>
                  <a:lnTo>
                    <a:pt x="37528" y="138556"/>
                  </a:lnTo>
                  <a:lnTo>
                    <a:pt x="50482" y="151510"/>
                  </a:lnTo>
                  <a:lnTo>
                    <a:pt x="50482" y="143056"/>
                  </a:lnTo>
                  <a:lnTo>
                    <a:pt x="46012" y="138556"/>
                  </a:lnTo>
                  <a:close/>
                </a:path>
                <a:path w="78105" h="303529">
                  <a:moveTo>
                    <a:pt x="50482" y="138556"/>
                  </a:moveTo>
                  <a:lnTo>
                    <a:pt x="46012" y="138556"/>
                  </a:lnTo>
                  <a:lnTo>
                    <a:pt x="50482" y="143056"/>
                  </a:lnTo>
                  <a:lnTo>
                    <a:pt x="50482" y="138556"/>
                  </a:lnTo>
                  <a:close/>
                </a:path>
              </a:pathLst>
            </a:custGeom>
            <a:solidFill>
              <a:srgbClr val="4F81BC"/>
            </a:solidFill>
          </p:spPr>
          <p:txBody>
            <a:bodyPr wrap="square" lIns="0" tIns="0" rIns="0" bIns="0" rtlCol="0"/>
            <a:lstStyle/>
            <a:p>
              <a:endParaRPr/>
            </a:p>
          </p:txBody>
        </p:sp>
      </p:grpSp>
      <p:pic>
        <p:nvPicPr>
          <p:cNvPr id="62" name="Immagine 61">
            <a:extLst>
              <a:ext uri="{FF2B5EF4-FFF2-40B4-BE49-F238E27FC236}">
                <a16:creationId xmlns:a16="http://schemas.microsoft.com/office/drawing/2014/main" id="{A2F54FEA-94CA-8F01-6A9F-51C2A1CC7105}"/>
              </a:ext>
            </a:extLst>
          </p:cNvPr>
          <p:cNvPicPr>
            <a:picLocks noChangeAspect="1"/>
          </p:cNvPicPr>
          <p:nvPr/>
        </p:nvPicPr>
        <p:blipFill>
          <a:blip r:embed="rId15"/>
          <a:stretch>
            <a:fillRect/>
          </a:stretch>
        </p:blipFill>
        <p:spPr>
          <a:xfrm>
            <a:off x="0" y="3638"/>
            <a:ext cx="9458851" cy="857481"/>
          </a:xfrm>
          <a:prstGeom prst="rect">
            <a:avLst/>
          </a:prstGeom>
        </p:spPr>
      </p:pic>
      <p:pic>
        <p:nvPicPr>
          <p:cNvPr id="63" name="Immagine 62">
            <a:extLst>
              <a:ext uri="{FF2B5EF4-FFF2-40B4-BE49-F238E27FC236}">
                <a16:creationId xmlns:a16="http://schemas.microsoft.com/office/drawing/2014/main" id="{27758668-3410-288A-1187-8F7CB63BE34E}"/>
              </a:ext>
            </a:extLst>
          </p:cNvPr>
          <p:cNvPicPr>
            <a:picLocks noChangeAspect="1"/>
          </p:cNvPicPr>
          <p:nvPr/>
        </p:nvPicPr>
        <p:blipFill>
          <a:blip r:embed="rId16"/>
          <a:stretch>
            <a:fillRect/>
          </a:stretch>
        </p:blipFill>
        <p:spPr>
          <a:xfrm>
            <a:off x="9466999" y="2780"/>
            <a:ext cx="2725001" cy="885459"/>
          </a:xfrm>
          <a:prstGeom prst="rect">
            <a:avLst/>
          </a:prstGeom>
        </p:spPr>
      </p:pic>
      <p:pic>
        <p:nvPicPr>
          <p:cNvPr id="64" name="Picture 2" descr="Identità e Logo di Ateneo | Università degli Studi di Palermo">
            <a:extLst>
              <a:ext uri="{FF2B5EF4-FFF2-40B4-BE49-F238E27FC236}">
                <a16:creationId xmlns:a16="http://schemas.microsoft.com/office/drawing/2014/main" id="{AAC0E50D-64BB-7C72-4D49-C9221305561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1421" y="6127130"/>
            <a:ext cx="2882745" cy="885093"/>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Ingegneria | Università degli Studi di Palermo">
            <a:extLst>
              <a:ext uri="{FF2B5EF4-FFF2-40B4-BE49-F238E27FC236}">
                <a16:creationId xmlns:a16="http://schemas.microsoft.com/office/drawing/2014/main" id="{E697C35F-E1D7-928B-5272-6D6CD2B2E02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79056" y="6258051"/>
            <a:ext cx="1296671" cy="534229"/>
          </a:xfrm>
          <a:prstGeom prst="rect">
            <a:avLst/>
          </a:prstGeom>
          <a:noFill/>
          <a:extLst>
            <a:ext uri="{909E8E84-426E-40DD-AFC4-6F175D3DCCD1}">
              <a14:hiddenFill xmlns:a14="http://schemas.microsoft.com/office/drawing/2010/main">
                <a:solidFill>
                  <a:srgbClr val="FFFFFF"/>
                </a:solidFill>
              </a14:hiddenFill>
            </a:ext>
          </a:extLst>
        </p:spPr>
      </p:pic>
      <p:sp>
        <p:nvSpPr>
          <p:cNvPr id="60" name="CasellaDiTesto 59">
            <a:extLst>
              <a:ext uri="{FF2B5EF4-FFF2-40B4-BE49-F238E27FC236}">
                <a16:creationId xmlns:a16="http://schemas.microsoft.com/office/drawing/2014/main" id="{8323DE80-EDFB-0124-BC98-0D04018990D0}"/>
              </a:ext>
            </a:extLst>
          </p:cNvPr>
          <p:cNvSpPr txBox="1"/>
          <p:nvPr/>
        </p:nvSpPr>
        <p:spPr>
          <a:xfrm>
            <a:off x="1256212" y="6603559"/>
            <a:ext cx="9771016" cy="307777"/>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pic>
        <p:nvPicPr>
          <p:cNvPr id="61" name="Immagine 60">
            <a:extLst>
              <a:ext uri="{FF2B5EF4-FFF2-40B4-BE49-F238E27FC236}">
                <a16:creationId xmlns:a16="http://schemas.microsoft.com/office/drawing/2014/main" id="{E68A7F30-83C5-6369-EA7C-038A78D55C12}"/>
              </a:ext>
            </a:extLst>
          </p:cNvPr>
          <p:cNvPicPr>
            <a:picLocks noChangeAspect="1"/>
          </p:cNvPicPr>
          <p:nvPr/>
        </p:nvPicPr>
        <p:blipFill>
          <a:blip r:embed="rId19"/>
          <a:stretch>
            <a:fillRect/>
          </a:stretch>
        </p:blipFill>
        <p:spPr>
          <a:xfrm>
            <a:off x="6903340" y="1296460"/>
            <a:ext cx="5182774" cy="229691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935404" y="5331597"/>
            <a:ext cx="1125424" cy="258404"/>
          </a:xfrm>
          <a:prstGeom prst="rect">
            <a:avLst/>
          </a:prstGeom>
        </p:spPr>
        <p:txBody>
          <a:bodyPr vert="horz" wrap="square" lIns="0" tIns="12065" rIns="0" bIns="0" rtlCol="0">
            <a:spAutoFit/>
          </a:bodyPr>
          <a:lstStyle/>
          <a:p>
            <a:pPr marL="12700">
              <a:spcBef>
                <a:spcPts val="95"/>
              </a:spcBef>
            </a:pPr>
            <a:r>
              <a:rPr lang="it-IT" sz="1600" b="1" spc="-25" dirty="0">
                <a:latin typeface="Arial"/>
                <a:cs typeface="Arial"/>
              </a:rPr>
              <a:t>RISULTATI</a:t>
            </a:r>
            <a:endParaRPr sz="1600" dirty="0">
              <a:latin typeface="Arial"/>
              <a:cs typeface="Arial"/>
            </a:endParaRPr>
          </a:p>
        </p:txBody>
      </p:sp>
      <p:sp>
        <p:nvSpPr>
          <p:cNvPr id="5" name="object 5"/>
          <p:cNvSpPr txBox="1"/>
          <p:nvPr/>
        </p:nvSpPr>
        <p:spPr>
          <a:xfrm>
            <a:off x="3060828" y="5149582"/>
            <a:ext cx="7454772" cy="932948"/>
          </a:xfrm>
          <a:prstGeom prst="rect">
            <a:avLst/>
          </a:prstGeom>
          <a:solidFill>
            <a:srgbClr val="FFFF00"/>
          </a:solidFill>
        </p:spPr>
        <p:txBody>
          <a:bodyPr vert="horz" wrap="square" lIns="0" tIns="15240" rIns="0" bIns="0" rtlCol="0">
            <a:spAutoFit/>
          </a:bodyPr>
          <a:lstStyle/>
          <a:p>
            <a:pPr marL="91440" marR="6401435">
              <a:lnSpc>
                <a:spcPct val="131200"/>
              </a:lnSpc>
              <a:spcBef>
                <a:spcPts val="120"/>
              </a:spcBef>
            </a:pPr>
            <a:r>
              <a:rPr sz="2400" b="1" spc="-22" baseline="13888" dirty="0">
                <a:latin typeface="Arial"/>
                <a:cs typeface="Arial"/>
              </a:rPr>
              <a:t>A</a:t>
            </a:r>
            <a:r>
              <a:rPr sz="1050" b="1" spc="-15" dirty="0">
                <a:latin typeface="Arial"/>
                <a:cs typeface="Arial"/>
              </a:rPr>
              <a:t>SF </a:t>
            </a:r>
            <a:r>
              <a:rPr sz="1050" b="1" spc="-10" dirty="0">
                <a:latin typeface="Arial"/>
                <a:cs typeface="Arial"/>
              </a:rPr>
              <a:t> </a:t>
            </a:r>
            <a:r>
              <a:rPr sz="2400" b="1" spc="-7" baseline="13888" dirty="0">
                <a:latin typeface="Arial"/>
                <a:cs typeface="Arial"/>
              </a:rPr>
              <a:t>C</a:t>
            </a:r>
            <a:r>
              <a:rPr sz="1050" b="1" spc="5" dirty="0">
                <a:latin typeface="Arial"/>
                <a:cs typeface="Arial"/>
              </a:rPr>
              <a:t>TES</a:t>
            </a:r>
            <a:endParaRPr sz="1050" dirty="0">
              <a:latin typeface="Arial"/>
              <a:cs typeface="Arial"/>
            </a:endParaRPr>
          </a:p>
          <a:p>
            <a:pPr marL="91440">
              <a:spcBef>
                <a:spcPts val="215"/>
              </a:spcBef>
            </a:pPr>
            <a:r>
              <a:rPr lang="it-IT" sz="1600" b="1" spc="-5" dirty="0">
                <a:latin typeface="Arial"/>
                <a:cs typeface="Arial"/>
              </a:rPr>
              <a:t>Produttività:</a:t>
            </a:r>
            <a:r>
              <a:rPr sz="1600" b="1" spc="65" dirty="0">
                <a:latin typeface="Arial"/>
                <a:cs typeface="Arial"/>
              </a:rPr>
              <a:t> </a:t>
            </a:r>
            <a:r>
              <a:rPr lang="it-IT" sz="1600" b="1" spc="-5" dirty="0">
                <a:latin typeface="Arial"/>
                <a:cs typeface="Arial"/>
              </a:rPr>
              <a:t>Fattore di capacità </a:t>
            </a:r>
            <a:r>
              <a:rPr sz="1600" b="1" spc="-5" dirty="0">
                <a:latin typeface="Arial"/>
                <a:cs typeface="Arial"/>
              </a:rPr>
              <a:t>(CF)</a:t>
            </a:r>
            <a:r>
              <a:rPr sz="1600" b="1" spc="25" dirty="0">
                <a:latin typeface="Arial"/>
                <a:cs typeface="Arial"/>
              </a:rPr>
              <a:t> </a:t>
            </a:r>
            <a:r>
              <a:rPr sz="1600" b="1" spc="-5" dirty="0">
                <a:latin typeface="Arial"/>
                <a:cs typeface="Arial"/>
              </a:rPr>
              <a:t>=</a:t>
            </a:r>
            <a:r>
              <a:rPr sz="1600" b="1" dirty="0">
                <a:latin typeface="Arial"/>
                <a:cs typeface="Arial"/>
              </a:rPr>
              <a:t> </a:t>
            </a:r>
            <a:r>
              <a:rPr lang="it-IT" sz="1600" b="1" dirty="0">
                <a:latin typeface="Arial"/>
                <a:cs typeface="Arial"/>
              </a:rPr>
              <a:t>t</a:t>
            </a:r>
            <a:r>
              <a:rPr sz="1575" b="1" baseline="-21164" dirty="0">
                <a:latin typeface="Arial"/>
                <a:cs typeface="Arial"/>
              </a:rPr>
              <a:t>direct-solar</a:t>
            </a:r>
            <a:r>
              <a:rPr sz="1600" b="1" dirty="0">
                <a:latin typeface="Arial"/>
                <a:cs typeface="Arial"/>
              </a:rPr>
              <a:t>+</a:t>
            </a:r>
            <a:r>
              <a:rPr lang="it-IT" sz="1600" b="1" dirty="0">
                <a:latin typeface="Arial"/>
                <a:cs typeface="Arial"/>
              </a:rPr>
              <a:t>t</a:t>
            </a:r>
            <a:r>
              <a:rPr sz="1575" b="1" baseline="-21164" dirty="0">
                <a:latin typeface="Arial"/>
                <a:cs typeface="Arial"/>
              </a:rPr>
              <a:t>indirect-solar</a:t>
            </a:r>
            <a:r>
              <a:rPr lang="it-IT" sz="1575" b="1" baseline="-21164" dirty="0">
                <a:latin typeface="Arial"/>
                <a:cs typeface="Arial"/>
              </a:rPr>
              <a:t> </a:t>
            </a:r>
            <a:r>
              <a:rPr lang="it-IT" sz="1575" b="1" dirty="0">
                <a:latin typeface="Arial"/>
                <a:cs typeface="Arial"/>
              </a:rPr>
              <a:t>(ore/anno)</a:t>
            </a:r>
            <a:endParaRPr sz="1575" dirty="0">
              <a:latin typeface="Arial"/>
              <a:cs typeface="Arial"/>
            </a:endParaRPr>
          </a:p>
          <a:p>
            <a:pPr marL="91440">
              <a:spcBef>
                <a:spcPts val="600"/>
              </a:spcBef>
            </a:pPr>
            <a:r>
              <a:rPr sz="1600" b="1" i="1" spc="-5" dirty="0">
                <a:latin typeface="Arial"/>
                <a:cs typeface="Arial"/>
              </a:rPr>
              <a:t>Back up</a:t>
            </a:r>
            <a:r>
              <a:rPr sz="1600" b="1" i="1" spc="15" dirty="0">
                <a:latin typeface="Arial"/>
                <a:cs typeface="Arial"/>
              </a:rPr>
              <a:t> </a:t>
            </a:r>
            <a:r>
              <a:rPr lang="it-IT" sz="1600" b="1" spc="-5" dirty="0">
                <a:latin typeface="Arial"/>
                <a:cs typeface="Arial"/>
              </a:rPr>
              <a:t>necessario</a:t>
            </a:r>
            <a:r>
              <a:rPr sz="1600" b="1" spc="-5" dirty="0">
                <a:latin typeface="Arial"/>
                <a:cs typeface="Arial"/>
              </a:rPr>
              <a:t>:</a:t>
            </a:r>
            <a:r>
              <a:rPr sz="1600" b="1" spc="20" dirty="0">
                <a:latin typeface="Arial"/>
                <a:cs typeface="Arial"/>
              </a:rPr>
              <a:t> </a:t>
            </a:r>
            <a:r>
              <a:rPr sz="1600" b="1" spc="-5" dirty="0">
                <a:latin typeface="Arial"/>
                <a:cs typeface="Arial"/>
              </a:rPr>
              <a:t>BK =</a:t>
            </a:r>
            <a:r>
              <a:rPr sz="1600" b="1" spc="10" dirty="0">
                <a:latin typeface="Arial"/>
                <a:cs typeface="Arial"/>
              </a:rPr>
              <a:t> </a:t>
            </a:r>
            <a:r>
              <a:rPr lang="it-IT" sz="1600" b="1" dirty="0">
                <a:latin typeface="Arial"/>
                <a:cs typeface="Arial"/>
              </a:rPr>
              <a:t>t</a:t>
            </a:r>
            <a:r>
              <a:rPr sz="1575" b="1" baseline="-21164" dirty="0">
                <a:latin typeface="Arial"/>
                <a:cs typeface="Arial"/>
              </a:rPr>
              <a:t>tot</a:t>
            </a:r>
            <a:r>
              <a:rPr sz="1575" b="1" spc="217" baseline="-21164" dirty="0">
                <a:latin typeface="Arial"/>
                <a:cs typeface="Arial"/>
              </a:rPr>
              <a:t> </a:t>
            </a:r>
            <a:r>
              <a:rPr sz="1600" b="1" spc="-5" dirty="0">
                <a:latin typeface="Arial"/>
                <a:cs typeface="Arial"/>
              </a:rPr>
              <a:t>–</a:t>
            </a:r>
            <a:r>
              <a:rPr sz="1600" b="1" spc="15" dirty="0">
                <a:latin typeface="Arial"/>
                <a:cs typeface="Arial"/>
              </a:rPr>
              <a:t> </a:t>
            </a:r>
            <a:r>
              <a:rPr sz="1600" b="1" spc="-5" dirty="0">
                <a:latin typeface="Arial"/>
                <a:cs typeface="Arial"/>
              </a:rPr>
              <a:t>CF</a:t>
            </a:r>
            <a:r>
              <a:rPr sz="1600" b="1" dirty="0">
                <a:latin typeface="Arial"/>
                <a:cs typeface="Arial"/>
              </a:rPr>
              <a:t> </a:t>
            </a:r>
            <a:r>
              <a:rPr sz="1600" b="1" spc="-5" dirty="0">
                <a:latin typeface="Arial"/>
                <a:cs typeface="Arial"/>
              </a:rPr>
              <a:t>=</a:t>
            </a:r>
            <a:r>
              <a:rPr sz="1600" b="1" spc="10" dirty="0">
                <a:latin typeface="Arial"/>
                <a:cs typeface="Arial"/>
              </a:rPr>
              <a:t> </a:t>
            </a:r>
            <a:r>
              <a:rPr sz="1600" b="1" spc="-5" dirty="0">
                <a:latin typeface="Arial"/>
                <a:cs typeface="Arial"/>
              </a:rPr>
              <a:t>~8760</a:t>
            </a:r>
            <a:r>
              <a:rPr sz="1600" b="1" dirty="0">
                <a:latin typeface="Arial"/>
                <a:cs typeface="Arial"/>
              </a:rPr>
              <a:t> </a:t>
            </a:r>
            <a:r>
              <a:rPr sz="1600" b="1" spc="-5" dirty="0">
                <a:latin typeface="Arial"/>
                <a:cs typeface="Arial"/>
              </a:rPr>
              <a:t>h</a:t>
            </a:r>
            <a:r>
              <a:rPr sz="1600" b="1" spc="20" dirty="0">
                <a:latin typeface="Arial"/>
                <a:cs typeface="Arial"/>
              </a:rPr>
              <a:t> </a:t>
            </a:r>
            <a:r>
              <a:rPr sz="1600" b="1" spc="-5" dirty="0">
                <a:latin typeface="Arial"/>
                <a:cs typeface="Arial"/>
              </a:rPr>
              <a:t>–</a:t>
            </a:r>
            <a:r>
              <a:rPr sz="1600" b="1" spc="10" dirty="0">
                <a:latin typeface="Arial"/>
                <a:cs typeface="Arial"/>
              </a:rPr>
              <a:t> </a:t>
            </a:r>
            <a:r>
              <a:rPr sz="1600" b="1" dirty="0">
                <a:latin typeface="Arial"/>
                <a:cs typeface="Arial"/>
              </a:rPr>
              <a:t>(</a:t>
            </a:r>
            <a:r>
              <a:rPr lang="it-IT" sz="1600" b="1" dirty="0">
                <a:latin typeface="Arial"/>
                <a:cs typeface="Arial"/>
              </a:rPr>
              <a:t>t</a:t>
            </a:r>
            <a:r>
              <a:rPr sz="1575" b="1" baseline="-21164" dirty="0">
                <a:latin typeface="Arial"/>
                <a:cs typeface="Arial"/>
              </a:rPr>
              <a:t>direct-solar</a:t>
            </a:r>
            <a:r>
              <a:rPr sz="1600" b="1" dirty="0">
                <a:latin typeface="Arial"/>
                <a:cs typeface="Arial"/>
              </a:rPr>
              <a:t>+</a:t>
            </a:r>
            <a:r>
              <a:rPr lang="it-IT" sz="1600" b="1" dirty="0">
                <a:latin typeface="Arial"/>
                <a:cs typeface="Arial"/>
              </a:rPr>
              <a:t>t</a:t>
            </a:r>
            <a:r>
              <a:rPr sz="1575" b="1" baseline="-21164" dirty="0">
                <a:latin typeface="Arial"/>
                <a:cs typeface="Arial"/>
              </a:rPr>
              <a:t>indirect-solar</a:t>
            </a:r>
            <a:r>
              <a:rPr sz="1600" b="1" dirty="0">
                <a:latin typeface="Arial"/>
                <a:cs typeface="Arial"/>
              </a:rPr>
              <a:t>)</a:t>
            </a:r>
            <a:endParaRPr sz="1600" dirty="0">
              <a:latin typeface="Arial"/>
              <a:cs typeface="Arial"/>
            </a:endParaRPr>
          </a:p>
        </p:txBody>
      </p:sp>
      <p:pic>
        <p:nvPicPr>
          <p:cNvPr id="6" name="object 6"/>
          <p:cNvPicPr/>
          <p:nvPr/>
        </p:nvPicPr>
        <p:blipFill>
          <a:blip r:embed="rId2" cstate="print"/>
          <a:stretch>
            <a:fillRect/>
          </a:stretch>
        </p:blipFill>
        <p:spPr>
          <a:xfrm>
            <a:off x="3185160" y="1559700"/>
            <a:ext cx="4154424" cy="3516213"/>
          </a:xfrm>
          <a:prstGeom prst="rect">
            <a:avLst/>
          </a:prstGeom>
        </p:spPr>
      </p:pic>
      <p:sp>
        <p:nvSpPr>
          <p:cNvPr id="7" name="object 7"/>
          <p:cNvSpPr txBox="1"/>
          <p:nvPr/>
        </p:nvSpPr>
        <p:spPr>
          <a:xfrm>
            <a:off x="7091299" y="4786122"/>
            <a:ext cx="2644775" cy="135935"/>
          </a:xfrm>
          <a:prstGeom prst="rect">
            <a:avLst/>
          </a:prstGeom>
        </p:spPr>
        <p:txBody>
          <a:bodyPr vert="horz" wrap="square" lIns="0" tIns="12700" rIns="0" bIns="0" rtlCol="0">
            <a:spAutoFit/>
          </a:bodyPr>
          <a:lstStyle/>
          <a:p>
            <a:pPr marL="12700">
              <a:spcBef>
                <a:spcPts val="100"/>
              </a:spcBef>
            </a:pPr>
            <a:r>
              <a:rPr sz="800" i="1" spc="-5" dirty="0">
                <a:latin typeface="Arial"/>
                <a:cs typeface="Arial"/>
              </a:rPr>
              <a:t>Source:</a:t>
            </a:r>
            <a:r>
              <a:rPr sz="800" i="1" spc="10" dirty="0">
                <a:latin typeface="Arial"/>
                <a:cs typeface="Arial"/>
              </a:rPr>
              <a:t> </a:t>
            </a:r>
            <a:r>
              <a:rPr sz="800" i="1" dirty="0">
                <a:latin typeface="Arial"/>
                <a:cs typeface="Arial"/>
              </a:rPr>
              <a:t>Int. </a:t>
            </a:r>
            <a:r>
              <a:rPr sz="800" i="1" spc="-5" dirty="0">
                <a:latin typeface="Arial"/>
                <a:cs typeface="Arial"/>
              </a:rPr>
              <a:t>Journal</a:t>
            </a:r>
            <a:r>
              <a:rPr sz="800" i="1" spc="20" dirty="0">
                <a:latin typeface="Arial"/>
                <a:cs typeface="Arial"/>
              </a:rPr>
              <a:t> </a:t>
            </a:r>
            <a:r>
              <a:rPr sz="800" i="1" spc="-5" dirty="0">
                <a:latin typeface="Arial"/>
                <a:cs typeface="Arial"/>
              </a:rPr>
              <a:t>of</a:t>
            </a:r>
            <a:r>
              <a:rPr sz="800" i="1" spc="10" dirty="0">
                <a:latin typeface="Arial"/>
                <a:cs typeface="Arial"/>
              </a:rPr>
              <a:t> </a:t>
            </a:r>
            <a:r>
              <a:rPr sz="800" i="1" spc="-5" dirty="0">
                <a:latin typeface="Arial"/>
                <a:cs typeface="Arial"/>
              </a:rPr>
              <a:t>Hydrogen</a:t>
            </a:r>
            <a:r>
              <a:rPr sz="800" i="1" spc="20" dirty="0">
                <a:latin typeface="Arial"/>
                <a:cs typeface="Arial"/>
              </a:rPr>
              <a:t> </a:t>
            </a:r>
            <a:r>
              <a:rPr sz="800" i="1" spc="-5" dirty="0">
                <a:latin typeface="Arial"/>
                <a:cs typeface="Arial"/>
              </a:rPr>
              <a:t>Energy,</a:t>
            </a:r>
            <a:r>
              <a:rPr sz="800" i="1" spc="10" dirty="0">
                <a:latin typeface="Arial"/>
                <a:cs typeface="Arial"/>
              </a:rPr>
              <a:t> </a:t>
            </a:r>
            <a:r>
              <a:rPr sz="800" i="1" spc="-5" dirty="0">
                <a:latin typeface="Arial"/>
                <a:cs typeface="Arial"/>
              </a:rPr>
              <a:t>2021,</a:t>
            </a:r>
            <a:r>
              <a:rPr sz="800" i="1" spc="35" dirty="0">
                <a:latin typeface="Arial"/>
                <a:cs typeface="Arial"/>
              </a:rPr>
              <a:t> </a:t>
            </a:r>
            <a:r>
              <a:rPr sz="800" i="1" spc="-5" dirty="0">
                <a:latin typeface="Arial"/>
                <a:cs typeface="Arial"/>
              </a:rPr>
              <a:t>46,</a:t>
            </a:r>
            <a:r>
              <a:rPr sz="800" i="1" spc="10" dirty="0">
                <a:latin typeface="Arial"/>
                <a:cs typeface="Arial"/>
              </a:rPr>
              <a:t> </a:t>
            </a:r>
            <a:r>
              <a:rPr sz="800" i="1" spc="-5" dirty="0">
                <a:latin typeface="Arial"/>
                <a:cs typeface="Arial"/>
              </a:rPr>
              <a:t>35172</a:t>
            </a:r>
            <a:endParaRPr sz="800">
              <a:latin typeface="Arial"/>
              <a:cs typeface="Arial"/>
            </a:endParaRPr>
          </a:p>
        </p:txBody>
      </p:sp>
      <p:grpSp>
        <p:nvGrpSpPr>
          <p:cNvPr id="8" name="object 8"/>
          <p:cNvGrpSpPr/>
          <p:nvPr/>
        </p:nvGrpSpPr>
        <p:grpSpPr>
          <a:xfrm>
            <a:off x="4768595" y="4026408"/>
            <a:ext cx="1623060" cy="242570"/>
            <a:chOff x="3244595" y="4026408"/>
            <a:chExt cx="1623060" cy="242570"/>
          </a:xfrm>
        </p:grpSpPr>
        <p:pic>
          <p:nvPicPr>
            <p:cNvPr id="9" name="object 9"/>
            <p:cNvPicPr/>
            <p:nvPr/>
          </p:nvPicPr>
          <p:blipFill>
            <a:blip r:embed="rId3" cstate="print"/>
            <a:stretch>
              <a:fillRect/>
            </a:stretch>
          </p:blipFill>
          <p:spPr>
            <a:xfrm>
              <a:off x="3244595" y="4026408"/>
              <a:ext cx="1623059" cy="242315"/>
            </a:xfrm>
            <a:prstGeom prst="rect">
              <a:avLst/>
            </a:prstGeom>
          </p:spPr>
        </p:pic>
        <p:sp>
          <p:nvSpPr>
            <p:cNvPr id="10" name="object 10"/>
            <p:cNvSpPr/>
            <p:nvPr/>
          </p:nvSpPr>
          <p:spPr>
            <a:xfrm>
              <a:off x="3288029" y="4088892"/>
              <a:ext cx="1458595" cy="78105"/>
            </a:xfrm>
            <a:custGeom>
              <a:avLst/>
              <a:gdLst/>
              <a:ahLst/>
              <a:cxnLst/>
              <a:rect l="l" t="t" r="r" b="b"/>
              <a:pathLst>
                <a:path w="1458595" h="78104">
                  <a:moveTo>
                    <a:pt x="1380363" y="0"/>
                  </a:moveTo>
                  <a:lnTo>
                    <a:pt x="1380363" y="77723"/>
                  </a:lnTo>
                  <a:lnTo>
                    <a:pt x="1432179" y="51815"/>
                  </a:lnTo>
                  <a:lnTo>
                    <a:pt x="1393317" y="51815"/>
                  </a:lnTo>
                  <a:lnTo>
                    <a:pt x="1393317" y="25907"/>
                  </a:lnTo>
                  <a:lnTo>
                    <a:pt x="1432178" y="25907"/>
                  </a:lnTo>
                  <a:lnTo>
                    <a:pt x="1380363" y="0"/>
                  </a:lnTo>
                  <a:close/>
                </a:path>
                <a:path w="1458595" h="78104">
                  <a:moveTo>
                    <a:pt x="1380363" y="25907"/>
                  </a:moveTo>
                  <a:lnTo>
                    <a:pt x="0" y="25907"/>
                  </a:lnTo>
                  <a:lnTo>
                    <a:pt x="0" y="51815"/>
                  </a:lnTo>
                  <a:lnTo>
                    <a:pt x="1380363" y="51815"/>
                  </a:lnTo>
                  <a:lnTo>
                    <a:pt x="1380363" y="25907"/>
                  </a:lnTo>
                  <a:close/>
                </a:path>
                <a:path w="1458595" h="78104">
                  <a:moveTo>
                    <a:pt x="1432178" y="25907"/>
                  </a:moveTo>
                  <a:lnTo>
                    <a:pt x="1393317" y="25907"/>
                  </a:lnTo>
                  <a:lnTo>
                    <a:pt x="1393317" y="51815"/>
                  </a:lnTo>
                  <a:lnTo>
                    <a:pt x="1432179" y="51815"/>
                  </a:lnTo>
                  <a:lnTo>
                    <a:pt x="1458087" y="38861"/>
                  </a:lnTo>
                  <a:lnTo>
                    <a:pt x="1432178" y="25907"/>
                  </a:lnTo>
                  <a:close/>
                </a:path>
              </a:pathLst>
            </a:custGeom>
            <a:solidFill>
              <a:srgbClr val="FF0000"/>
            </a:solidFill>
          </p:spPr>
          <p:txBody>
            <a:bodyPr wrap="square" lIns="0" tIns="0" rIns="0" bIns="0" rtlCol="0"/>
            <a:lstStyle/>
            <a:p>
              <a:endParaRPr/>
            </a:p>
          </p:txBody>
        </p:sp>
      </p:grpSp>
      <p:sp>
        <p:nvSpPr>
          <p:cNvPr id="11" name="object 11"/>
          <p:cNvSpPr txBox="1"/>
          <p:nvPr/>
        </p:nvSpPr>
        <p:spPr>
          <a:xfrm>
            <a:off x="5287390" y="3840607"/>
            <a:ext cx="388620" cy="258404"/>
          </a:xfrm>
          <a:prstGeom prst="rect">
            <a:avLst/>
          </a:prstGeom>
        </p:spPr>
        <p:txBody>
          <a:bodyPr vert="horz" wrap="square" lIns="0" tIns="12065" rIns="0" bIns="0" rtlCol="0">
            <a:spAutoFit/>
          </a:bodyPr>
          <a:lstStyle/>
          <a:p>
            <a:pPr marL="38100">
              <a:spcBef>
                <a:spcPts val="95"/>
              </a:spcBef>
            </a:pPr>
            <a:r>
              <a:rPr sz="2400" b="1" spc="-22" baseline="13888" dirty="0">
                <a:solidFill>
                  <a:srgbClr val="FF0000"/>
                </a:solidFill>
                <a:latin typeface="Arial"/>
                <a:cs typeface="Arial"/>
              </a:rPr>
              <a:t>A</a:t>
            </a:r>
            <a:r>
              <a:rPr sz="1050" b="1" spc="-15" dirty="0">
                <a:solidFill>
                  <a:srgbClr val="FF0000"/>
                </a:solidFill>
                <a:latin typeface="Arial"/>
                <a:cs typeface="Arial"/>
              </a:rPr>
              <a:t>SF</a:t>
            </a:r>
            <a:endParaRPr sz="1050">
              <a:latin typeface="Arial"/>
              <a:cs typeface="Arial"/>
            </a:endParaRPr>
          </a:p>
        </p:txBody>
      </p:sp>
      <p:sp>
        <p:nvSpPr>
          <p:cNvPr id="12" name="object 12"/>
          <p:cNvSpPr txBox="1"/>
          <p:nvPr/>
        </p:nvSpPr>
        <p:spPr>
          <a:xfrm>
            <a:off x="7506335" y="1930655"/>
            <a:ext cx="434975" cy="228909"/>
          </a:xfrm>
          <a:prstGeom prst="rect">
            <a:avLst/>
          </a:prstGeom>
        </p:spPr>
        <p:txBody>
          <a:bodyPr vert="horz" wrap="square" lIns="0" tIns="13335" rIns="0" bIns="0" rtlCol="0">
            <a:spAutoFit/>
          </a:bodyPr>
          <a:lstStyle/>
          <a:p>
            <a:pPr marL="38100">
              <a:spcBef>
                <a:spcPts val="105"/>
              </a:spcBef>
            </a:pPr>
            <a:r>
              <a:rPr sz="2100" b="1" spc="15" baseline="13888" dirty="0">
                <a:solidFill>
                  <a:srgbClr val="FF0000"/>
                </a:solidFill>
                <a:latin typeface="Arial"/>
                <a:cs typeface="Arial"/>
              </a:rPr>
              <a:t>C</a:t>
            </a:r>
            <a:r>
              <a:rPr sz="900" b="1" spc="10" dirty="0">
                <a:solidFill>
                  <a:srgbClr val="FF0000"/>
                </a:solidFill>
                <a:latin typeface="Arial"/>
                <a:cs typeface="Arial"/>
              </a:rPr>
              <a:t>TES</a:t>
            </a:r>
            <a:endParaRPr sz="900">
              <a:latin typeface="Arial"/>
              <a:cs typeface="Arial"/>
            </a:endParaRPr>
          </a:p>
        </p:txBody>
      </p:sp>
      <p:grpSp>
        <p:nvGrpSpPr>
          <p:cNvPr id="13" name="object 13"/>
          <p:cNvGrpSpPr/>
          <p:nvPr/>
        </p:nvGrpSpPr>
        <p:grpSpPr>
          <a:xfrm>
            <a:off x="7380732" y="1488947"/>
            <a:ext cx="242570" cy="1012190"/>
            <a:chOff x="5856732" y="1488947"/>
            <a:chExt cx="242570" cy="1012190"/>
          </a:xfrm>
        </p:grpSpPr>
        <p:pic>
          <p:nvPicPr>
            <p:cNvPr id="14" name="object 14"/>
            <p:cNvPicPr/>
            <p:nvPr/>
          </p:nvPicPr>
          <p:blipFill>
            <a:blip r:embed="rId4" cstate="print"/>
            <a:stretch>
              <a:fillRect/>
            </a:stretch>
          </p:blipFill>
          <p:spPr>
            <a:xfrm>
              <a:off x="5856732" y="1488947"/>
              <a:ext cx="242315" cy="1011936"/>
            </a:xfrm>
            <a:prstGeom prst="rect">
              <a:avLst/>
            </a:prstGeom>
          </p:spPr>
        </p:pic>
        <p:sp>
          <p:nvSpPr>
            <p:cNvPr id="15" name="object 15"/>
            <p:cNvSpPr/>
            <p:nvPr/>
          </p:nvSpPr>
          <p:spPr>
            <a:xfrm>
              <a:off x="5939028" y="1590293"/>
              <a:ext cx="78105" cy="848360"/>
            </a:xfrm>
            <a:custGeom>
              <a:avLst/>
              <a:gdLst/>
              <a:ahLst/>
              <a:cxnLst/>
              <a:rect l="l" t="t" r="r" b="b"/>
              <a:pathLst>
                <a:path w="78104" h="848360">
                  <a:moveTo>
                    <a:pt x="51816" y="64769"/>
                  </a:moveTo>
                  <a:lnTo>
                    <a:pt x="25908" y="64769"/>
                  </a:lnTo>
                  <a:lnTo>
                    <a:pt x="25908" y="848232"/>
                  </a:lnTo>
                  <a:lnTo>
                    <a:pt x="51816" y="848232"/>
                  </a:lnTo>
                  <a:lnTo>
                    <a:pt x="51816" y="64769"/>
                  </a:lnTo>
                  <a:close/>
                </a:path>
                <a:path w="78104" h="848360">
                  <a:moveTo>
                    <a:pt x="38862" y="0"/>
                  </a:moveTo>
                  <a:lnTo>
                    <a:pt x="0" y="77723"/>
                  </a:lnTo>
                  <a:lnTo>
                    <a:pt x="25908" y="77723"/>
                  </a:lnTo>
                  <a:lnTo>
                    <a:pt x="25908" y="64769"/>
                  </a:lnTo>
                  <a:lnTo>
                    <a:pt x="71247" y="64769"/>
                  </a:lnTo>
                  <a:lnTo>
                    <a:pt x="38862" y="0"/>
                  </a:lnTo>
                  <a:close/>
                </a:path>
                <a:path w="78104" h="848360">
                  <a:moveTo>
                    <a:pt x="71247" y="64769"/>
                  </a:moveTo>
                  <a:lnTo>
                    <a:pt x="51816" y="64769"/>
                  </a:lnTo>
                  <a:lnTo>
                    <a:pt x="51816" y="77723"/>
                  </a:lnTo>
                  <a:lnTo>
                    <a:pt x="77724" y="77723"/>
                  </a:lnTo>
                  <a:lnTo>
                    <a:pt x="71247" y="64769"/>
                  </a:lnTo>
                  <a:close/>
                </a:path>
              </a:pathLst>
            </a:custGeom>
            <a:solidFill>
              <a:srgbClr val="FF0000"/>
            </a:solidFill>
          </p:spPr>
          <p:txBody>
            <a:bodyPr wrap="square" lIns="0" tIns="0" rIns="0" bIns="0" rtlCol="0"/>
            <a:lstStyle/>
            <a:p>
              <a:endParaRPr/>
            </a:p>
          </p:txBody>
        </p:sp>
      </p:grpSp>
      <p:sp>
        <p:nvSpPr>
          <p:cNvPr id="16" name="object 16"/>
          <p:cNvSpPr txBox="1"/>
          <p:nvPr/>
        </p:nvSpPr>
        <p:spPr>
          <a:xfrm>
            <a:off x="4301489" y="2231899"/>
            <a:ext cx="261620" cy="228909"/>
          </a:xfrm>
          <a:prstGeom prst="rect">
            <a:avLst/>
          </a:prstGeom>
        </p:spPr>
        <p:txBody>
          <a:bodyPr vert="horz" wrap="square" lIns="0" tIns="13335" rIns="0" bIns="0" rtlCol="0">
            <a:spAutoFit/>
          </a:bodyPr>
          <a:lstStyle/>
          <a:p>
            <a:pPr marL="12700">
              <a:spcBef>
                <a:spcPts val="105"/>
              </a:spcBef>
            </a:pPr>
            <a:r>
              <a:rPr sz="1400" b="1" spc="-10" dirty="0">
                <a:solidFill>
                  <a:srgbClr val="FF0000"/>
                </a:solidFill>
                <a:latin typeface="Arial"/>
                <a:cs typeface="Arial"/>
              </a:rPr>
              <a:t>CF</a:t>
            </a:r>
            <a:endParaRPr sz="1400">
              <a:latin typeface="Arial"/>
              <a:cs typeface="Arial"/>
            </a:endParaRPr>
          </a:p>
        </p:txBody>
      </p:sp>
      <p:grpSp>
        <p:nvGrpSpPr>
          <p:cNvPr id="17" name="object 17"/>
          <p:cNvGrpSpPr/>
          <p:nvPr/>
        </p:nvGrpSpPr>
        <p:grpSpPr>
          <a:xfrm>
            <a:off x="4151376" y="1833372"/>
            <a:ext cx="242570" cy="1012190"/>
            <a:chOff x="2627376" y="1833372"/>
            <a:chExt cx="242570" cy="1012190"/>
          </a:xfrm>
        </p:grpSpPr>
        <p:pic>
          <p:nvPicPr>
            <p:cNvPr id="18" name="object 18"/>
            <p:cNvPicPr/>
            <p:nvPr/>
          </p:nvPicPr>
          <p:blipFill>
            <a:blip r:embed="rId4" cstate="print"/>
            <a:stretch>
              <a:fillRect/>
            </a:stretch>
          </p:blipFill>
          <p:spPr>
            <a:xfrm>
              <a:off x="2627376" y="1833372"/>
              <a:ext cx="242315" cy="1011936"/>
            </a:xfrm>
            <a:prstGeom prst="rect">
              <a:avLst/>
            </a:prstGeom>
          </p:spPr>
        </p:pic>
        <p:sp>
          <p:nvSpPr>
            <p:cNvPr id="19" name="object 19"/>
            <p:cNvSpPr/>
            <p:nvPr/>
          </p:nvSpPr>
          <p:spPr>
            <a:xfrm>
              <a:off x="2709672" y="1934718"/>
              <a:ext cx="78105" cy="848360"/>
            </a:xfrm>
            <a:custGeom>
              <a:avLst/>
              <a:gdLst/>
              <a:ahLst/>
              <a:cxnLst/>
              <a:rect l="l" t="t" r="r" b="b"/>
              <a:pathLst>
                <a:path w="78105" h="848360">
                  <a:moveTo>
                    <a:pt x="51815" y="64770"/>
                  </a:moveTo>
                  <a:lnTo>
                    <a:pt x="25907" y="64770"/>
                  </a:lnTo>
                  <a:lnTo>
                    <a:pt x="25907" y="848233"/>
                  </a:lnTo>
                  <a:lnTo>
                    <a:pt x="51815" y="848233"/>
                  </a:lnTo>
                  <a:lnTo>
                    <a:pt x="51815" y="64770"/>
                  </a:lnTo>
                  <a:close/>
                </a:path>
                <a:path w="78105" h="848360">
                  <a:moveTo>
                    <a:pt x="38861" y="0"/>
                  </a:moveTo>
                  <a:lnTo>
                    <a:pt x="0" y="77724"/>
                  </a:lnTo>
                  <a:lnTo>
                    <a:pt x="25907" y="77724"/>
                  </a:lnTo>
                  <a:lnTo>
                    <a:pt x="25907" y="64770"/>
                  </a:lnTo>
                  <a:lnTo>
                    <a:pt x="71246" y="64770"/>
                  </a:lnTo>
                  <a:lnTo>
                    <a:pt x="38861" y="0"/>
                  </a:lnTo>
                  <a:close/>
                </a:path>
                <a:path w="78105" h="848360">
                  <a:moveTo>
                    <a:pt x="71246" y="64770"/>
                  </a:moveTo>
                  <a:lnTo>
                    <a:pt x="51815" y="64770"/>
                  </a:lnTo>
                  <a:lnTo>
                    <a:pt x="51815" y="77724"/>
                  </a:lnTo>
                  <a:lnTo>
                    <a:pt x="77723" y="77724"/>
                  </a:lnTo>
                  <a:lnTo>
                    <a:pt x="71246" y="64770"/>
                  </a:lnTo>
                  <a:close/>
                </a:path>
              </a:pathLst>
            </a:custGeom>
            <a:solidFill>
              <a:srgbClr val="FF0000"/>
            </a:solidFill>
          </p:spPr>
          <p:txBody>
            <a:bodyPr wrap="square" lIns="0" tIns="0" rIns="0" bIns="0" rtlCol="0"/>
            <a:lstStyle/>
            <a:p>
              <a:endParaRPr/>
            </a:p>
          </p:txBody>
        </p:sp>
      </p:grpSp>
      <p:sp>
        <p:nvSpPr>
          <p:cNvPr id="20" name="object 20"/>
          <p:cNvSpPr txBox="1"/>
          <p:nvPr/>
        </p:nvSpPr>
        <p:spPr>
          <a:xfrm>
            <a:off x="7555738" y="3229482"/>
            <a:ext cx="2156460" cy="258404"/>
          </a:xfrm>
          <a:prstGeom prst="rect">
            <a:avLst/>
          </a:prstGeom>
        </p:spPr>
        <p:txBody>
          <a:bodyPr vert="horz" wrap="square" lIns="0" tIns="12065" rIns="0" bIns="0" rtlCol="0">
            <a:spAutoFit/>
          </a:bodyPr>
          <a:lstStyle/>
          <a:p>
            <a:pPr marL="38100">
              <a:spcBef>
                <a:spcPts val="95"/>
              </a:spcBef>
            </a:pPr>
            <a:r>
              <a:rPr sz="1600" dirty="0">
                <a:latin typeface="Microsoft Sans Serif"/>
                <a:cs typeface="Microsoft Sans Serif"/>
              </a:rPr>
              <a:t>Q</a:t>
            </a:r>
            <a:r>
              <a:rPr sz="1575" baseline="-21164" dirty="0">
                <a:latin typeface="Microsoft Sans Serif"/>
                <a:cs typeface="Microsoft Sans Serif"/>
              </a:rPr>
              <a:t>load</a:t>
            </a:r>
            <a:r>
              <a:rPr sz="1575" spc="225" baseline="-21164" dirty="0">
                <a:latin typeface="Microsoft Sans Serif"/>
                <a:cs typeface="Microsoft Sans Serif"/>
              </a:rPr>
              <a:t> </a:t>
            </a:r>
            <a:r>
              <a:rPr sz="1600" spc="-5" dirty="0">
                <a:latin typeface="Microsoft Sans Serif"/>
                <a:cs typeface="Microsoft Sans Serif"/>
              </a:rPr>
              <a:t>=</a:t>
            </a:r>
            <a:r>
              <a:rPr sz="1600" spc="15" dirty="0">
                <a:latin typeface="Microsoft Sans Serif"/>
                <a:cs typeface="Microsoft Sans Serif"/>
              </a:rPr>
              <a:t> </a:t>
            </a:r>
            <a:r>
              <a:rPr sz="1600" spc="-5" dirty="0">
                <a:latin typeface="Microsoft Sans Serif"/>
                <a:cs typeface="Microsoft Sans Serif"/>
              </a:rPr>
              <a:t>2.9</a:t>
            </a:r>
            <a:r>
              <a:rPr sz="1600" spc="15" dirty="0">
                <a:latin typeface="Microsoft Sans Serif"/>
                <a:cs typeface="Microsoft Sans Serif"/>
              </a:rPr>
              <a:t> </a:t>
            </a:r>
            <a:r>
              <a:rPr sz="1600" spc="-5" dirty="0">
                <a:latin typeface="Microsoft Sans Serif"/>
                <a:cs typeface="Microsoft Sans Serif"/>
              </a:rPr>
              <a:t>MW</a:t>
            </a:r>
            <a:r>
              <a:rPr sz="1600" spc="25" dirty="0">
                <a:latin typeface="Microsoft Sans Serif"/>
                <a:cs typeface="Microsoft Sans Serif"/>
              </a:rPr>
              <a:t> </a:t>
            </a:r>
            <a:r>
              <a:rPr lang="it-IT" sz="1600" spc="-5" dirty="0">
                <a:latin typeface="Microsoft Sans Serif"/>
                <a:cs typeface="Microsoft Sans Serif"/>
              </a:rPr>
              <a:t>termico</a:t>
            </a:r>
            <a:endParaRPr sz="1600" dirty="0">
              <a:latin typeface="Microsoft Sans Serif"/>
              <a:cs typeface="Microsoft Sans Serif"/>
            </a:endParaRPr>
          </a:p>
        </p:txBody>
      </p:sp>
      <p:pic>
        <p:nvPicPr>
          <p:cNvPr id="24" name="Immagine 23">
            <a:extLst>
              <a:ext uri="{FF2B5EF4-FFF2-40B4-BE49-F238E27FC236}">
                <a16:creationId xmlns:a16="http://schemas.microsoft.com/office/drawing/2014/main" id="{A420F269-A2D1-2B82-95D9-16CBE2F7842B}"/>
              </a:ext>
            </a:extLst>
          </p:cNvPr>
          <p:cNvPicPr>
            <a:picLocks noChangeAspect="1"/>
          </p:cNvPicPr>
          <p:nvPr/>
        </p:nvPicPr>
        <p:blipFill>
          <a:blip r:embed="rId5"/>
          <a:stretch>
            <a:fillRect/>
          </a:stretch>
        </p:blipFill>
        <p:spPr>
          <a:xfrm>
            <a:off x="-13407" y="0"/>
            <a:ext cx="9458851" cy="857481"/>
          </a:xfrm>
          <a:prstGeom prst="rect">
            <a:avLst/>
          </a:prstGeom>
        </p:spPr>
      </p:pic>
      <p:pic>
        <p:nvPicPr>
          <p:cNvPr id="25" name="Immagine 24">
            <a:extLst>
              <a:ext uri="{FF2B5EF4-FFF2-40B4-BE49-F238E27FC236}">
                <a16:creationId xmlns:a16="http://schemas.microsoft.com/office/drawing/2014/main" id="{E40E534F-1977-6EDC-E858-B241642C2BCE}"/>
              </a:ext>
            </a:extLst>
          </p:cNvPr>
          <p:cNvPicPr>
            <a:picLocks noChangeAspect="1"/>
          </p:cNvPicPr>
          <p:nvPr/>
        </p:nvPicPr>
        <p:blipFill>
          <a:blip r:embed="rId6"/>
          <a:stretch>
            <a:fillRect/>
          </a:stretch>
        </p:blipFill>
        <p:spPr>
          <a:xfrm>
            <a:off x="9466999" y="2780"/>
            <a:ext cx="2725001" cy="885459"/>
          </a:xfrm>
          <a:prstGeom prst="rect">
            <a:avLst/>
          </a:prstGeom>
        </p:spPr>
      </p:pic>
      <p:pic>
        <p:nvPicPr>
          <p:cNvPr id="26" name="Picture 2" descr="Identità e Logo di Ateneo | Università degli Studi di Palermo">
            <a:extLst>
              <a:ext uri="{FF2B5EF4-FFF2-40B4-BE49-F238E27FC236}">
                <a16:creationId xmlns:a16="http://schemas.microsoft.com/office/drawing/2014/main" id="{FC90D3E8-5530-78D7-CEE5-B3B11AEC09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421" y="6127130"/>
            <a:ext cx="2882745" cy="8850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ngegneria | Università degli Studi di Palermo">
            <a:extLst>
              <a:ext uri="{FF2B5EF4-FFF2-40B4-BE49-F238E27FC236}">
                <a16:creationId xmlns:a16="http://schemas.microsoft.com/office/drawing/2014/main" id="{3C5B68F1-C5C1-3708-8E55-89184346B4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9056" y="6258051"/>
            <a:ext cx="1296671" cy="534229"/>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1B6DDF88-60C8-530A-ACF4-0839B9EAB038}"/>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
        <p:nvSpPr>
          <p:cNvPr id="22" name="object 2">
            <a:extLst>
              <a:ext uri="{FF2B5EF4-FFF2-40B4-BE49-F238E27FC236}">
                <a16:creationId xmlns:a16="http://schemas.microsoft.com/office/drawing/2014/main" id="{B638A665-75AD-DC4C-85B6-CDFD00D68617}"/>
              </a:ext>
            </a:extLst>
          </p:cNvPr>
          <p:cNvSpPr txBox="1">
            <a:spLocks/>
          </p:cNvSpPr>
          <p:nvPr/>
        </p:nvSpPr>
        <p:spPr>
          <a:xfrm>
            <a:off x="274765" y="938481"/>
            <a:ext cx="9440226"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it-IT" sz="2400" b="1">
                <a:latin typeface="Arial" panose="020B0604020202020204" pitchFamily="34" charset="0"/>
                <a:cs typeface="Arial" panose="020B0604020202020204" pitchFamily="34" charset="0"/>
              </a:rPr>
              <a:t>Principi per il dimensionamento e l’ottimizzazione degli impianti</a:t>
            </a:r>
            <a:endParaRPr lang="it-IT" sz="2400" b="1"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19F54-E968-B590-6AD5-825E3A19C990}"/>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60BC400F-4929-9745-F667-393B1EE87434}"/>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88F386EA-E242-BBF2-5A11-1056908409F8}"/>
              </a:ext>
            </a:extLst>
          </p:cNvPr>
          <p:cNvPicPr>
            <a:picLocks noChangeAspect="1"/>
          </p:cNvPicPr>
          <p:nvPr/>
        </p:nvPicPr>
        <p:blipFill>
          <a:blip r:embed="rId4"/>
          <a:stretch>
            <a:fillRect/>
          </a:stretch>
        </p:blipFill>
        <p:spPr>
          <a:xfrm>
            <a:off x="9466999" y="-37226"/>
            <a:ext cx="2725001" cy="1096005"/>
          </a:xfrm>
          <a:prstGeom prst="rect">
            <a:avLst/>
          </a:prstGeom>
        </p:spPr>
      </p:pic>
      <p:sp>
        <p:nvSpPr>
          <p:cNvPr id="5" name="CasellaDiTesto 4">
            <a:extLst>
              <a:ext uri="{FF2B5EF4-FFF2-40B4-BE49-F238E27FC236}">
                <a16:creationId xmlns:a16="http://schemas.microsoft.com/office/drawing/2014/main" id="{B8750CC6-544D-E1C9-95AC-FC4BD30A2CC6}"/>
              </a:ext>
            </a:extLst>
          </p:cNvPr>
          <p:cNvSpPr txBox="1"/>
          <p:nvPr/>
        </p:nvSpPr>
        <p:spPr>
          <a:xfrm>
            <a:off x="3202883" y="925411"/>
            <a:ext cx="6130204" cy="461665"/>
          </a:xfrm>
          <a:prstGeom prst="rect">
            <a:avLst/>
          </a:prstGeom>
          <a:noFill/>
        </p:spPr>
        <p:txBody>
          <a:bodyPr wrap="none" rtlCol="0">
            <a:spAutoFit/>
          </a:bodyPr>
          <a:lstStyle/>
          <a:p>
            <a:r>
              <a:rPr lang="it-IT" sz="2400" b="1" dirty="0">
                <a:latin typeface="Arial" panose="020B0604020202020204" pitchFamily="34" charset="0"/>
                <a:cs typeface="Arial" panose="020B0604020202020204" pitchFamily="34" charset="0"/>
              </a:rPr>
              <a:t>Fluidi termovettori per impianti CSP/CST</a:t>
            </a:r>
          </a:p>
        </p:txBody>
      </p:sp>
      <p:pic>
        <p:nvPicPr>
          <p:cNvPr id="31" name="Picture 2" descr="Identità e Logo di Ateneo | Università degli Studi di Palermo">
            <a:extLst>
              <a:ext uri="{FF2B5EF4-FFF2-40B4-BE49-F238E27FC236}">
                <a16:creationId xmlns:a16="http://schemas.microsoft.com/office/drawing/2014/main" id="{7BE727E6-B3F2-4D13-6D4C-95DB4D62B0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421" y="6127130"/>
            <a:ext cx="2882745" cy="8850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ngegneria | Università degli Studi di Palermo">
            <a:extLst>
              <a:ext uri="{FF2B5EF4-FFF2-40B4-BE49-F238E27FC236}">
                <a16:creationId xmlns:a16="http://schemas.microsoft.com/office/drawing/2014/main" id="{0C0D88AC-419F-9D9B-E281-3EEAA743A4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9056" y="6258051"/>
            <a:ext cx="1296671" cy="534229"/>
          </a:xfrm>
          <a:prstGeom prst="rect">
            <a:avLst/>
          </a:prstGeom>
          <a:noFill/>
          <a:extLst>
            <a:ext uri="{909E8E84-426E-40DD-AFC4-6F175D3DCCD1}">
              <a14:hiddenFill xmlns:a14="http://schemas.microsoft.com/office/drawing/2010/main">
                <a:solidFill>
                  <a:srgbClr val="FFFFFF"/>
                </a:solidFill>
              </a14:hiddenFill>
            </a:ext>
          </a:extLst>
        </p:spPr>
      </p:pic>
      <p:sp>
        <p:nvSpPr>
          <p:cNvPr id="34" name="CasellaDiTesto 33">
            <a:extLst>
              <a:ext uri="{FF2B5EF4-FFF2-40B4-BE49-F238E27FC236}">
                <a16:creationId xmlns:a16="http://schemas.microsoft.com/office/drawing/2014/main" id="{5079E153-009A-4A85-91B3-D3EF3B95453A}"/>
              </a:ext>
            </a:extLst>
          </p:cNvPr>
          <p:cNvSpPr txBox="1"/>
          <p:nvPr/>
        </p:nvSpPr>
        <p:spPr>
          <a:xfrm>
            <a:off x="2458995" y="6211669"/>
            <a:ext cx="7945393" cy="646331"/>
          </a:xfrm>
          <a:prstGeom prst="rect">
            <a:avLst/>
          </a:prstGeom>
          <a:noFill/>
        </p:spPr>
        <p:txBody>
          <a:bodyPr wrap="square">
            <a:spAutoFit/>
          </a:bodyPr>
          <a:lstStyle/>
          <a:p>
            <a:pPr algn="ctr">
              <a:spcAft>
                <a:spcPts val="1625"/>
              </a:spcAft>
            </a:pPr>
            <a:r>
              <a:rPr lang="it-IT" b="1" i="1" dirty="0">
                <a:solidFill>
                  <a:srgbClr val="FF0000"/>
                </a:solidFill>
                <a:latin typeface="Trebuchet MS" panose="020B0703020202090204" pitchFamily="34" charset="0"/>
                <a:ea typeface="Times New Roman" panose="02020603050405020304" pitchFamily="18" charset="0"/>
                <a:cs typeface="Arial MT"/>
              </a:rPr>
              <a:t>S</a:t>
            </a:r>
            <a:r>
              <a:rPr lang="it-IT" sz="18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CC5B6D8B-71FD-AEFB-79E8-A196C064C58D}"/>
              </a:ext>
            </a:extLst>
          </p:cNvPr>
          <p:cNvPicPr>
            <a:picLocks noChangeAspect="1"/>
          </p:cNvPicPr>
          <p:nvPr/>
        </p:nvPicPr>
        <p:blipFill>
          <a:blip r:embed="rId7"/>
          <a:stretch>
            <a:fillRect/>
          </a:stretch>
        </p:blipFill>
        <p:spPr>
          <a:xfrm>
            <a:off x="1541417" y="1387076"/>
            <a:ext cx="8258369" cy="4826707"/>
          </a:xfrm>
          <a:prstGeom prst="rect">
            <a:avLst/>
          </a:prstGeom>
        </p:spPr>
      </p:pic>
    </p:spTree>
    <p:extLst>
      <p:ext uri="{BB962C8B-B14F-4D97-AF65-F5344CB8AC3E}">
        <p14:creationId xmlns:p14="http://schemas.microsoft.com/office/powerpoint/2010/main" val="607174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D4316A7-A87B-828F-B82E-48CC4D05060F}"/>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11898EAB-03DA-B5BC-8F8C-A9DCAC8A5962}"/>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30DD7C4A-770C-74E1-5B65-B85D2BE066E9}"/>
              </a:ext>
            </a:extLst>
          </p:cNvPr>
          <p:cNvPicPr>
            <a:picLocks noChangeAspect="1"/>
          </p:cNvPicPr>
          <p:nvPr/>
        </p:nvPicPr>
        <p:blipFill>
          <a:blip r:embed="rId4"/>
          <a:stretch>
            <a:fillRect/>
          </a:stretch>
        </p:blipFill>
        <p:spPr>
          <a:xfrm>
            <a:off x="9466999" y="-37226"/>
            <a:ext cx="2725001" cy="1096005"/>
          </a:xfrm>
          <a:prstGeom prst="rect">
            <a:avLst/>
          </a:prstGeom>
        </p:spPr>
      </p:pic>
      <p:sp>
        <p:nvSpPr>
          <p:cNvPr id="5" name="CasellaDiTesto 4">
            <a:extLst>
              <a:ext uri="{FF2B5EF4-FFF2-40B4-BE49-F238E27FC236}">
                <a16:creationId xmlns:a16="http://schemas.microsoft.com/office/drawing/2014/main" id="{71E8399F-39A7-5A9C-541B-8504B8FA0BF4}"/>
              </a:ext>
            </a:extLst>
          </p:cNvPr>
          <p:cNvSpPr txBox="1"/>
          <p:nvPr/>
        </p:nvSpPr>
        <p:spPr>
          <a:xfrm>
            <a:off x="912529" y="994350"/>
            <a:ext cx="9252085" cy="461665"/>
          </a:xfrm>
          <a:prstGeom prst="rect">
            <a:avLst/>
          </a:prstGeom>
          <a:noFill/>
        </p:spPr>
        <p:txBody>
          <a:bodyPr wrap="none" rtlCol="0">
            <a:spAutoFit/>
          </a:bodyPr>
          <a:lstStyle/>
          <a:p>
            <a:r>
              <a:rPr lang="it-IT" sz="2400" b="1" dirty="0">
                <a:latin typeface="Arial" panose="020B0604020202020204" pitchFamily="34" charset="0"/>
                <a:cs typeface="Arial" panose="020B0604020202020204" pitchFamily="34" charset="0"/>
              </a:rPr>
              <a:t>Schema di impianto CSP per la produzione di energia elettrica</a:t>
            </a:r>
          </a:p>
        </p:txBody>
      </p:sp>
      <p:pic>
        <p:nvPicPr>
          <p:cNvPr id="31" name="Picture 2" descr="Identità e Logo di Ateneo | Università degli Studi di Palermo">
            <a:extLst>
              <a:ext uri="{FF2B5EF4-FFF2-40B4-BE49-F238E27FC236}">
                <a16:creationId xmlns:a16="http://schemas.microsoft.com/office/drawing/2014/main" id="{372637F1-F220-D8B3-63D0-6B1DBC4C69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421" y="6127130"/>
            <a:ext cx="2882745" cy="8850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ngegneria | Università degli Studi di Palermo">
            <a:extLst>
              <a:ext uri="{FF2B5EF4-FFF2-40B4-BE49-F238E27FC236}">
                <a16:creationId xmlns:a16="http://schemas.microsoft.com/office/drawing/2014/main" id="{B63A558F-D453-B304-AAF9-006898097F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9056" y="6258051"/>
            <a:ext cx="1296671" cy="534229"/>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0A8CBEF0-2F93-34DA-9DA2-9B77624EB14A}"/>
              </a:ext>
            </a:extLst>
          </p:cNvPr>
          <p:cNvPicPr>
            <a:picLocks noChangeAspect="1"/>
          </p:cNvPicPr>
          <p:nvPr/>
        </p:nvPicPr>
        <p:blipFill>
          <a:blip r:embed="rId7"/>
          <a:stretch>
            <a:fillRect/>
          </a:stretch>
        </p:blipFill>
        <p:spPr>
          <a:xfrm>
            <a:off x="1919412" y="1701800"/>
            <a:ext cx="8652510" cy="3845560"/>
          </a:xfrm>
          <a:prstGeom prst="rect">
            <a:avLst/>
          </a:prstGeom>
        </p:spPr>
      </p:pic>
      <p:sp>
        <p:nvSpPr>
          <p:cNvPr id="34" name="CasellaDiTesto 33">
            <a:extLst>
              <a:ext uri="{FF2B5EF4-FFF2-40B4-BE49-F238E27FC236}">
                <a16:creationId xmlns:a16="http://schemas.microsoft.com/office/drawing/2014/main" id="{12DC9D9F-3F49-4115-74A8-F40C72AFEED6}"/>
              </a:ext>
            </a:extLst>
          </p:cNvPr>
          <p:cNvSpPr txBox="1"/>
          <p:nvPr/>
        </p:nvSpPr>
        <p:spPr>
          <a:xfrm>
            <a:off x="2458995" y="6211669"/>
            <a:ext cx="7945393" cy="646331"/>
          </a:xfrm>
          <a:prstGeom prst="rect">
            <a:avLst/>
          </a:prstGeom>
          <a:noFill/>
        </p:spPr>
        <p:txBody>
          <a:bodyPr wrap="square">
            <a:spAutoFit/>
          </a:bodyPr>
          <a:lstStyle/>
          <a:p>
            <a:pPr algn="ctr">
              <a:spcAft>
                <a:spcPts val="1625"/>
              </a:spcAft>
            </a:pPr>
            <a:r>
              <a:rPr lang="it-IT" b="1" i="1" dirty="0">
                <a:solidFill>
                  <a:srgbClr val="FF0000"/>
                </a:solidFill>
                <a:latin typeface="Trebuchet MS" panose="020B0703020202090204" pitchFamily="34" charset="0"/>
                <a:ea typeface="Times New Roman" panose="02020603050405020304" pitchFamily="18" charset="0"/>
                <a:cs typeface="Arial MT"/>
              </a:rPr>
              <a:t>S</a:t>
            </a:r>
            <a:r>
              <a:rPr lang="it-IT" sz="18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69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0E415-04F5-D07E-DDE8-629C69DE98ED}"/>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E54739CB-386E-E59F-7413-677456F098CE}"/>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A8C2C53C-9010-CA48-ECA2-B48FAA521F22}"/>
              </a:ext>
            </a:extLst>
          </p:cNvPr>
          <p:cNvPicPr>
            <a:picLocks noChangeAspect="1"/>
          </p:cNvPicPr>
          <p:nvPr/>
        </p:nvPicPr>
        <p:blipFill>
          <a:blip r:embed="rId4"/>
          <a:stretch>
            <a:fillRect/>
          </a:stretch>
        </p:blipFill>
        <p:spPr>
          <a:xfrm>
            <a:off x="9466999" y="-37226"/>
            <a:ext cx="2725001" cy="1096005"/>
          </a:xfrm>
          <a:prstGeom prst="rect">
            <a:avLst/>
          </a:prstGeom>
        </p:spPr>
      </p:pic>
      <p:sp>
        <p:nvSpPr>
          <p:cNvPr id="5" name="CasellaDiTesto 4">
            <a:extLst>
              <a:ext uri="{FF2B5EF4-FFF2-40B4-BE49-F238E27FC236}">
                <a16:creationId xmlns:a16="http://schemas.microsoft.com/office/drawing/2014/main" id="{F28E1292-4E34-3DDC-8AB4-24BE17FCDF97}"/>
              </a:ext>
            </a:extLst>
          </p:cNvPr>
          <p:cNvSpPr txBox="1"/>
          <p:nvPr/>
        </p:nvSpPr>
        <p:spPr>
          <a:xfrm>
            <a:off x="2405961" y="1011784"/>
            <a:ext cx="6556603" cy="461665"/>
          </a:xfrm>
          <a:prstGeom prst="rect">
            <a:avLst/>
          </a:prstGeom>
          <a:noFill/>
        </p:spPr>
        <p:txBody>
          <a:bodyPr wrap="none" rtlCol="0">
            <a:spAutoFit/>
          </a:bodyPr>
          <a:lstStyle/>
          <a:p>
            <a:r>
              <a:rPr lang="it-IT" sz="2400" b="1" dirty="0">
                <a:latin typeface="Arial" panose="020B0604020202020204" pitchFamily="34" charset="0"/>
                <a:cs typeface="Arial" panose="020B0604020202020204" pitchFamily="34" charset="0"/>
              </a:rPr>
              <a:t>Distribuzione geografica degli impianti CSP</a:t>
            </a:r>
          </a:p>
        </p:txBody>
      </p:sp>
      <p:pic>
        <p:nvPicPr>
          <p:cNvPr id="31" name="Picture 2" descr="Identità e Logo di Ateneo | Università degli Studi di Palermo">
            <a:extLst>
              <a:ext uri="{FF2B5EF4-FFF2-40B4-BE49-F238E27FC236}">
                <a16:creationId xmlns:a16="http://schemas.microsoft.com/office/drawing/2014/main" id="{4748F086-4FAC-F92A-2CEC-F0085A6554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421" y="6127130"/>
            <a:ext cx="2882745" cy="8850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ngegneria | Università degli Studi di Palermo">
            <a:extLst>
              <a:ext uri="{FF2B5EF4-FFF2-40B4-BE49-F238E27FC236}">
                <a16:creationId xmlns:a16="http://schemas.microsoft.com/office/drawing/2014/main" id="{0AF98202-D2D7-5382-6E11-CD7A160980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9056" y="6258051"/>
            <a:ext cx="1296671" cy="534229"/>
          </a:xfrm>
          <a:prstGeom prst="rect">
            <a:avLst/>
          </a:prstGeom>
          <a:noFill/>
          <a:extLst>
            <a:ext uri="{909E8E84-426E-40DD-AFC4-6F175D3DCCD1}">
              <a14:hiddenFill xmlns:a14="http://schemas.microsoft.com/office/drawing/2010/main">
                <a:solidFill>
                  <a:srgbClr val="FFFFFF"/>
                </a:solidFill>
              </a14:hiddenFill>
            </a:ext>
          </a:extLst>
        </p:spPr>
      </p:pic>
      <p:sp>
        <p:nvSpPr>
          <p:cNvPr id="34" name="CasellaDiTesto 33">
            <a:extLst>
              <a:ext uri="{FF2B5EF4-FFF2-40B4-BE49-F238E27FC236}">
                <a16:creationId xmlns:a16="http://schemas.microsoft.com/office/drawing/2014/main" id="{483165C6-EEE4-1C01-8F17-02268BCE8603}"/>
              </a:ext>
            </a:extLst>
          </p:cNvPr>
          <p:cNvSpPr txBox="1"/>
          <p:nvPr/>
        </p:nvSpPr>
        <p:spPr>
          <a:xfrm>
            <a:off x="2458995" y="6211669"/>
            <a:ext cx="7945393" cy="646331"/>
          </a:xfrm>
          <a:prstGeom prst="rect">
            <a:avLst/>
          </a:prstGeom>
          <a:noFill/>
        </p:spPr>
        <p:txBody>
          <a:bodyPr wrap="square">
            <a:spAutoFit/>
          </a:bodyPr>
          <a:lstStyle/>
          <a:p>
            <a:pPr algn="ctr">
              <a:spcAft>
                <a:spcPts val="1625"/>
              </a:spcAft>
            </a:pPr>
            <a:r>
              <a:rPr lang="it-IT" b="1" i="1" dirty="0">
                <a:solidFill>
                  <a:srgbClr val="FF0000"/>
                </a:solidFill>
                <a:latin typeface="Trebuchet MS" panose="020B0703020202090204" pitchFamily="34" charset="0"/>
                <a:ea typeface="Times New Roman" panose="02020603050405020304" pitchFamily="18" charset="0"/>
                <a:cs typeface="Arial MT"/>
              </a:rPr>
              <a:t>S</a:t>
            </a:r>
            <a:r>
              <a:rPr lang="it-IT" sz="18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8FB79651-C21C-AF42-623A-AF28A6F02CD0}"/>
              </a:ext>
            </a:extLst>
          </p:cNvPr>
          <p:cNvPicPr>
            <a:picLocks noChangeAspect="1"/>
          </p:cNvPicPr>
          <p:nvPr/>
        </p:nvPicPr>
        <p:blipFill>
          <a:blip r:embed="rId7"/>
          <a:stretch>
            <a:fillRect/>
          </a:stretch>
        </p:blipFill>
        <p:spPr>
          <a:xfrm>
            <a:off x="-1" y="1584959"/>
            <a:ext cx="5962779" cy="3466011"/>
          </a:xfrm>
          <a:prstGeom prst="rect">
            <a:avLst/>
          </a:prstGeom>
        </p:spPr>
      </p:pic>
      <p:pic>
        <p:nvPicPr>
          <p:cNvPr id="7" name="Immagine 6">
            <a:extLst>
              <a:ext uri="{FF2B5EF4-FFF2-40B4-BE49-F238E27FC236}">
                <a16:creationId xmlns:a16="http://schemas.microsoft.com/office/drawing/2014/main" id="{2EA2815E-7B17-6DB8-16EB-40F0FF8A8C3E}"/>
              </a:ext>
            </a:extLst>
          </p:cNvPr>
          <p:cNvPicPr>
            <a:picLocks noChangeAspect="1"/>
          </p:cNvPicPr>
          <p:nvPr/>
        </p:nvPicPr>
        <p:blipFill>
          <a:blip r:embed="rId8"/>
          <a:stretch>
            <a:fillRect/>
          </a:stretch>
        </p:blipFill>
        <p:spPr>
          <a:xfrm>
            <a:off x="5849402" y="1895556"/>
            <a:ext cx="6226325" cy="3284529"/>
          </a:xfrm>
          <a:prstGeom prst="rect">
            <a:avLst/>
          </a:prstGeom>
        </p:spPr>
      </p:pic>
    </p:spTree>
    <p:extLst>
      <p:ext uri="{BB962C8B-B14F-4D97-AF65-F5344CB8AC3E}">
        <p14:creationId xmlns:p14="http://schemas.microsoft.com/office/powerpoint/2010/main" val="39877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35533-745C-A938-E3F5-762ED8C02030}"/>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730DF649-ABF1-E95F-5CFE-8F11ECAE4EEE}"/>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B309F170-8B8A-237D-4973-15F8E88FED2D}"/>
              </a:ext>
            </a:extLst>
          </p:cNvPr>
          <p:cNvPicPr>
            <a:picLocks noChangeAspect="1"/>
          </p:cNvPicPr>
          <p:nvPr/>
        </p:nvPicPr>
        <p:blipFill>
          <a:blip r:embed="rId4"/>
          <a:stretch>
            <a:fillRect/>
          </a:stretch>
        </p:blipFill>
        <p:spPr>
          <a:xfrm>
            <a:off x="9466999" y="-37226"/>
            <a:ext cx="2725001" cy="1096005"/>
          </a:xfrm>
          <a:prstGeom prst="rect">
            <a:avLst/>
          </a:prstGeom>
        </p:spPr>
      </p:pic>
      <p:sp>
        <p:nvSpPr>
          <p:cNvPr id="6" name="CasellaDiTesto 5">
            <a:extLst>
              <a:ext uri="{FF2B5EF4-FFF2-40B4-BE49-F238E27FC236}">
                <a16:creationId xmlns:a16="http://schemas.microsoft.com/office/drawing/2014/main" id="{22E05A73-5742-80C3-86A8-C61C10755D1E}"/>
              </a:ext>
            </a:extLst>
          </p:cNvPr>
          <p:cNvSpPr txBox="1"/>
          <p:nvPr/>
        </p:nvSpPr>
        <p:spPr>
          <a:xfrm>
            <a:off x="694266" y="896463"/>
            <a:ext cx="11142133" cy="461665"/>
          </a:xfrm>
          <a:prstGeom prst="rect">
            <a:avLst/>
          </a:prstGeom>
          <a:noFill/>
        </p:spPr>
        <p:txBody>
          <a:bodyPr wrap="square">
            <a:spAutoFit/>
          </a:bodyPr>
          <a:lstStyle/>
          <a:p>
            <a:pPr algn="ctr"/>
            <a:r>
              <a:rPr lang="it-IT" sz="2400" b="1" dirty="0">
                <a:latin typeface="Arial" panose="020B0604020202020204" pitchFamily="34" charset="0"/>
                <a:cs typeface="Arial" panose="020B0604020202020204" pitchFamily="34" charset="0"/>
              </a:rPr>
              <a:t>Sommario</a:t>
            </a:r>
            <a:endParaRPr lang="it-IT" sz="2400" b="1" dirty="0">
              <a:effectLst/>
              <a:latin typeface="Arial" panose="020B0604020202020204" pitchFamily="34" charset="0"/>
              <a:cs typeface="Arial" panose="020B0604020202020204" pitchFamily="34" charset="0"/>
            </a:endParaRPr>
          </a:p>
        </p:txBody>
      </p:sp>
      <p:pic>
        <p:nvPicPr>
          <p:cNvPr id="4" name="Picture 2" descr="Identità e Logo di Ateneo | Università degli Studi di Palermo">
            <a:extLst>
              <a:ext uri="{FF2B5EF4-FFF2-40B4-BE49-F238E27FC236}">
                <a16:creationId xmlns:a16="http://schemas.microsoft.com/office/drawing/2014/main" id="{55D56410-1AE4-E60B-BFFF-BBE2DD3779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41" y="5795527"/>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gegneria | Università degli Studi di Palermo">
            <a:extLst>
              <a:ext uri="{FF2B5EF4-FFF2-40B4-BE49-F238E27FC236}">
                <a16:creationId xmlns:a16="http://schemas.microsoft.com/office/drawing/2014/main" id="{3945698A-24C4-E481-640A-1E23949FC8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1922" y="6040501"/>
            <a:ext cx="1454198" cy="5991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E1EBF5B0-DC06-08F7-6BFA-AAED705484E6}"/>
              </a:ext>
            </a:extLst>
          </p:cNvPr>
          <p:cNvSpPr>
            <a:spLocks noChangeArrowheads="1"/>
          </p:cNvSpPr>
          <p:nvPr/>
        </p:nvSpPr>
        <p:spPr bwMode="auto">
          <a:xfrm>
            <a:off x="2142062" y="1242553"/>
            <a:ext cx="9478223" cy="1287532"/>
          </a:xfrm>
          <a:prstGeom prst="rect">
            <a:avLst/>
          </a:prstGeom>
          <a:noFill/>
          <a:ln w="9525">
            <a:noFill/>
            <a:miter lim="800000"/>
            <a:headEnd/>
            <a:tailEnd/>
          </a:ln>
        </p:spPr>
        <p:txBody>
          <a:bodyPr wrap="square">
            <a:spAutoFit/>
          </a:bodyPr>
          <a:lstStyle/>
          <a:p>
            <a:pPr marL="285750" indent="-285750" eaLnBrk="0" hangingPunct="0">
              <a:lnSpc>
                <a:spcPct val="150000"/>
              </a:lnSpc>
              <a:buFont typeface="Wingdings" panose="05000000000000000000" pitchFamily="2" charset="2"/>
              <a:buChar char="Ø"/>
            </a:pPr>
            <a:r>
              <a:rPr lang="it-IT" dirty="0">
                <a:solidFill>
                  <a:srgbClr val="000000"/>
                </a:solidFill>
                <a:latin typeface="Arial" panose="020B0604020202020204" pitchFamily="34" charset="0"/>
                <a:cs typeface="Arial" panose="020B0604020202020204" pitchFamily="34" charset="0"/>
              </a:rPr>
              <a:t>Introduzione</a:t>
            </a:r>
          </a:p>
          <a:p>
            <a:pPr marL="742950" lvl="1" indent="-285750" eaLnBrk="0" hangingPunct="0">
              <a:lnSpc>
                <a:spcPct val="150000"/>
              </a:lnSpc>
              <a:buFont typeface="Arial" panose="020B0604020202020204" pitchFamily="34" charset="0"/>
              <a:buChar char="•"/>
            </a:pPr>
            <a:r>
              <a:rPr lang="it-IT" dirty="0">
                <a:solidFill>
                  <a:srgbClr val="000000"/>
                </a:solidFill>
                <a:latin typeface="Arial" panose="020B0604020202020204" pitchFamily="34" charset="0"/>
                <a:cs typeface="Arial" panose="020B0604020202020204" pitchFamily="34" charset="0"/>
              </a:rPr>
              <a:t>Richiesta energetica ed emissioni di CO</a:t>
            </a:r>
            <a:r>
              <a:rPr lang="it-IT" baseline="-25000" dirty="0">
                <a:solidFill>
                  <a:srgbClr val="000000"/>
                </a:solidFill>
                <a:latin typeface="Arial" panose="020B0604020202020204" pitchFamily="34" charset="0"/>
                <a:cs typeface="Arial" panose="020B0604020202020204" pitchFamily="34" charset="0"/>
              </a:rPr>
              <a:t>2</a:t>
            </a:r>
            <a:r>
              <a:rPr lang="it-IT" dirty="0">
                <a:solidFill>
                  <a:srgbClr val="000000"/>
                </a:solidFill>
                <a:latin typeface="Arial" panose="020B0604020202020204" pitchFamily="34" charset="0"/>
                <a:cs typeface="Arial" panose="020B0604020202020204" pitchFamily="34" charset="0"/>
              </a:rPr>
              <a:t> del settore industriale</a:t>
            </a:r>
          </a:p>
          <a:p>
            <a:pPr marL="742950" lvl="1" indent="-285750" eaLnBrk="0" hangingPunct="0">
              <a:lnSpc>
                <a:spcPct val="150000"/>
              </a:lnSpc>
              <a:buFont typeface="Arial" panose="020B0604020202020204" pitchFamily="34" charset="0"/>
              <a:buChar char="•"/>
            </a:pPr>
            <a:r>
              <a:rPr lang="it-IT" dirty="0">
                <a:solidFill>
                  <a:srgbClr val="000000"/>
                </a:solidFill>
                <a:latin typeface="Arial" panose="020B0604020202020204" pitchFamily="34" charset="0"/>
                <a:cs typeface="Arial" panose="020B0604020202020204" pitchFamily="34" charset="0"/>
              </a:rPr>
              <a:t>Possibili strategie per la decarbonizzazione dell'industria</a:t>
            </a:r>
          </a:p>
        </p:txBody>
      </p:sp>
      <p:sp>
        <p:nvSpPr>
          <p:cNvPr id="8" name="Rectangle 5">
            <a:extLst>
              <a:ext uri="{FF2B5EF4-FFF2-40B4-BE49-F238E27FC236}">
                <a16:creationId xmlns:a16="http://schemas.microsoft.com/office/drawing/2014/main" id="{FA566D5D-E248-F33C-2CB3-41517F74D4FE}"/>
              </a:ext>
            </a:extLst>
          </p:cNvPr>
          <p:cNvSpPr>
            <a:spLocks noChangeArrowheads="1"/>
          </p:cNvSpPr>
          <p:nvPr/>
        </p:nvSpPr>
        <p:spPr bwMode="auto">
          <a:xfrm>
            <a:off x="2099951" y="3323359"/>
            <a:ext cx="10434802" cy="1287532"/>
          </a:xfrm>
          <a:prstGeom prst="rect">
            <a:avLst/>
          </a:prstGeom>
          <a:noFill/>
          <a:ln w="9525">
            <a:noFill/>
            <a:miter lim="800000"/>
            <a:headEnd/>
            <a:tailEnd/>
          </a:ln>
        </p:spPr>
        <p:txBody>
          <a:bodyPr wrap="square">
            <a:spAutoFit/>
          </a:bodyPr>
          <a:lstStyle/>
          <a:p>
            <a:pPr marL="285750" indent="-285750" algn="just" eaLnBrk="0" hangingPunct="0">
              <a:lnSpc>
                <a:spcPct val="150000"/>
              </a:lnSpc>
              <a:buFont typeface="Wingdings" panose="05000000000000000000" pitchFamily="2" charset="2"/>
              <a:buChar char="Ø"/>
            </a:pPr>
            <a:r>
              <a:rPr lang="it-IT" dirty="0">
                <a:solidFill>
                  <a:srgbClr val="000000"/>
                </a:solidFill>
                <a:latin typeface="Arial" panose="020B0604020202020204" pitchFamily="34" charset="0"/>
                <a:cs typeface="Arial" panose="020B0604020202020204" pitchFamily="34" charset="0"/>
              </a:rPr>
              <a:t>Alcune applicazioni possibili di impianti CST per la decarbonizzazione industriale:</a:t>
            </a:r>
          </a:p>
          <a:p>
            <a:pPr marL="742950" lvl="1" indent="-285750" eaLnBrk="0" hangingPunct="0">
              <a:lnSpc>
                <a:spcPct val="150000"/>
              </a:lnSpc>
              <a:buFont typeface="Arial" panose="020B0604020202020204" pitchFamily="34" charset="0"/>
              <a:buChar char="•"/>
            </a:pPr>
            <a:r>
              <a:rPr lang="it-IT" dirty="0">
                <a:solidFill>
                  <a:srgbClr val="000000"/>
                </a:solidFill>
                <a:latin typeface="Arial" panose="020B0604020202020204" pitchFamily="34" charset="0"/>
                <a:cs typeface="Arial" panose="020B0604020202020204" pitchFamily="34" charset="0"/>
              </a:rPr>
              <a:t>Distillazione del petrolio greggio (processo di raffinazione)</a:t>
            </a:r>
          </a:p>
          <a:p>
            <a:pPr marL="742950" lvl="1" indent="-285750" eaLnBrk="0" hangingPunct="0">
              <a:lnSpc>
                <a:spcPct val="150000"/>
              </a:lnSpc>
              <a:buFont typeface="Arial" panose="020B0604020202020204" pitchFamily="34" charset="0"/>
              <a:buChar char="•"/>
            </a:pPr>
            <a:r>
              <a:rPr lang="it-IT" dirty="0">
                <a:solidFill>
                  <a:srgbClr val="000000"/>
                </a:solidFill>
                <a:latin typeface="Arial" panose="020B0604020202020204" pitchFamily="34" charset="0"/>
                <a:cs typeface="Arial" panose="020B0604020202020204" pitchFamily="34" charset="0"/>
              </a:rPr>
              <a:t>Produzione industriale di stirene da etilbenzene (esempio di processo petrolchimico)</a:t>
            </a:r>
          </a:p>
        </p:txBody>
      </p:sp>
      <p:sp>
        <p:nvSpPr>
          <p:cNvPr id="9" name="Rectangle 5">
            <a:extLst>
              <a:ext uri="{FF2B5EF4-FFF2-40B4-BE49-F238E27FC236}">
                <a16:creationId xmlns:a16="http://schemas.microsoft.com/office/drawing/2014/main" id="{C30B98A7-20C4-6018-12D5-8E297A17ACE6}"/>
              </a:ext>
            </a:extLst>
          </p:cNvPr>
          <p:cNvSpPr>
            <a:spLocks noChangeArrowheads="1"/>
          </p:cNvSpPr>
          <p:nvPr/>
        </p:nvSpPr>
        <p:spPr bwMode="auto">
          <a:xfrm>
            <a:off x="2038991" y="4722156"/>
            <a:ext cx="6366207" cy="369332"/>
          </a:xfrm>
          <a:prstGeom prst="rect">
            <a:avLst/>
          </a:prstGeom>
          <a:noFill/>
          <a:ln w="9525">
            <a:noFill/>
            <a:miter lim="800000"/>
            <a:headEnd/>
            <a:tailEnd/>
          </a:ln>
        </p:spPr>
        <p:txBody>
          <a:bodyPr wrap="square">
            <a:spAutoFit/>
          </a:bodyPr>
          <a:lstStyle/>
          <a:p>
            <a:pPr marL="285750" indent="-285750" algn="just" eaLnBrk="0" hangingPunct="0">
              <a:buFont typeface="Wingdings" panose="05000000000000000000" pitchFamily="2" charset="2"/>
              <a:buChar char="Ø"/>
            </a:pPr>
            <a:r>
              <a:rPr lang="it-IT" dirty="0">
                <a:solidFill>
                  <a:srgbClr val="000000"/>
                </a:solidFill>
                <a:latin typeface="Arial" panose="020B0604020202020204" pitchFamily="34" charset="0"/>
                <a:cs typeface="Arial" panose="020B0604020202020204" pitchFamily="34" charset="0"/>
              </a:rPr>
              <a:t>Conclusioni</a:t>
            </a:r>
            <a:endParaRPr lang="en-GB" baseline="-25000" dirty="0">
              <a:solidFill>
                <a:srgbClr val="000000"/>
              </a:solidFill>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48BD3BB3-0F0B-0423-15DF-A26C2EF62337}"/>
              </a:ext>
            </a:extLst>
          </p:cNvPr>
          <p:cNvSpPr txBox="1"/>
          <p:nvPr/>
        </p:nvSpPr>
        <p:spPr>
          <a:xfrm>
            <a:off x="1640416" y="2488709"/>
            <a:ext cx="8568055" cy="1287532"/>
          </a:xfrm>
          <a:prstGeom prst="rect">
            <a:avLst/>
          </a:prstGeom>
          <a:noFill/>
        </p:spPr>
        <p:txBody>
          <a:bodyPr wrap="square">
            <a:spAutoFit/>
          </a:bodyPr>
          <a:lstStyle/>
          <a:p>
            <a:pPr marL="742950" lvl="1" indent="-285750" eaLnBrk="0" hangingPunct="0">
              <a:lnSpc>
                <a:spcPct val="150000"/>
              </a:lnSpc>
              <a:buFont typeface="Wingdings" pitchFamily="2" charset="2"/>
              <a:buChar char="Ø"/>
            </a:pPr>
            <a:r>
              <a:rPr lang="it-IT" dirty="0">
                <a:solidFill>
                  <a:srgbClr val="000000"/>
                </a:solidFill>
                <a:latin typeface="Arial" panose="020B0604020202020204" pitchFamily="34" charset="0"/>
                <a:cs typeface="Arial" panose="020B0604020202020204" pitchFamily="34" charset="0"/>
              </a:rPr>
              <a:t>Breve riepilogo delle configurazioni di impianti CST/CSP più adottate</a:t>
            </a:r>
          </a:p>
          <a:p>
            <a:pPr marL="742950" lvl="1" indent="-285750" eaLnBrk="0" hangingPunct="0">
              <a:lnSpc>
                <a:spcPct val="150000"/>
              </a:lnSpc>
              <a:buFont typeface="Wingdings" pitchFamily="2" charset="2"/>
              <a:buChar char="Ø"/>
            </a:pPr>
            <a:r>
              <a:rPr lang="it-IT" dirty="0">
                <a:solidFill>
                  <a:srgbClr val="000000"/>
                </a:solidFill>
                <a:latin typeface="Arial" panose="020B0604020202020204" pitchFamily="34" charset="0"/>
                <a:cs typeface="Arial" panose="020B0604020202020204" pitchFamily="34" charset="0"/>
              </a:rPr>
              <a:t>Generalità sugli impianti CSP</a:t>
            </a:r>
          </a:p>
          <a:p>
            <a:pPr marL="742950" lvl="1" indent="-285750" eaLnBrk="0" hangingPunct="0">
              <a:lnSpc>
                <a:spcPct val="150000"/>
              </a:lnSpc>
              <a:buFont typeface="Wingdings" pitchFamily="2" charset="2"/>
              <a:buChar char="Ø"/>
            </a:pPr>
            <a:endParaRPr lang="it-IT" dirty="0">
              <a:solidFill>
                <a:srgbClr val="000000"/>
              </a:solidFill>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A8572927-1C49-C12B-62BB-19F444231230}"/>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825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03DF7-534C-21E1-3833-D3ACB7C626CE}"/>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B4B2AD89-7E6C-68AD-34A5-A4E7D49F9D5C}"/>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3FB5657C-4311-3B24-FD82-55B00BA265E2}"/>
              </a:ext>
            </a:extLst>
          </p:cNvPr>
          <p:cNvPicPr>
            <a:picLocks noChangeAspect="1"/>
          </p:cNvPicPr>
          <p:nvPr/>
        </p:nvPicPr>
        <p:blipFill>
          <a:blip r:embed="rId4"/>
          <a:stretch>
            <a:fillRect/>
          </a:stretch>
        </p:blipFill>
        <p:spPr>
          <a:xfrm>
            <a:off x="9466999" y="-37226"/>
            <a:ext cx="2725001" cy="1096005"/>
          </a:xfrm>
          <a:prstGeom prst="rect">
            <a:avLst/>
          </a:prstGeom>
        </p:spPr>
      </p:pic>
      <p:sp>
        <p:nvSpPr>
          <p:cNvPr id="5" name="CasellaDiTesto 4">
            <a:extLst>
              <a:ext uri="{FF2B5EF4-FFF2-40B4-BE49-F238E27FC236}">
                <a16:creationId xmlns:a16="http://schemas.microsoft.com/office/drawing/2014/main" id="{13EA6A79-E14E-7113-38BE-4BFC803B03E1}"/>
              </a:ext>
            </a:extLst>
          </p:cNvPr>
          <p:cNvSpPr txBox="1"/>
          <p:nvPr/>
        </p:nvSpPr>
        <p:spPr>
          <a:xfrm>
            <a:off x="3431648" y="1041406"/>
            <a:ext cx="5328703" cy="461665"/>
          </a:xfrm>
          <a:prstGeom prst="rect">
            <a:avLst/>
          </a:prstGeom>
          <a:noFill/>
        </p:spPr>
        <p:txBody>
          <a:bodyPr wrap="none" rtlCol="0">
            <a:spAutoFit/>
          </a:bodyPr>
          <a:lstStyle/>
          <a:p>
            <a:r>
              <a:rPr lang="it-IT" sz="2400" b="1" dirty="0">
                <a:latin typeface="Arial" panose="020B0604020202020204" pitchFamily="34" charset="0"/>
                <a:cs typeface="Arial" panose="020B0604020202020204" pitchFamily="34" charset="0"/>
              </a:rPr>
              <a:t>Alcune considerazioni economiche</a:t>
            </a:r>
          </a:p>
        </p:txBody>
      </p:sp>
      <p:pic>
        <p:nvPicPr>
          <p:cNvPr id="31" name="Picture 2" descr="Identità e Logo di Ateneo | Università degli Studi di Palermo">
            <a:extLst>
              <a:ext uri="{FF2B5EF4-FFF2-40B4-BE49-F238E27FC236}">
                <a16:creationId xmlns:a16="http://schemas.microsoft.com/office/drawing/2014/main" id="{1D23FF25-7213-539A-5DFB-CA7F36EC78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421" y="6127130"/>
            <a:ext cx="2882745" cy="8850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ngegneria | Università degli Studi di Palermo">
            <a:extLst>
              <a:ext uri="{FF2B5EF4-FFF2-40B4-BE49-F238E27FC236}">
                <a16:creationId xmlns:a16="http://schemas.microsoft.com/office/drawing/2014/main" id="{3213D477-5C2B-F170-CEAE-C86A20BCA8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9056" y="6258051"/>
            <a:ext cx="1296671" cy="534229"/>
          </a:xfrm>
          <a:prstGeom prst="rect">
            <a:avLst/>
          </a:prstGeom>
          <a:noFill/>
          <a:extLst>
            <a:ext uri="{909E8E84-426E-40DD-AFC4-6F175D3DCCD1}">
              <a14:hiddenFill xmlns:a14="http://schemas.microsoft.com/office/drawing/2010/main">
                <a:solidFill>
                  <a:srgbClr val="FFFFFF"/>
                </a:solidFill>
              </a14:hiddenFill>
            </a:ext>
          </a:extLst>
        </p:spPr>
      </p:pic>
      <p:sp>
        <p:nvSpPr>
          <p:cNvPr id="34" name="CasellaDiTesto 33">
            <a:extLst>
              <a:ext uri="{FF2B5EF4-FFF2-40B4-BE49-F238E27FC236}">
                <a16:creationId xmlns:a16="http://schemas.microsoft.com/office/drawing/2014/main" id="{37D4E359-D8DF-B456-3195-04B0E947F3AC}"/>
              </a:ext>
            </a:extLst>
          </p:cNvPr>
          <p:cNvSpPr txBox="1"/>
          <p:nvPr/>
        </p:nvSpPr>
        <p:spPr>
          <a:xfrm>
            <a:off x="2458995" y="6211669"/>
            <a:ext cx="7945393" cy="646331"/>
          </a:xfrm>
          <a:prstGeom prst="rect">
            <a:avLst/>
          </a:prstGeom>
          <a:noFill/>
        </p:spPr>
        <p:txBody>
          <a:bodyPr wrap="square">
            <a:spAutoFit/>
          </a:bodyPr>
          <a:lstStyle/>
          <a:p>
            <a:pPr algn="ctr">
              <a:spcAft>
                <a:spcPts val="1625"/>
              </a:spcAft>
            </a:pPr>
            <a:r>
              <a:rPr lang="it-IT" b="1" i="1" dirty="0">
                <a:solidFill>
                  <a:srgbClr val="FF0000"/>
                </a:solidFill>
                <a:latin typeface="Trebuchet MS" panose="020B0703020202090204" pitchFamily="34" charset="0"/>
                <a:ea typeface="Times New Roman" panose="02020603050405020304" pitchFamily="18" charset="0"/>
                <a:cs typeface="Arial MT"/>
              </a:rPr>
              <a:t>S</a:t>
            </a:r>
            <a:r>
              <a:rPr lang="it-IT" sz="18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715132A6-F01A-B48E-D400-A0C6DE0380B4}"/>
              </a:ext>
            </a:extLst>
          </p:cNvPr>
          <p:cNvPicPr>
            <a:picLocks noChangeAspect="1"/>
          </p:cNvPicPr>
          <p:nvPr/>
        </p:nvPicPr>
        <p:blipFill>
          <a:blip r:embed="rId7"/>
          <a:stretch>
            <a:fillRect/>
          </a:stretch>
        </p:blipFill>
        <p:spPr>
          <a:xfrm>
            <a:off x="566056" y="1563995"/>
            <a:ext cx="6699069" cy="4586750"/>
          </a:xfrm>
          <a:prstGeom prst="rect">
            <a:avLst/>
          </a:prstGeom>
        </p:spPr>
      </p:pic>
      <p:sp>
        <p:nvSpPr>
          <p:cNvPr id="8" name="CasellaDiTesto 7">
            <a:extLst>
              <a:ext uri="{FF2B5EF4-FFF2-40B4-BE49-F238E27FC236}">
                <a16:creationId xmlns:a16="http://schemas.microsoft.com/office/drawing/2014/main" id="{3D304A8D-9023-5FBD-927E-E52F82E0F1F4}"/>
              </a:ext>
            </a:extLst>
          </p:cNvPr>
          <p:cNvSpPr txBox="1"/>
          <p:nvPr/>
        </p:nvSpPr>
        <p:spPr>
          <a:xfrm>
            <a:off x="7123611" y="1746521"/>
            <a:ext cx="4952116" cy="1200329"/>
          </a:xfrm>
          <a:prstGeom prst="rect">
            <a:avLst/>
          </a:prstGeom>
          <a:noFill/>
        </p:spPr>
        <p:txBody>
          <a:bodyPr wrap="square">
            <a:spAutoFit/>
          </a:bodyPr>
          <a:lstStyle/>
          <a:p>
            <a:r>
              <a:rPr lang="it-IT" dirty="0">
                <a:effectLst/>
                <a:latin typeface="Helvetica" pitchFamily="2" charset="0"/>
              </a:rPr>
              <a:t>Solar multiple: rapporto fra la potenza termica intercettata dal campo solare nelle condizioni di progetto e la potenza termica nominale richiesta dal power </a:t>
            </a:r>
            <a:r>
              <a:rPr lang="it-IT" dirty="0" err="1">
                <a:effectLst/>
                <a:latin typeface="Helvetica" pitchFamily="2" charset="0"/>
              </a:rPr>
              <a:t>block</a:t>
            </a:r>
            <a:r>
              <a:rPr lang="it-IT" dirty="0">
                <a:effectLst/>
                <a:latin typeface="Helvetica" pitchFamily="2" charset="0"/>
              </a:rPr>
              <a:t>. </a:t>
            </a:r>
          </a:p>
        </p:txBody>
      </p:sp>
    </p:spTree>
    <p:extLst>
      <p:ext uri="{BB962C8B-B14F-4D97-AF65-F5344CB8AC3E}">
        <p14:creationId xmlns:p14="http://schemas.microsoft.com/office/powerpoint/2010/main" val="885688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2339A-9E53-592E-A08A-ADA2578F7F42}"/>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983256FC-0FBB-2347-D48B-18054422D845}"/>
              </a:ext>
            </a:extLst>
          </p:cNvPr>
          <p:cNvSpPr txBox="1"/>
          <p:nvPr/>
        </p:nvSpPr>
        <p:spPr>
          <a:xfrm>
            <a:off x="1680160" y="527381"/>
            <a:ext cx="7871459" cy="422909"/>
          </a:xfrm>
          <a:prstGeom prst="rect">
            <a:avLst/>
          </a:prstGeom>
        </p:spPr>
        <p:txBody>
          <a:bodyPr vert="horz" wrap="square" lIns="0" tIns="13335" rIns="0" bIns="0" rtlCol="0">
            <a:spAutoFit/>
          </a:bodyPr>
          <a:lstStyle/>
          <a:p>
            <a:pPr marL="12700">
              <a:spcBef>
                <a:spcPts val="105"/>
              </a:spcBef>
              <a:tabLst>
                <a:tab pos="469900" algn="l"/>
              </a:tabLst>
            </a:pPr>
            <a:r>
              <a:rPr sz="2600" b="1" dirty="0">
                <a:solidFill>
                  <a:srgbClr val="FFFFFF"/>
                </a:solidFill>
                <a:latin typeface="Arial"/>
                <a:cs typeface="Arial"/>
              </a:rPr>
              <a:t>1)	Intensive</a:t>
            </a:r>
            <a:r>
              <a:rPr sz="2600" b="1" spc="-15" dirty="0">
                <a:solidFill>
                  <a:srgbClr val="FFFFFF"/>
                </a:solidFill>
                <a:latin typeface="Arial"/>
                <a:cs typeface="Arial"/>
              </a:rPr>
              <a:t> </a:t>
            </a:r>
            <a:r>
              <a:rPr sz="2600" b="1" dirty="0">
                <a:solidFill>
                  <a:srgbClr val="FFFFFF"/>
                </a:solidFill>
                <a:latin typeface="Arial"/>
                <a:cs typeface="Arial"/>
              </a:rPr>
              <a:t>electrification of</a:t>
            </a:r>
            <a:r>
              <a:rPr sz="2600" b="1" spc="-20" dirty="0">
                <a:solidFill>
                  <a:srgbClr val="FFFFFF"/>
                </a:solidFill>
                <a:latin typeface="Arial"/>
                <a:cs typeface="Arial"/>
              </a:rPr>
              <a:t> </a:t>
            </a:r>
            <a:r>
              <a:rPr sz="2600" b="1" dirty="0">
                <a:solidFill>
                  <a:srgbClr val="FFFFFF"/>
                </a:solidFill>
                <a:latin typeface="Arial"/>
                <a:cs typeface="Arial"/>
              </a:rPr>
              <a:t>industrial</a:t>
            </a:r>
            <a:r>
              <a:rPr sz="2600" b="1" spc="-10" dirty="0">
                <a:solidFill>
                  <a:srgbClr val="FFFFFF"/>
                </a:solidFill>
                <a:latin typeface="Arial"/>
                <a:cs typeface="Arial"/>
              </a:rPr>
              <a:t> </a:t>
            </a:r>
            <a:r>
              <a:rPr sz="2600" b="1" dirty="0">
                <a:solidFill>
                  <a:srgbClr val="FFFFFF"/>
                </a:solidFill>
                <a:latin typeface="Arial"/>
                <a:cs typeface="Arial"/>
              </a:rPr>
              <a:t>processes</a:t>
            </a:r>
            <a:endParaRPr sz="2600">
              <a:latin typeface="Arial"/>
              <a:cs typeface="Arial"/>
            </a:endParaRPr>
          </a:p>
        </p:txBody>
      </p:sp>
      <p:sp>
        <p:nvSpPr>
          <p:cNvPr id="5" name="object 5">
            <a:extLst>
              <a:ext uri="{FF2B5EF4-FFF2-40B4-BE49-F238E27FC236}">
                <a16:creationId xmlns:a16="http://schemas.microsoft.com/office/drawing/2014/main" id="{BDCE86DC-65A2-AF2A-CCC6-46BDF420C088}"/>
              </a:ext>
            </a:extLst>
          </p:cNvPr>
          <p:cNvSpPr txBox="1"/>
          <p:nvPr/>
        </p:nvSpPr>
        <p:spPr>
          <a:xfrm>
            <a:off x="139338" y="958635"/>
            <a:ext cx="11936389" cy="566181"/>
          </a:xfrm>
          <a:prstGeom prst="rect">
            <a:avLst/>
          </a:prstGeom>
        </p:spPr>
        <p:txBody>
          <a:bodyPr vert="horz" wrap="square" lIns="0" tIns="12065" rIns="0" bIns="0" rtlCol="0">
            <a:spAutoFit/>
          </a:bodyPr>
          <a:lstStyle/>
          <a:p>
            <a:pPr marL="1175385" marR="5080" indent="-1163320">
              <a:spcBef>
                <a:spcPts val="95"/>
              </a:spcBef>
            </a:pPr>
            <a:r>
              <a:rPr lang="it-IT" sz="1800" b="1" spc="-20" dirty="0">
                <a:latin typeface="Arial" panose="020B0604020202020204" pitchFamily="34" charset="0"/>
                <a:cs typeface="Arial" panose="020B0604020202020204" pitchFamily="34" charset="0"/>
              </a:rPr>
              <a:t>Combinazione di tecnologie fotovoltaiche e solari termiche a concentrazione (CST) per la decarbonizzazione della domanda energetica di un distretto industriale </a:t>
            </a:r>
            <a:endParaRPr dirty="0">
              <a:latin typeface="Arial" panose="020B0604020202020204" pitchFamily="34" charset="0"/>
              <a:cs typeface="Arial" panose="020B0604020202020204" pitchFamily="34" charset="0"/>
            </a:endParaRPr>
          </a:p>
        </p:txBody>
      </p:sp>
      <p:sp>
        <p:nvSpPr>
          <p:cNvPr id="12" name="object 12">
            <a:extLst>
              <a:ext uri="{FF2B5EF4-FFF2-40B4-BE49-F238E27FC236}">
                <a16:creationId xmlns:a16="http://schemas.microsoft.com/office/drawing/2014/main" id="{D1EBF5E7-2D88-6927-2F1A-3ED84830CA95}"/>
              </a:ext>
            </a:extLst>
          </p:cNvPr>
          <p:cNvSpPr txBox="1"/>
          <p:nvPr/>
        </p:nvSpPr>
        <p:spPr>
          <a:xfrm>
            <a:off x="8015097" y="2867024"/>
            <a:ext cx="626745" cy="258404"/>
          </a:xfrm>
          <a:prstGeom prst="rect">
            <a:avLst/>
          </a:prstGeom>
        </p:spPr>
        <p:txBody>
          <a:bodyPr vert="horz" wrap="square" lIns="0" tIns="12065" rIns="0" bIns="0" rtlCol="0">
            <a:spAutoFit/>
          </a:bodyPr>
          <a:lstStyle/>
          <a:p>
            <a:pPr marL="12700">
              <a:spcBef>
                <a:spcPts val="95"/>
              </a:spcBef>
            </a:pPr>
            <a:r>
              <a:rPr sz="1600" b="1" spc="-5" dirty="0">
                <a:latin typeface="Arial"/>
                <a:cs typeface="Arial"/>
              </a:rPr>
              <a:t>p</a:t>
            </a:r>
            <a:r>
              <a:rPr sz="1600" b="1" spc="-15" dirty="0">
                <a:latin typeface="Arial"/>
                <a:cs typeface="Arial"/>
              </a:rPr>
              <a:t>o</a:t>
            </a:r>
            <a:r>
              <a:rPr sz="1600" b="1" spc="35" dirty="0">
                <a:latin typeface="Arial"/>
                <a:cs typeface="Arial"/>
              </a:rPr>
              <a:t>w</a:t>
            </a:r>
            <a:r>
              <a:rPr sz="1600" b="1" spc="-5" dirty="0">
                <a:latin typeface="Arial"/>
                <a:cs typeface="Arial"/>
              </a:rPr>
              <a:t>er</a:t>
            </a:r>
            <a:endParaRPr sz="1600">
              <a:latin typeface="Arial"/>
              <a:cs typeface="Arial"/>
            </a:endParaRPr>
          </a:p>
        </p:txBody>
      </p:sp>
      <p:pic>
        <p:nvPicPr>
          <p:cNvPr id="22" name="Immagine 21">
            <a:extLst>
              <a:ext uri="{FF2B5EF4-FFF2-40B4-BE49-F238E27FC236}">
                <a16:creationId xmlns:a16="http://schemas.microsoft.com/office/drawing/2014/main" id="{46D593CC-3095-3899-A6D2-AC5E4E7AE057}"/>
              </a:ext>
            </a:extLst>
          </p:cNvPr>
          <p:cNvPicPr>
            <a:picLocks noChangeAspect="1"/>
          </p:cNvPicPr>
          <p:nvPr/>
        </p:nvPicPr>
        <p:blipFill>
          <a:blip r:embed="rId3"/>
          <a:stretch>
            <a:fillRect/>
          </a:stretch>
        </p:blipFill>
        <p:spPr>
          <a:xfrm>
            <a:off x="0" y="20754"/>
            <a:ext cx="9458851" cy="857481"/>
          </a:xfrm>
          <a:prstGeom prst="rect">
            <a:avLst/>
          </a:prstGeom>
        </p:spPr>
      </p:pic>
      <p:pic>
        <p:nvPicPr>
          <p:cNvPr id="23" name="Immagine 22">
            <a:extLst>
              <a:ext uri="{FF2B5EF4-FFF2-40B4-BE49-F238E27FC236}">
                <a16:creationId xmlns:a16="http://schemas.microsoft.com/office/drawing/2014/main" id="{ED1796F1-FF3A-3133-6514-AD1B0F568553}"/>
              </a:ext>
            </a:extLst>
          </p:cNvPr>
          <p:cNvPicPr>
            <a:picLocks noChangeAspect="1"/>
          </p:cNvPicPr>
          <p:nvPr/>
        </p:nvPicPr>
        <p:blipFill>
          <a:blip r:embed="rId4"/>
          <a:stretch>
            <a:fillRect/>
          </a:stretch>
        </p:blipFill>
        <p:spPr>
          <a:xfrm>
            <a:off x="9466999" y="2780"/>
            <a:ext cx="2725001" cy="885459"/>
          </a:xfrm>
          <a:prstGeom prst="rect">
            <a:avLst/>
          </a:prstGeom>
        </p:spPr>
      </p:pic>
      <p:pic>
        <p:nvPicPr>
          <p:cNvPr id="26" name="Picture 2" descr="Identità e Logo di Ateneo | Università degli Studi di Palermo">
            <a:extLst>
              <a:ext uri="{FF2B5EF4-FFF2-40B4-BE49-F238E27FC236}">
                <a16:creationId xmlns:a16="http://schemas.microsoft.com/office/drawing/2014/main" id="{8DD8D283-28F6-BD8C-F398-FA31D9D440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421" y="6127130"/>
            <a:ext cx="2882745" cy="8850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ngegneria | Università degli Studi di Palermo">
            <a:extLst>
              <a:ext uri="{FF2B5EF4-FFF2-40B4-BE49-F238E27FC236}">
                <a16:creationId xmlns:a16="http://schemas.microsoft.com/office/drawing/2014/main" id="{71BA8FE2-51C5-3F25-13C8-3264FB48CD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9056" y="6258051"/>
            <a:ext cx="1296671" cy="534229"/>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D16B1EF6-8A3E-44FE-43D4-6D7BDB8BD1E3}"/>
              </a:ext>
            </a:extLst>
          </p:cNvPr>
          <p:cNvSpPr txBox="1"/>
          <p:nvPr/>
        </p:nvSpPr>
        <p:spPr>
          <a:xfrm>
            <a:off x="6349103" y="5814315"/>
            <a:ext cx="6405032" cy="307777"/>
          </a:xfrm>
          <a:prstGeom prst="rect">
            <a:avLst/>
          </a:prstGeom>
          <a:noFill/>
        </p:spPr>
        <p:txBody>
          <a:bodyPr wrap="square">
            <a:spAutoFit/>
          </a:bodyPr>
          <a:lstStyle/>
          <a:p>
            <a:r>
              <a:rPr lang="it-IT" sz="1400" dirty="0">
                <a:effectLst/>
                <a:latin typeface="Helvetica" pitchFamily="2" charset="0"/>
              </a:rPr>
              <a:t>A. Giaconia and </a:t>
            </a:r>
            <a:r>
              <a:rPr lang="it-IT" sz="1400" dirty="0" err="1">
                <a:effectLst/>
                <a:latin typeface="Helvetica" pitchFamily="2" charset="0"/>
              </a:rPr>
              <a:t>R</a:t>
            </a:r>
            <a:r>
              <a:rPr lang="it-IT" sz="1400" dirty="0">
                <a:effectLst/>
                <a:latin typeface="Helvetica" pitchFamily="2" charset="0"/>
              </a:rPr>
              <a:t>. </a:t>
            </a:r>
            <a:r>
              <a:rPr lang="it-IT" sz="1400" dirty="0" err="1">
                <a:effectLst/>
                <a:latin typeface="Helvetica" pitchFamily="2" charset="0"/>
              </a:rPr>
              <a:t>Grena</a:t>
            </a:r>
            <a:r>
              <a:rPr lang="it-IT" sz="1400" dirty="0">
                <a:effectLst/>
                <a:latin typeface="Helvetica" pitchFamily="2" charset="0"/>
              </a:rPr>
              <a:t> </a:t>
            </a:r>
            <a:r>
              <a:rPr lang="it-IT" sz="1400" i="1" dirty="0">
                <a:solidFill>
                  <a:srgbClr val="0A80BB"/>
                </a:solidFill>
                <a:effectLst/>
                <a:latin typeface="Helvetica" pitchFamily="2" charset="0"/>
              </a:rPr>
              <a:t>Solar Energy 224 (2021) 149–159</a:t>
            </a:r>
            <a:endParaRPr lang="it-IT" sz="1400" dirty="0">
              <a:solidFill>
                <a:srgbClr val="0A80BB"/>
              </a:solidFill>
              <a:effectLst/>
              <a:latin typeface="Helvetica" pitchFamily="2" charset="0"/>
            </a:endParaRPr>
          </a:p>
        </p:txBody>
      </p:sp>
      <p:sp>
        <p:nvSpPr>
          <p:cNvPr id="24" name="CasellaDiTesto 23">
            <a:extLst>
              <a:ext uri="{FF2B5EF4-FFF2-40B4-BE49-F238E27FC236}">
                <a16:creationId xmlns:a16="http://schemas.microsoft.com/office/drawing/2014/main" id="{60A35E5C-3FDA-28C8-4E93-3ED02339D741}"/>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DFB5F073-043B-1C1F-ED31-FEF3676AE6A4}"/>
              </a:ext>
            </a:extLst>
          </p:cNvPr>
          <p:cNvPicPr>
            <a:picLocks noChangeAspect="1"/>
          </p:cNvPicPr>
          <p:nvPr/>
        </p:nvPicPr>
        <p:blipFill>
          <a:blip r:embed="rId7"/>
          <a:stretch>
            <a:fillRect/>
          </a:stretch>
        </p:blipFill>
        <p:spPr>
          <a:xfrm>
            <a:off x="1550986" y="1794140"/>
            <a:ext cx="8706555" cy="3802201"/>
          </a:xfrm>
          <a:prstGeom prst="rect">
            <a:avLst/>
          </a:prstGeom>
        </p:spPr>
      </p:pic>
    </p:spTree>
    <p:extLst>
      <p:ext uri="{BB962C8B-B14F-4D97-AF65-F5344CB8AC3E}">
        <p14:creationId xmlns:p14="http://schemas.microsoft.com/office/powerpoint/2010/main" val="3858339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21FA8-AE08-4A77-11D1-C5D91300F99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9379D26-5AC5-F6CE-67FA-7D90EC1ACF35}"/>
              </a:ext>
            </a:extLst>
          </p:cNvPr>
          <p:cNvSpPr txBox="1">
            <a:spLocks noGrp="1"/>
          </p:cNvSpPr>
          <p:nvPr>
            <p:ph type="title"/>
          </p:nvPr>
        </p:nvSpPr>
        <p:spPr>
          <a:xfrm>
            <a:off x="117041" y="858811"/>
            <a:ext cx="12165014" cy="628377"/>
          </a:xfrm>
          <a:prstGeom prst="rect">
            <a:avLst/>
          </a:prstGeom>
        </p:spPr>
        <p:txBody>
          <a:bodyPr vert="horz" wrap="square" lIns="0" tIns="12700" rIns="0" bIns="0" rtlCol="0" anchor="ctr">
            <a:spAutoFit/>
          </a:bodyPr>
          <a:lstStyle/>
          <a:p>
            <a:pPr marL="12700">
              <a:lnSpc>
                <a:spcPct val="100000"/>
              </a:lnSpc>
              <a:spcBef>
                <a:spcPts val="100"/>
              </a:spcBef>
            </a:pPr>
            <a:r>
              <a:rPr lang="it-IT" sz="2000" b="1" spc="-20" dirty="0">
                <a:latin typeface="Arial" panose="020B0604020202020204" pitchFamily="34" charset="0"/>
                <a:cs typeface="Arial" panose="020B0604020202020204" pitchFamily="34" charset="0"/>
              </a:rPr>
              <a:t>Combinazione di tecnologie PV e CSP per la decarbonizzazione della domanda energetica di un distretto industriale: </a:t>
            </a:r>
            <a:r>
              <a:rPr lang="it-IT" sz="1800" dirty="0">
                <a:effectLst/>
                <a:latin typeface="Arial" panose="020B0604020202020204" pitchFamily="34" charset="0"/>
                <a:cs typeface="Arial" panose="020B0604020202020204" pitchFamily="34" charset="0"/>
              </a:rPr>
              <a:t>profilo di carico piatto e piccole variazioni stagionali della radiazione solare durante l'anno</a:t>
            </a:r>
            <a:r>
              <a:rPr lang="it-IT" sz="1800" dirty="0">
                <a:effectLst/>
                <a:latin typeface="Times New Roman" panose="02020603050405020304" pitchFamily="18" charset="0"/>
                <a:cs typeface="Times New Roman" panose="02020603050405020304" pitchFamily="18" charset="0"/>
              </a:rPr>
              <a:t>.</a:t>
            </a:r>
            <a:endParaRPr lang="it-IT" sz="1800" dirty="0">
              <a:latin typeface="Times New Roman" panose="02020603050405020304" pitchFamily="18" charset="0"/>
              <a:cs typeface="Times New Roman" panose="02020603050405020304" pitchFamily="18" charset="0"/>
            </a:endParaRPr>
          </a:p>
        </p:txBody>
      </p:sp>
      <p:sp>
        <p:nvSpPr>
          <p:cNvPr id="3" name="object 3">
            <a:extLst>
              <a:ext uri="{FF2B5EF4-FFF2-40B4-BE49-F238E27FC236}">
                <a16:creationId xmlns:a16="http://schemas.microsoft.com/office/drawing/2014/main" id="{0913A485-C31C-18DE-90D4-DB5926865063}"/>
              </a:ext>
            </a:extLst>
          </p:cNvPr>
          <p:cNvSpPr txBox="1"/>
          <p:nvPr/>
        </p:nvSpPr>
        <p:spPr>
          <a:xfrm>
            <a:off x="1680160" y="527381"/>
            <a:ext cx="7871459" cy="422909"/>
          </a:xfrm>
          <a:prstGeom prst="rect">
            <a:avLst/>
          </a:prstGeom>
        </p:spPr>
        <p:txBody>
          <a:bodyPr vert="horz" wrap="square" lIns="0" tIns="13335" rIns="0" bIns="0" rtlCol="0">
            <a:spAutoFit/>
          </a:bodyPr>
          <a:lstStyle/>
          <a:p>
            <a:pPr marL="12700">
              <a:spcBef>
                <a:spcPts val="105"/>
              </a:spcBef>
              <a:tabLst>
                <a:tab pos="469900" algn="l"/>
              </a:tabLst>
            </a:pPr>
            <a:r>
              <a:rPr sz="2600" b="1" dirty="0">
                <a:solidFill>
                  <a:srgbClr val="FFFFFF"/>
                </a:solidFill>
                <a:latin typeface="Arial"/>
                <a:cs typeface="Arial"/>
              </a:rPr>
              <a:t>1)	Intensive</a:t>
            </a:r>
            <a:r>
              <a:rPr sz="2600" b="1" spc="-15" dirty="0">
                <a:solidFill>
                  <a:srgbClr val="FFFFFF"/>
                </a:solidFill>
                <a:latin typeface="Arial"/>
                <a:cs typeface="Arial"/>
              </a:rPr>
              <a:t> </a:t>
            </a:r>
            <a:r>
              <a:rPr sz="2600" b="1" dirty="0">
                <a:solidFill>
                  <a:srgbClr val="FFFFFF"/>
                </a:solidFill>
                <a:latin typeface="Arial"/>
                <a:cs typeface="Arial"/>
              </a:rPr>
              <a:t>electrification of</a:t>
            </a:r>
            <a:r>
              <a:rPr sz="2600" b="1" spc="-20" dirty="0">
                <a:solidFill>
                  <a:srgbClr val="FFFFFF"/>
                </a:solidFill>
                <a:latin typeface="Arial"/>
                <a:cs typeface="Arial"/>
              </a:rPr>
              <a:t> </a:t>
            </a:r>
            <a:r>
              <a:rPr sz="2600" b="1" dirty="0">
                <a:solidFill>
                  <a:srgbClr val="FFFFFF"/>
                </a:solidFill>
                <a:latin typeface="Arial"/>
                <a:cs typeface="Arial"/>
              </a:rPr>
              <a:t>industrial</a:t>
            </a:r>
            <a:r>
              <a:rPr sz="2600" b="1" spc="-10" dirty="0">
                <a:solidFill>
                  <a:srgbClr val="FFFFFF"/>
                </a:solidFill>
                <a:latin typeface="Arial"/>
                <a:cs typeface="Arial"/>
              </a:rPr>
              <a:t> </a:t>
            </a:r>
            <a:r>
              <a:rPr sz="2600" b="1" dirty="0">
                <a:solidFill>
                  <a:srgbClr val="FFFFFF"/>
                </a:solidFill>
                <a:latin typeface="Arial"/>
                <a:cs typeface="Arial"/>
              </a:rPr>
              <a:t>processes</a:t>
            </a:r>
            <a:endParaRPr sz="2600">
              <a:latin typeface="Arial"/>
              <a:cs typeface="Arial"/>
            </a:endParaRPr>
          </a:p>
        </p:txBody>
      </p:sp>
      <p:pic>
        <p:nvPicPr>
          <p:cNvPr id="16" name="Immagine 15">
            <a:extLst>
              <a:ext uri="{FF2B5EF4-FFF2-40B4-BE49-F238E27FC236}">
                <a16:creationId xmlns:a16="http://schemas.microsoft.com/office/drawing/2014/main" id="{09297B2C-58CD-75F8-B1AA-421FC0377281}"/>
              </a:ext>
            </a:extLst>
          </p:cNvPr>
          <p:cNvPicPr>
            <a:picLocks noChangeAspect="1"/>
          </p:cNvPicPr>
          <p:nvPr/>
        </p:nvPicPr>
        <p:blipFill>
          <a:blip r:embed="rId3"/>
          <a:stretch>
            <a:fillRect/>
          </a:stretch>
        </p:blipFill>
        <p:spPr>
          <a:xfrm>
            <a:off x="0" y="20754"/>
            <a:ext cx="9458851" cy="857481"/>
          </a:xfrm>
          <a:prstGeom prst="rect">
            <a:avLst/>
          </a:prstGeom>
        </p:spPr>
      </p:pic>
      <p:pic>
        <p:nvPicPr>
          <p:cNvPr id="17" name="Immagine 16">
            <a:extLst>
              <a:ext uri="{FF2B5EF4-FFF2-40B4-BE49-F238E27FC236}">
                <a16:creationId xmlns:a16="http://schemas.microsoft.com/office/drawing/2014/main" id="{DD7573BD-F80F-651C-6BFA-7F693A81C85F}"/>
              </a:ext>
            </a:extLst>
          </p:cNvPr>
          <p:cNvPicPr>
            <a:picLocks noChangeAspect="1"/>
          </p:cNvPicPr>
          <p:nvPr/>
        </p:nvPicPr>
        <p:blipFill>
          <a:blip r:embed="rId4"/>
          <a:stretch>
            <a:fillRect/>
          </a:stretch>
        </p:blipFill>
        <p:spPr>
          <a:xfrm>
            <a:off x="9466999" y="2780"/>
            <a:ext cx="2725001" cy="885459"/>
          </a:xfrm>
          <a:prstGeom prst="rect">
            <a:avLst/>
          </a:prstGeom>
        </p:spPr>
      </p:pic>
      <p:pic>
        <p:nvPicPr>
          <p:cNvPr id="18" name="Picture 2" descr="Identità e Logo di Ateneo | Università degli Studi di Palermo">
            <a:extLst>
              <a:ext uri="{FF2B5EF4-FFF2-40B4-BE49-F238E27FC236}">
                <a16:creationId xmlns:a16="http://schemas.microsoft.com/office/drawing/2014/main" id="{3138E68D-A888-BEFD-2A36-C796816E0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97" y="6048093"/>
            <a:ext cx="2882745" cy="8850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ngegneria | Università degli Studi di Palermo">
            <a:extLst>
              <a:ext uri="{FF2B5EF4-FFF2-40B4-BE49-F238E27FC236}">
                <a16:creationId xmlns:a16="http://schemas.microsoft.com/office/drawing/2014/main" id="{234560B1-7262-1E09-9CC0-39EA06393A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9056" y="6258051"/>
            <a:ext cx="1296671" cy="534229"/>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FD79E80F-FE17-C70B-E117-FF2D30FB8D62}"/>
              </a:ext>
            </a:extLst>
          </p:cNvPr>
          <p:cNvPicPr>
            <a:picLocks noChangeAspect="1"/>
          </p:cNvPicPr>
          <p:nvPr/>
        </p:nvPicPr>
        <p:blipFill>
          <a:blip r:embed="rId7"/>
          <a:stretch>
            <a:fillRect/>
          </a:stretch>
        </p:blipFill>
        <p:spPr>
          <a:xfrm>
            <a:off x="0" y="1692070"/>
            <a:ext cx="4355316" cy="2934468"/>
          </a:xfrm>
          <a:prstGeom prst="rect">
            <a:avLst/>
          </a:prstGeom>
        </p:spPr>
      </p:pic>
      <p:pic>
        <p:nvPicPr>
          <p:cNvPr id="6" name="Immagine 5">
            <a:extLst>
              <a:ext uri="{FF2B5EF4-FFF2-40B4-BE49-F238E27FC236}">
                <a16:creationId xmlns:a16="http://schemas.microsoft.com/office/drawing/2014/main" id="{F8B2ED9B-601B-9672-8E37-126757F1AA8B}"/>
              </a:ext>
            </a:extLst>
          </p:cNvPr>
          <p:cNvPicPr>
            <a:picLocks noChangeAspect="1"/>
          </p:cNvPicPr>
          <p:nvPr/>
        </p:nvPicPr>
        <p:blipFill>
          <a:blip r:embed="rId8"/>
          <a:stretch>
            <a:fillRect/>
          </a:stretch>
        </p:blipFill>
        <p:spPr>
          <a:xfrm>
            <a:off x="3304070" y="1976231"/>
            <a:ext cx="776864" cy="473402"/>
          </a:xfrm>
          <a:prstGeom prst="rect">
            <a:avLst/>
          </a:prstGeom>
        </p:spPr>
      </p:pic>
      <p:pic>
        <p:nvPicPr>
          <p:cNvPr id="8" name="Immagine 7">
            <a:extLst>
              <a:ext uri="{FF2B5EF4-FFF2-40B4-BE49-F238E27FC236}">
                <a16:creationId xmlns:a16="http://schemas.microsoft.com/office/drawing/2014/main" id="{7B58DBB1-8038-6C4C-B9E1-DCBCB1B1D55D}"/>
              </a:ext>
            </a:extLst>
          </p:cNvPr>
          <p:cNvPicPr>
            <a:picLocks noChangeAspect="1"/>
          </p:cNvPicPr>
          <p:nvPr/>
        </p:nvPicPr>
        <p:blipFill>
          <a:blip r:embed="rId9"/>
          <a:stretch>
            <a:fillRect/>
          </a:stretch>
        </p:blipFill>
        <p:spPr>
          <a:xfrm>
            <a:off x="4729425" y="1746152"/>
            <a:ext cx="4160575" cy="3156856"/>
          </a:xfrm>
          <a:prstGeom prst="rect">
            <a:avLst/>
          </a:prstGeom>
        </p:spPr>
      </p:pic>
      <p:sp>
        <p:nvSpPr>
          <p:cNvPr id="9" name="CasellaDiTesto 8">
            <a:extLst>
              <a:ext uri="{FF2B5EF4-FFF2-40B4-BE49-F238E27FC236}">
                <a16:creationId xmlns:a16="http://schemas.microsoft.com/office/drawing/2014/main" id="{B2D7BCB1-6A4D-91B1-C695-8880D4820E86}"/>
              </a:ext>
            </a:extLst>
          </p:cNvPr>
          <p:cNvSpPr txBox="1"/>
          <p:nvPr/>
        </p:nvSpPr>
        <p:spPr>
          <a:xfrm>
            <a:off x="8920402" y="1976231"/>
            <a:ext cx="1791516" cy="307777"/>
          </a:xfrm>
          <a:prstGeom prst="rect">
            <a:avLst/>
          </a:prstGeom>
          <a:noFill/>
        </p:spPr>
        <p:txBody>
          <a:bodyPr wrap="none" rtlCol="0">
            <a:spAutoFit/>
          </a:bodyPr>
          <a:lstStyle/>
          <a:p>
            <a:r>
              <a:rPr lang="it-IT" sz="1400" b="1" spc="-5" dirty="0">
                <a:solidFill>
                  <a:srgbClr val="FF0000"/>
                </a:solidFill>
                <a:latin typeface="Arial"/>
                <a:cs typeface="Arial"/>
              </a:rPr>
              <a:t>PV</a:t>
            </a:r>
            <a:r>
              <a:rPr lang="it-IT" sz="1400" b="1" spc="-25" dirty="0">
                <a:solidFill>
                  <a:srgbClr val="FF0000"/>
                </a:solidFill>
                <a:latin typeface="Arial"/>
                <a:cs typeface="Arial"/>
              </a:rPr>
              <a:t> </a:t>
            </a:r>
            <a:r>
              <a:rPr lang="it-IT" sz="1400" b="1" spc="-5" dirty="0">
                <a:solidFill>
                  <a:srgbClr val="FF0000"/>
                </a:solidFill>
                <a:latin typeface="Arial"/>
                <a:cs typeface="Arial"/>
              </a:rPr>
              <a:t>fornitura diretta</a:t>
            </a:r>
            <a:endParaRPr lang="it-IT" sz="1400" dirty="0">
              <a:latin typeface="Arial"/>
              <a:cs typeface="Arial"/>
            </a:endParaRPr>
          </a:p>
        </p:txBody>
      </p:sp>
      <p:sp>
        <p:nvSpPr>
          <p:cNvPr id="10" name="CasellaDiTesto 9">
            <a:extLst>
              <a:ext uri="{FF2B5EF4-FFF2-40B4-BE49-F238E27FC236}">
                <a16:creationId xmlns:a16="http://schemas.microsoft.com/office/drawing/2014/main" id="{5D335BE8-0109-C463-7307-3D3AE4B5E398}"/>
              </a:ext>
            </a:extLst>
          </p:cNvPr>
          <p:cNvSpPr txBox="1"/>
          <p:nvPr/>
        </p:nvSpPr>
        <p:spPr>
          <a:xfrm>
            <a:off x="9162749" y="2586859"/>
            <a:ext cx="1945518" cy="523220"/>
          </a:xfrm>
          <a:prstGeom prst="rect">
            <a:avLst/>
          </a:prstGeom>
          <a:noFill/>
        </p:spPr>
        <p:txBody>
          <a:bodyPr wrap="square" rtlCol="0">
            <a:spAutoFit/>
          </a:bodyPr>
          <a:lstStyle/>
          <a:p>
            <a:r>
              <a:rPr lang="it-IT" sz="1400" b="1" spc="-5" dirty="0">
                <a:latin typeface="Arial"/>
                <a:cs typeface="Arial"/>
              </a:rPr>
              <a:t>Carico (</a:t>
            </a:r>
            <a:r>
              <a:rPr lang="it-IT" sz="1400" dirty="0">
                <a:effectLst/>
                <a:latin typeface="Helvetica" pitchFamily="2" charset="0"/>
              </a:rPr>
              <a:t>Potenza costante di 50 MW</a:t>
            </a:r>
            <a:r>
              <a:rPr lang="it-IT" sz="1400" b="1" spc="-5" dirty="0">
                <a:latin typeface="Arial"/>
                <a:cs typeface="Arial"/>
              </a:rPr>
              <a:t>)</a:t>
            </a:r>
            <a:endParaRPr lang="it-IT" sz="1400" dirty="0">
              <a:latin typeface="Arial"/>
              <a:cs typeface="Arial"/>
            </a:endParaRPr>
          </a:p>
        </p:txBody>
      </p:sp>
      <p:sp>
        <p:nvSpPr>
          <p:cNvPr id="11" name="CasellaDiTesto 10">
            <a:extLst>
              <a:ext uri="{FF2B5EF4-FFF2-40B4-BE49-F238E27FC236}">
                <a16:creationId xmlns:a16="http://schemas.microsoft.com/office/drawing/2014/main" id="{04F4E62F-3A46-3162-E5FC-3AD96E071596}"/>
              </a:ext>
            </a:extLst>
          </p:cNvPr>
          <p:cNvSpPr txBox="1"/>
          <p:nvPr/>
        </p:nvSpPr>
        <p:spPr>
          <a:xfrm>
            <a:off x="9017576" y="3119375"/>
            <a:ext cx="1858983" cy="954107"/>
          </a:xfrm>
          <a:prstGeom prst="rect">
            <a:avLst/>
          </a:prstGeom>
          <a:noFill/>
        </p:spPr>
        <p:txBody>
          <a:bodyPr wrap="square" rtlCol="0">
            <a:spAutoFit/>
          </a:bodyPr>
          <a:lstStyle/>
          <a:p>
            <a:r>
              <a:rPr lang="it-IT" sz="1400" b="1" spc="-5" dirty="0">
                <a:solidFill>
                  <a:srgbClr val="006FC0"/>
                </a:solidFill>
                <a:latin typeface="Arial"/>
                <a:cs typeface="Arial"/>
              </a:rPr>
              <a:t>Fornitura indiretta  da Blocco di potenza (PB) di  CSP/TES </a:t>
            </a:r>
            <a:r>
              <a:rPr lang="it-IT" sz="1400" b="1" spc="-430" dirty="0">
                <a:solidFill>
                  <a:srgbClr val="006FC0"/>
                </a:solidFill>
                <a:latin typeface="Arial"/>
                <a:cs typeface="Arial"/>
              </a:rPr>
              <a:t> </a:t>
            </a:r>
            <a:endParaRPr lang="it-IT" sz="1400" dirty="0">
              <a:latin typeface="Arial"/>
              <a:cs typeface="Arial"/>
            </a:endParaRPr>
          </a:p>
        </p:txBody>
      </p:sp>
      <p:cxnSp>
        <p:nvCxnSpPr>
          <p:cNvPr id="12" name="Connettore 2 11">
            <a:extLst>
              <a:ext uri="{FF2B5EF4-FFF2-40B4-BE49-F238E27FC236}">
                <a16:creationId xmlns:a16="http://schemas.microsoft.com/office/drawing/2014/main" id="{3BD6BBFD-023C-EBD0-2C26-28C21FC7300C}"/>
              </a:ext>
            </a:extLst>
          </p:cNvPr>
          <p:cNvCxnSpPr>
            <a:cxnSpLocks/>
          </p:cNvCxnSpPr>
          <p:nvPr/>
        </p:nvCxnSpPr>
        <p:spPr>
          <a:xfrm flipH="1">
            <a:off x="7315200" y="2146699"/>
            <a:ext cx="1605202" cy="41715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19CD269E-0E4B-33C1-981E-41B2EA09F8C0}"/>
              </a:ext>
            </a:extLst>
          </p:cNvPr>
          <p:cNvCxnSpPr>
            <a:cxnSpLocks/>
            <a:stCxn id="10" idx="1"/>
          </p:cNvCxnSpPr>
          <p:nvPr/>
        </p:nvCxnSpPr>
        <p:spPr>
          <a:xfrm flipH="1" flipV="1">
            <a:off x="7128933" y="2478156"/>
            <a:ext cx="2033816" cy="3703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9DFF0075-BD75-8DBD-24BC-512512F56536}"/>
              </a:ext>
            </a:extLst>
          </p:cNvPr>
          <p:cNvCxnSpPr>
            <a:cxnSpLocks/>
          </p:cNvCxnSpPr>
          <p:nvPr/>
        </p:nvCxnSpPr>
        <p:spPr>
          <a:xfrm flipH="1" flipV="1">
            <a:off x="7611533" y="3119375"/>
            <a:ext cx="1422784" cy="15951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0406EABE-CA8B-E809-2171-392F2F353D52}"/>
              </a:ext>
            </a:extLst>
          </p:cNvPr>
          <p:cNvSpPr txBox="1"/>
          <p:nvPr/>
        </p:nvSpPr>
        <p:spPr>
          <a:xfrm>
            <a:off x="8855261" y="1569100"/>
            <a:ext cx="1917448" cy="307777"/>
          </a:xfrm>
          <a:prstGeom prst="rect">
            <a:avLst/>
          </a:prstGeom>
          <a:noFill/>
        </p:spPr>
        <p:txBody>
          <a:bodyPr wrap="none" rtlCol="0">
            <a:spAutoFit/>
          </a:bodyPr>
          <a:lstStyle/>
          <a:p>
            <a:r>
              <a:rPr lang="it-IT" sz="1400" b="1" spc="-5" dirty="0">
                <a:solidFill>
                  <a:schemeClr val="accent6"/>
                </a:solidFill>
                <a:latin typeface="Arial"/>
                <a:cs typeface="Arial"/>
              </a:rPr>
              <a:t>CSP</a:t>
            </a:r>
            <a:r>
              <a:rPr lang="it-IT" sz="1400" b="1" spc="-25" dirty="0">
                <a:solidFill>
                  <a:schemeClr val="accent6"/>
                </a:solidFill>
                <a:latin typeface="Arial"/>
                <a:cs typeface="Arial"/>
              </a:rPr>
              <a:t> </a:t>
            </a:r>
            <a:r>
              <a:rPr lang="it-IT" sz="1400" b="1" spc="-5" dirty="0">
                <a:solidFill>
                  <a:schemeClr val="accent6"/>
                </a:solidFill>
                <a:latin typeface="Arial"/>
                <a:cs typeface="Arial"/>
              </a:rPr>
              <a:t>fornitura diretta</a:t>
            </a:r>
            <a:endParaRPr lang="it-IT" sz="1400" dirty="0">
              <a:solidFill>
                <a:schemeClr val="accent6"/>
              </a:solidFill>
              <a:latin typeface="Arial"/>
              <a:cs typeface="Arial"/>
            </a:endParaRPr>
          </a:p>
        </p:txBody>
      </p:sp>
      <p:cxnSp>
        <p:nvCxnSpPr>
          <p:cNvPr id="20" name="Connettore 2 19">
            <a:extLst>
              <a:ext uri="{FF2B5EF4-FFF2-40B4-BE49-F238E27FC236}">
                <a16:creationId xmlns:a16="http://schemas.microsoft.com/office/drawing/2014/main" id="{35762929-BD5D-102B-7ED0-8306C5D8C1DA}"/>
              </a:ext>
            </a:extLst>
          </p:cNvPr>
          <p:cNvCxnSpPr>
            <a:cxnSpLocks/>
          </p:cNvCxnSpPr>
          <p:nvPr/>
        </p:nvCxnSpPr>
        <p:spPr>
          <a:xfrm flipH="1">
            <a:off x="7315200" y="1843930"/>
            <a:ext cx="1588461" cy="331457"/>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4" name="CasellaDiTesto 33">
            <a:extLst>
              <a:ext uri="{FF2B5EF4-FFF2-40B4-BE49-F238E27FC236}">
                <a16:creationId xmlns:a16="http://schemas.microsoft.com/office/drawing/2014/main" id="{B2A6C3CA-B75A-DA79-ADA5-FC2BE5F85CDC}"/>
              </a:ext>
            </a:extLst>
          </p:cNvPr>
          <p:cNvSpPr txBox="1"/>
          <p:nvPr/>
        </p:nvSpPr>
        <p:spPr>
          <a:xfrm>
            <a:off x="3542035" y="6115089"/>
            <a:ext cx="6405032" cy="307777"/>
          </a:xfrm>
          <a:prstGeom prst="rect">
            <a:avLst/>
          </a:prstGeom>
          <a:noFill/>
        </p:spPr>
        <p:txBody>
          <a:bodyPr wrap="square">
            <a:spAutoFit/>
          </a:bodyPr>
          <a:lstStyle/>
          <a:p>
            <a:r>
              <a:rPr lang="it-IT" sz="1400" dirty="0">
                <a:effectLst/>
                <a:latin typeface="Helvetica" pitchFamily="2" charset="0"/>
              </a:rPr>
              <a:t>A. Giaconia and </a:t>
            </a:r>
            <a:r>
              <a:rPr lang="it-IT" sz="1400" dirty="0" err="1">
                <a:effectLst/>
                <a:latin typeface="Helvetica" pitchFamily="2" charset="0"/>
              </a:rPr>
              <a:t>R</a:t>
            </a:r>
            <a:r>
              <a:rPr lang="it-IT" sz="1400" dirty="0">
                <a:effectLst/>
                <a:latin typeface="Helvetica" pitchFamily="2" charset="0"/>
              </a:rPr>
              <a:t>. </a:t>
            </a:r>
            <a:r>
              <a:rPr lang="it-IT" sz="1400" dirty="0" err="1">
                <a:effectLst/>
                <a:latin typeface="Helvetica" pitchFamily="2" charset="0"/>
              </a:rPr>
              <a:t>Grena</a:t>
            </a:r>
            <a:r>
              <a:rPr lang="it-IT" sz="1400" dirty="0">
                <a:effectLst/>
                <a:latin typeface="Helvetica" pitchFamily="2" charset="0"/>
              </a:rPr>
              <a:t> </a:t>
            </a:r>
            <a:r>
              <a:rPr lang="it-IT" sz="1400" i="1" dirty="0">
                <a:solidFill>
                  <a:srgbClr val="0A80BB"/>
                </a:solidFill>
                <a:effectLst/>
                <a:latin typeface="Helvetica" pitchFamily="2" charset="0"/>
              </a:rPr>
              <a:t>Solar Energy 224 (2021) 149–159</a:t>
            </a:r>
            <a:endParaRPr lang="it-IT" sz="1400" dirty="0">
              <a:solidFill>
                <a:srgbClr val="0A80BB"/>
              </a:solidFill>
              <a:effectLst/>
              <a:latin typeface="Helvetica" pitchFamily="2" charset="0"/>
            </a:endParaRPr>
          </a:p>
        </p:txBody>
      </p:sp>
      <p:sp>
        <p:nvSpPr>
          <p:cNvPr id="36" name="object 13">
            <a:extLst>
              <a:ext uri="{FF2B5EF4-FFF2-40B4-BE49-F238E27FC236}">
                <a16:creationId xmlns:a16="http://schemas.microsoft.com/office/drawing/2014/main" id="{DAF08ABE-A1D1-67DC-2875-9A079663E499}"/>
              </a:ext>
            </a:extLst>
          </p:cNvPr>
          <p:cNvSpPr txBox="1"/>
          <p:nvPr/>
        </p:nvSpPr>
        <p:spPr>
          <a:xfrm>
            <a:off x="272507" y="4917874"/>
            <a:ext cx="11502429" cy="1023357"/>
          </a:xfrm>
          <a:prstGeom prst="rect">
            <a:avLst/>
          </a:prstGeom>
        </p:spPr>
        <p:txBody>
          <a:bodyPr vert="horz" wrap="square" lIns="0" tIns="12700" rIns="0" bIns="0" rtlCol="0">
            <a:spAutoFit/>
          </a:bodyPr>
          <a:lstStyle/>
          <a:p>
            <a:pPr marL="12700">
              <a:spcBef>
                <a:spcPts val="100"/>
              </a:spcBef>
            </a:pPr>
            <a:r>
              <a:rPr lang="it-IT" sz="1600" dirty="0">
                <a:latin typeface="Microsoft Sans Serif"/>
                <a:cs typeface="Microsoft Sans Serif"/>
              </a:rPr>
              <a:t>L'ibridazione CSP-PV permette di coprire &gt;90% della domanda costante di energia di un distretto industriale in una regione sub-sahariana arida.</a:t>
            </a:r>
          </a:p>
          <a:p>
            <a:pPr marL="12700">
              <a:spcBef>
                <a:spcPts val="100"/>
              </a:spcBef>
            </a:pPr>
            <a:endParaRPr lang="it-IT" sz="1600" dirty="0">
              <a:latin typeface="Microsoft Sans Serif"/>
              <a:cs typeface="Microsoft Sans Serif"/>
            </a:endParaRPr>
          </a:p>
          <a:p>
            <a:pPr marL="12700">
              <a:spcBef>
                <a:spcPts val="100"/>
              </a:spcBef>
            </a:pPr>
            <a:r>
              <a:rPr lang="it-IT" sz="1600" dirty="0">
                <a:latin typeface="Microsoft Sans Serif"/>
                <a:cs typeface="Microsoft Sans Serif"/>
              </a:rPr>
              <a:t>Solo il 33,5% è ottenibile con i soli sistemi fotovoltaici (cioè senza accumulo).</a:t>
            </a:r>
            <a:endParaRPr sz="1600" dirty="0">
              <a:latin typeface="Microsoft Sans Serif"/>
              <a:cs typeface="Microsoft Sans Serif"/>
            </a:endParaRPr>
          </a:p>
        </p:txBody>
      </p:sp>
      <p:sp>
        <p:nvSpPr>
          <p:cNvPr id="7" name="CasellaDiTesto 6">
            <a:extLst>
              <a:ext uri="{FF2B5EF4-FFF2-40B4-BE49-F238E27FC236}">
                <a16:creationId xmlns:a16="http://schemas.microsoft.com/office/drawing/2014/main" id="{33BDA275-6B8C-351F-A7A0-61345EBF0B70}"/>
              </a:ext>
            </a:extLst>
          </p:cNvPr>
          <p:cNvSpPr txBox="1"/>
          <p:nvPr/>
        </p:nvSpPr>
        <p:spPr>
          <a:xfrm>
            <a:off x="2253048" y="6385111"/>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586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E0958-D293-A418-8222-BB1F662D0B82}"/>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0949185D-DC96-5A0D-3368-87F62E93058E}"/>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532B4820-D221-C321-BB7B-FFC5CF99FB3F}"/>
              </a:ext>
            </a:extLst>
          </p:cNvPr>
          <p:cNvPicPr>
            <a:picLocks noChangeAspect="1"/>
          </p:cNvPicPr>
          <p:nvPr/>
        </p:nvPicPr>
        <p:blipFill>
          <a:blip r:embed="rId4"/>
          <a:stretch>
            <a:fillRect/>
          </a:stretch>
        </p:blipFill>
        <p:spPr>
          <a:xfrm>
            <a:off x="9466999" y="-37226"/>
            <a:ext cx="2725001" cy="1096005"/>
          </a:xfrm>
          <a:prstGeom prst="rect">
            <a:avLst/>
          </a:prstGeom>
        </p:spPr>
      </p:pic>
      <p:sp>
        <p:nvSpPr>
          <p:cNvPr id="5" name="CasellaDiTesto 4">
            <a:extLst>
              <a:ext uri="{FF2B5EF4-FFF2-40B4-BE49-F238E27FC236}">
                <a16:creationId xmlns:a16="http://schemas.microsoft.com/office/drawing/2014/main" id="{E0A66BF8-C86F-CD51-FD09-9BF1E86AC986}"/>
              </a:ext>
            </a:extLst>
          </p:cNvPr>
          <p:cNvSpPr txBox="1"/>
          <p:nvPr/>
        </p:nvSpPr>
        <p:spPr>
          <a:xfrm>
            <a:off x="912529" y="994350"/>
            <a:ext cx="10254730" cy="461665"/>
          </a:xfrm>
          <a:prstGeom prst="rect">
            <a:avLst/>
          </a:prstGeom>
          <a:noFill/>
        </p:spPr>
        <p:txBody>
          <a:bodyPr wrap="none" rtlCol="0">
            <a:spAutoFit/>
          </a:bodyPr>
          <a:lstStyle/>
          <a:p>
            <a:r>
              <a:rPr lang="it-IT" sz="2400" b="1" dirty="0">
                <a:latin typeface="Arial" panose="020B0604020202020204" pitchFamily="34" charset="0"/>
                <a:cs typeface="Arial" panose="020B0604020202020204" pitchFamily="34" charset="0"/>
              </a:rPr>
              <a:t>Il ruolo del calore solare come agente </a:t>
            </a:r>
            <a:r>
              <a:rPr lang="it-IT" sz="2400" b="1" dirty="0" err="1">
                <a:latin typeface="Arial" panose="020B0604020202020204" pitchFamily="34" charset="0"/>
                <a:cs typeface="Arial" panose="020B0604020202020204" pitchFamily="34" charset="0"/>
              </a:rPr>
              <a:t>decarbonizzante</a:t>
            </a:r>
            <a:r>
              <a:rPr lang="it-IT" sz="2400" b="1" dirty="0">
                <a:latin typeface="Arial" panose="020B0604020202020204" pitchFamily="34" charset="0"/>
                <a:cs typeface="Arial" panose="020B0604020202020204" pitchFamily="34" charset="0"/>
              </a:rPr>
              <a:t> nell'industria </a:t>
            </a:r>
          </a:p>
        </p:txBody>
      </p:sp>
      <p:pic>
        <p:nvPicPr>
          <p:cNvPr id="7" name="Immagine 6">
            <a:extLst>
              <a:ext uri="{FF2B5EF4-FFF2-40B4-BE49-F238E27FC236}">
                <a16:creationId xmlns:a16="http://schemas.microsoft.com/office/drawing/2014/main" id="{9485DB48-C8A0-968C-1361-BE3C29B10C72}"/>
              </a:ext>
            </a:extLst>
          </p:cNvPr>
          <p:cNvPicPr>
            <a:picLocks noChangeAspect="1"/>
          </p:cNvPicPr>
          <p:nvPr/>
        </p:nvPicPr>
        <p:blipFill rotWithShape="1">
          <a:blip r:embed="rId5"/>
          <a:srcRect l="47469"/>
          <a:stretch/>
        </p:blipFill>
        <p:spPr>
          <a:xfrm>
            <a:off x="1104718" y="1633474"/>
            <a:ext cx="3279912" cy="4493656"/>
          </a:xfrm>
          <a:prstGeom prst="rect">
            <a:avLst/>
          </a:prstGeom>
        </p:spPr>
      </p:pic>
      <p:sp>
        <p:nvSpPr>
          <p:cNvPr id="6" name="Ovale 5">
            <a:extLst>
              <a:ext uri="{FF2B5EF4-FFF2-40B4-BE49-F238E27FC236}">
                <a16:creationId xmlns:a16="http://schemas.microsoft.com/office/drawing/2014/main" id="{18BF4249-8C62-61A2-C479-D0D880D24FED}"/>
              </a:ext>
            </a:extLst>
          </p:cNvPr>
          <p:cNvSpPr/>
          <p:nvPr/>
        </p:nvSpPr>
        <p:spPr>
          <a:xfrm>
            <a:off x="115174" y="2258999"/>
            <a:ext cx="374400" cy="371960"/>
          </a:xfrm>
          <a:prstGeom prst="ellipse">
            <a:avLst/>
          </a:prstGeom>
          <a:solidFill>
            <a:srgbClr val="F38A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10B573DA-4645-4483-0E2C-9215CD7A7CC4}"/>
              </a:ext>
            </a:extLst>
          </p:cNvPr>
          <p:cNvSpPr/>
          <p:nvPr/>
        </p:nvSpPr>
        <p:spPr>
          <a:xfrm>
            <a:off x="109924" y="3619986"/>
            <a:ext cx="374400" cy="371960"/>
          </a:xfrm>
          <a:prstGeom prst="ellipse">
            <a:avLst/>
          </a:prstGeom>
          <a:solidFill>
            <a:srgbClr val="E1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F5B17E97-7175-11CF-290B-F97C30AE241E}"/>
              </a:ext>
            </a:extLst>
          </p:cNvPr>
          <p:cNvSpPr/>
          <p:nvPr/>
        </p:nvSpPr>
        <p:spPr>
          <a:xfrm>
            <a:off x="126389" y="5237695"/>
            <a:ext cx="374400" cy="371960"/>
          </a:xfrm>
          <a:prstGeom prst="ellipse">
            <a:avLst/>
          </a:prstGeom>
          <a:solidFill>
            <a:srgbClr val="CF1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ngolare in su 11">
            <a:extLst>
              <a:ext uri="{FF2B5EF4-FFF2-40B4-BE49-F238E27FC236}">
                <a16:creationId xmlns:a16="http://schemas.microsoft.com/office/drawing/2014/main" id="{ED74C3BB-A468-65CD-1121-E7DA2DC707D1}"/>
              </a:ext>
            </a:extLst>
          </p:cNvPr>
          <p:cNvSpPr/>
          <p:nvPr/>
        </p:nvSpPr>
        <p:spPr>
          <a:xfrm rot="5400000">
            <a:off x="6483135" y="4966008"/>
            <a:ext cx="610633" cy="358039"/>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ngolare in su 12">
            <a:extLst>
              <a:ext uri="{FF2B5EF4-FFF2-40B4-BE49-F238E27FC236}">
                <a16:creationId xmlns:a16="http://schemas.microsoft.com/office/drawing/2014/main" id="{9525001A-587A-0648-BBF5-170281934B4B}"/>
              </a:ext>
            </a:extLst>
          </p:cNvPr>
          <p:cNvSpPr/>
          <p:nvPr/>
        </p:nvSpPr>
        <p:spPr>
          <a:xfrm>
            <a:off x="8632432" y="4920636"/>
            <a:ext cx="366169" cy="582780"/>
          </a:xfrm>
          <a:prstGeom prst="bentUpArrow">
            <a:avLst/>
          </a:prstGeom>
          <a:solidFill>
            <a:srgbClr val="EE9158"/>
          </a:solidFill>
          <a:ln>
            <a:solidFill>
              <a:srgbClr val="EE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5" name="Gruppo 14">
            <a:extLst>
              <a:ext uri="{FF2B5EF4-FFF2-40B4-BE49-F238E27FC236}">
                <a16:creationId xmlns:a16="http://schemas.microsoft.com/office/drawing/2014/main" id="{34A73A1B-1BE0-50FD-1F93-82958CD8E19C}"/>
              </a:ext>
            </a:extLst>
          </p:cNvPr>
          <p:cNvGrpSpPr/>
          <p:nvPr/>
        </p:nvGrpSpPr>
        <p:grpSpPr>
          <a:xfrm>
            <a:off x="4739110" y="1770863"/>
            <a:ext cx="7452890" cy="4727961"/>
            <a:chOff x="3908679" y="2192787"/>
            <a:chExt cx="8992362" cy="5045210"/>
          </a:xfrm>
        </p:grpSpPr>
        <p:pic>
          <p:nvPicPr>
            <p:cNvPr id="10" name="Immagine 9">
              <a:extLst>
                <a:ext uri="{FF2B5EF4-FFF2-40B4-BE49-F238E27FC236}">
                  <a16:creationId xmlns:a16="http://schemas.microsoft.com/office/drawing/2014/main" id="{F524129D-E362-FCCE-20CB-2371F25EC5A9}"/>
                </a:ext>
              </a:extLst>
            </p:cNvPr>
            <p:cNvPicPr>
              <a:picLocks noChangeAspect="1"/>
            </p:cNvPicPr>
            <p:nvPr/>
          </p:nvPicPr>
          <p:blipFill>
            <a:blip r:embed="rId6">
              <a:clrChange>
                <a:clrFrom>
                  <a:srgbClr val="C0C0C0"/>
                </a:clrFrom>
                <a:clrTo>
                  <a:srgbClr val="C0C0C0">
                    <a:alpha val="0"/>
                  </a:srgbClr>
                </a:clrTo>
              </a:clrChange>
            </a:blip>
            <a:stretch>
              <a:fillRect/>
            </a:stretch>
          </p:blipFill>
          <p:spPr>
            <a:xfrm>
              <a:off x="3908679" y="2192787"/>
              <a:ext cx="8992362" cy="3566114"/>
            </a:xfrm>
            <a:prstGeom prst="rect">
              <a:avLst/>
            </a:prstGeom>
          </p:spPr>
        </p:pic>
        <p:sp>
          <p:nvSpPr>
            <p:cNvPr id="11" name="Titolo 1">
              <a:extLst>
                <a:ext uri="{FF2B5EF4-FFF2-40B4-BE49-F238E27FC236}">
                  <a16:creationId xmlns:a16="http://schemas.microsoft.com/office/drawing/2014/main" id="{9DB4FC97-BC38-3C19-FE71-282FB9E2B288}"/>
                </a:ext>
              </a:extLst>
            </p:cNvPr>
            <p:cNvSpPr txBox="1">
              <a:spLocks/>
            </p:cNvSpPr>
            <p:nvPr/>
          </p:nvSpPr>
          <p:spPr>
            <a:xfrm>
              <a:off x="7397789" y="6749326"/>
              <a:ext cx="3249410" cy="48867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000" dirty="0">
                  <a:latin typeface="Arial" panose="020B0604020202020204" pitchFamily="34" charset="0"/>
                  <a:cs typeface="Arial" panose="020B0604020202020204" pitchFamily="34" charset="0"/>
                </a:rPr>
                <a:t>Carico</a:t>
              </a:r>
            </a:p>
          </p:txBody>
        </p:sp>
        <p:sp>
          <p:nvSpPr>
            <p:cNvPr id="14" name="Cilindro 13">
              <a:extLst>
                <a:ext uri="{FF2B5EF4-FFF2-40B4-BE49-F238E27FC236}">
                  <a16:creationId xmlns:a16="http://schemas.microsoft.com/office/drawing/2014/main" id="{2C9AD157-A4F5-EC06-37E7-C850D5C69820}"/>
                </a:ext>
              </a:extLst>
            </p:cNvPr>
            <p:cNvSpPr/>
            <p:nvPr/>
          </p:nvSpPr>
          <p:spPr>
            <a:xfrm rot="5400000">
              <a:off x="7349099" y="5487752"/>
              <a:ext cx="843778" cy="1602824"/>
            </a:xfrm>
            <a:prstGeom prst="can">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6" name="CasellaDiTesto 15">
            <a:extLst>
              <a:ext uri="{FF2B5EF4-FFF2-40B4-BE49-F238E27FC236}">
                <a16:creationId xmlns:a16="http://schemas.microsoft.com/office/drawing/2014/main" id="{B975CA26-A6EC-9DE8-C5A8-9AEA18C8AE0A}"/>
              </a:ext>
            </a:extLst>
          </p:cNvPr>
          <p:cNvSpPr txBox="1"/>
          <p:nvPr/>
        </p:nvSpPr>
        <p:spPr>
          <a:xfrm>
            <a:off x="11347727" y="3002627"/>
            <a:ext cx="844273" cy="523220"/>
          </a:xfrm>
          <a:prstGeom prst="rect">
            <a:avLst/>
          </a:prstGeom>
          <a:solidFill>
            <a:schemeClr val="bg1"/>
          </a:solidFill>
        </p:spPr>
        <p:txBody>
          <a:bodyPr wrap="square" rtlCol="0">
            <a:spAutoFit/>
          </a:bodyPr>
          <a:lstStyle/>
          <a:p>
            <a:pPr algn="ctr"/>
            <a:r>
              <a:rPr lang="it-IT" sz="1400" b="1" dirty="0">
                <a:latin typeface="Arial" panose="020B0604020202020204" pitchFamily="34" charset="0"/>
                <a:cs typeface="Arial" panose="020B0604020202020204" pitchFamily="34" charset="0"/>
              </a:rPr>
              <a:t>Campo solare</a:t>
            </a:r>
          </a:p>
        </p:txBody>
      </p:sp>
      <p:sp>
        <p:nvSpPr>
          <p:cNvPr id="21" name="Rettangolo 20">
            <a:extLst>
              <a:ext uri="{FF2B5EF4-FFF2-40B4-BE49-F238E27FC236}">
                <a16:creationId xmlns:a16="http://schemas.microsoft.com/office/drawing/2014/main" id="{91730550-8481-139E-580D-AFE524F6D060}"/>
              </a:ext>
            </a:extLst>
          </p:cNvPr>
          <p:cNvSpPr/>
          <p:nvPr/>
        </p:nvSpPr>
        <p:spPr>
          <a:xfrm>
            <a:off x="9679660" y="4783075"/>
            <a:ext cx="983901" cy="329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D2CD0051-F7F7-63FA-ED6C-D6951E3940E2}"/>
              </a:ext>
            </a:extLst>
          </p:cNvPr>
          <p:cNvSpPr/>
          <p:nvPr/>
        </p:nvSpPr>
        <p:spPr>
          <a:xfrm>
            <a:off x="5867257" y="3245706"/>
            <a:ext cx="983901" cy="329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13635D30-144A-C6C3-A340-044FE3397C61}"/>
              </a:ext>
            </a:extLst>
          </p:cNvPr>
          <p:cNvSpPr/>
          <p:nvPr/>
        </p:nvSpPr>
        <p:spPr>
          <a:xfrm>
            <a:off x="6766113" y="3836580"/>
            <a:ext cx="983901" cy="4374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E84AD4D5-4209-AAB5-6F77-7E969911DAB7}"/>
              </a:ext>
            </a:extLst>
          </p:cNvPr>
          <p:cNvSpPr/>
          <p:nvPr/>
        </p:nvSpPr>
        <p:spPr>
          <a:xfrm>
            <a:off x="9832060" y="4935475"/>
            <a:ext cx="983901" cy="329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596DCF13-F57D-4863-3A27-A6DA353865F7}"/>
              </a:ext>
            </a:extLst>
          </p:cNvPr>
          <p:cNvSpPr/>
          <p:nvPr/>
        </p:nvSpPr>
        <p:spPr>
          <a:xfrm>
            <a:off x="98610" y="3211655"/>
            <a:ext cx="4370724" cy="1337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0AFAA217-9B56-F787-68D8-62133BAE5AA7}"/>
              </a:ext>
            </a:extLst>
          </p:cNvPr>
          <p:cNvSpPr/>
          <p:nvPr/>
        </p:nvSpPr>
        <p:spPr>
          <a:xfrm>
            <a:off x="62249" y="4647792"/>
            <a:ext cx="4322381" cy="14621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A6023F46-6E9D-0C59-60F8-A5916B686E51}"/>
              </a:ext>
            </a:extLst>
          </p:cNvPr>
          <p:cNvSpPr txBox="1"/>
          <p:nvPr/>
        </p:nvSpPr>
        <p:spPr>
          <a:xfrm>
            <a:off x="6428030" y="2231761"/>
            <a:ext cx="2037525" cy="523220"/>
          </a:xfrm>
          <a:prstGeom prst="rect">
            <a:avLst/>
          </a:prstGeom>
          <a:solidFill>
            <a:schemeClr val="bg1"/>
          </a:solidFill>
          <a:ln>
            <a:noFill/>
          </a:ln>
        </p:spPr>
        <p:txBody>
          <a:bodyPr wrap="square" rtlCol="0">
            <a:spAutoFit/>
          </a:bodyPr>
          <a:lstStyle/>
          <a:p>
            <a:pPr algn="ctr"/>
            <a:r>
              <a:rPr lang="it-IT" sz="1400" dirty="0">
                <a:latin typeface="Arial" panose="020B0604020202020204" pitchFamily="34" charset="0"/>
                <a:cs typeface="Arial" panose="020B0604020202020204" pitchFamily="34" charset="0"/>
              </a:rPr>
              <a:t>acqua calda, olio termico, sali fusi</a:t>
            </a:r>
          </a:p>
        </p:txBody>
      </p:sp>
      <p:pic>
        <p:nvPicPr>
          <p:cNvPr id="31" name="Picture 2" descr="Identità e Logo di Ateneo | Università degli Studi di Palermo">
            <a:extLst>
              <a:ext uri="{FF2B5EF4-FFF2-40B4-BE49-F238E27FC236}">
                <a16:creationId xmlns:a16="http://schemas.microsoft.com/office/drawing/2014/main" id="{C6361C38-624A-A093-9A03-028AD05DCA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421" y="6127130"/>
            <a:ext cx="2882745" cy="8850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ngegneria | Università degli Studi di Palermo">
            <a:extLst>
              <a:ext uri="{FF2B5EF4-FFF2-40B4-BE49-F238E27FC236}">
                <a16:creationId xmlns:a16="http://schemas.microsoft.com/office/drawing/2014/main" id="{52658D3E-E9FF-8941-D499-A55AC08C48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9056" y="6258051"/>
            <a:ext cx="1296671" cy="534229"/>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4435178E-CDD8-56F7-2148-7BC43763D0D9}"/>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68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9"/>
                                        </p:tgtEl>
                                      </p:cBhvr>
                                    </p:animEffect>
                                    <p:set>
                                      <p:cBhvr>
                                        <p:cTn id="20"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D3B31-7B27-35B8-E332-2586B0BDCEB0}"/>
            </a:ext>
          </a:extLst>
        </p:cNvPr>
        <p:cNvGrpSpPr/>
        <p:nvPr/>
      </p:nvGrpSpPr>
      <p:grpSpPr>
        <a:xfrm>
          <a:off x="0" y="0"/>
          <a:ext cx="0" cy="0"/>
          <a:chOff x="0" y="0"/>
          <a:chExt cx="0" cy="0"/>
        </a:xfrm>
      </p:grpSpPr>
      <p:sp>
        <p:nvSpPr>
          <p:cNvPr id="31" name="Rettangolo con angoli arrotondati 30">
            <a:extLst>
              <a:ext uri="{FF2B5EF4-FFF2-40B4-BE49-F238E27FC236}">
                <a16:creationId xmlns:a16="http://schemas.microsoft.com/office/drawing/2014/main" id="{766E7AEF-2228-F17B-1611-11618929E70C}"/>
              </a:ext>
            </a:extLst>
          </p:cNvPr>
          <p:cNvSpPr/>
          <p:nvPr/>
        </p:nvSpPr>
        <p:spPr>
          <a:xfrm>
            <a:off x="28157" y="4341783"/>
            <a:ext cx="3986045" cy="1465295"/>
          </a:xfrm>
          <a:prstGeom prst="roundRect">
            <a:avLst>
              <a:gd name="adj" fmla="val 50000"/>
            </a:avLst>
          </a:prstGeom>
          <a:solidFill>
            <a:srgbClr val="C00000">
              <a:alpha val="5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D6D1BE20-0C44-0A2F-7AC9-C5E104428339}"/>
              </a:ext>
            </a:extLst>
          </p:cNvPr>
          <p:cNvPicPr>
            <a:picLocks noChangeAspect="1"/>
          </p:cNvPicPr>
          <p:nvPr/>
        </p:nvPicPr>
        <p:blipFill>
          <a:blip r:embed="rId3"/>
          <a:stretch>
            <a:fillRect/>
          </a:stretch>
        </p:blipFill>
        <p:spPr>
          <a:xfrm>
            <a:off x="5706891" y="1468922"/>
            <a:ext cx="3760755" cy="4940599"/>
          </a:xfrm>
          <a:prstGeom prst="rect">
            <a:avLst/>
          </a:prstGeom>
        </p:spPr>
      </p:pic>
      <p:pic>
        <p:nvPicPr>
          <p:cNvPr id="2" name="Immagine 1">
            <a:extLst>
              <a:ext uri="{FF2B5EF4-FFF2-40B4-BE49-F238E27FC236}">
                <a16:creationId xmlns:a16="http://schemas.microsoft.com/office/drawing/2014/main" id="{9938F87C-B263-33A3-767E-E6A33F917BA6}"/>
              </a:ext>
            </a:extLst>
          </p:cNvPr>
          <p:cNvPicPr>
            <a:picLocks noChangeAspect="1"/>
          </p:cNvPicPr>
          <p:nvPr/>
        </p:nvPicPr>
        <p:blipFill>
          <a:blip r:embed="rId4"/>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2C38FA73-1F8B-C51F-9A6A-6182CCF78061}"/>
              </a:ext>
            </a:extLst>
          </p:cNvPr>
          <p:cNvPicPr>
            <a:picLocks noChangeAspect="1"/>
          </p:cNvPicPr>
          <p:nvPr/>
        </p:nvPicPr>
        <p:blipFill>
          <a:blip r:embed="rId5"/>
          <a:stretch>
            <a:fillRect/>
          </a:stretch>
        </p:blipFill>
        <p:spPr>
          <a:xfrm>
            <a:off x="9466999" y="-37226"/>
            <a:ext cx="2725001" cy="1096005"/>
          </a:xfrm>
          <a:prstGeom prst="rect">
            <a:avLst/>
          </a:prstGeom>
        </p:spPr>
      </p:pic>
      <p:sp>
        <p:nvSpPr>
          <p:cNvPr id="4" name="CasellaDiTesto 3">
            <a:extLst>
              <a:ext uri="{FF2B5EF4-FFF2-40B4-BE49-F238E27FC236}">
                <a16:creationId xmlns:a16="http://schemas.microsoft.com/office/drawing/2014/main" id="{7048CEEB-A1B7-7EBD-EF26-79B1540019CC}"/>
              </a:ext>
            </a:extLst>
          </p:cNvPr>
          <p:cNvSpPr txBox="1"/>
          <p:nvPr/>
        </p:nvSpPr>
        <p:spPr>
          <a:xfrm>
            <a:off x="-112349" y="979905"/>
            <a:ext cx="12304349" cy="461665"/>
          </a:xfrm>
          <a:prstGeom prst="rect">
            <a:avLst/>
          </a:prstGeom>
          <a:noFill/>
        </p:spPr>
        <p:txBody>
          <a:bodyPr wrap="square" rtlCol="0">
            <a:spAutoFit/>
          </a:bodyPr>
          <a:lstStyle/>
          <a:p>
            <a:pPr algn="ctr"/>
            <a:r>
              <a:rPr lang="it-IT" sz="2400" b="1" dirty="0">
                <a:latin typeface="Arial" panose="020B0604020202020204" pitchFamily="34" charset="0"/>
                <a:cs typeface="Arial" panose="020B0604020202020204" pitchFamily="34" charset="0"/>
              </a:rPr>
              <a:t>Distillazione atmosferica del petrolio greggio - Unità di «Topping»</a:t>
            </a:r>
          </a:p>
        </p:txBody>
      </p:sp>
      <p:sp>
        <p:nvSpPr>
          <p:cNvPr id="8" name="CasellaDiTesto 7">
            <a:extLst>
              <a:ext uri="{FF2B5EF4-FFF2-40B4-BE49-F238E27FC236}">
                <a16:creationId xmlns:a16="http://schemas.microsoft.com/office/drawing/2014/main" id="{C46F6623-AFA9-1BF2-1989-FA38B0480288}"/>
              </a:ext>
            </a:extLst>
          </p:cNvPr>
          <p:cNvSpPr txBox="1"/>
          <p:nvPr/>
        </p:nvSpPr>
        <p:spPr>
          <a:xfrm>
            <a:off x="9442126" y="5813231"/>
            <a:ext cx="1095172" cy="369332"/>
          </a:xfrm>
          <a:prstGeom prst="rect">
            <a:avLst/>
          </a:prstGeom>
          <a:noFill/>
        </p:spPr>
        <p:txBody>
          <a:bodyPr wrap="none" rtlCol="0">
            <a:spAutoFit/>
          </a:bodyPr>
          <a:lstStyle/>
          <a:p>
            <a:r>
              <a:rPr lang="it-IT" b="1" i="1" dirty="0">
                <a:latin typeface="Arial" panose="020B0604020202020204" pitchFamily="34" charset="0"/>
                <a:cs typeface="Arial" panose="020B0604020202020204" pitchFamily="34" charset="0"/>
              </a:rPr>
              <a:t>Residuo</a:t>
            </a:r>
          </a:p>
        </p:txBody>
      </p:sp>
      <p:sp>
        <p:nvSpPr>
          <p:cNvPr id="9" name="CasellaDiTesto 8">
            <a:extLst>
              <a:ext uri="{FF2B5EF4-FFF2-40B4-BE49-F238E27FC236}">
                <a16:creationId xmlns:a16="http://schemas.microsoft.com/office/drawing/2014/main" id="{FCA89093-1307-7AB4-0642-4F7C941372ED}"/>
              </a:ext>
            </a:extLst>
          </p:cNvPr>
          <p:cNvSpPr txBox="1"/>
          <p:nvPr/>
        </p:nvSpPr>
        <p:spPr>
          <a:xfrm>
            <a:off x="4044992" y="4734799"/>
            <a:ext cx="1043876" cy="369332"/>
          </a:xfrm>
          <a:prstGeom prst="rect">
            <a:avLst/>
          </a:prstGeom>
          <a:noFill/>
        </p:spPr>
        <p:txBody>
          <a:bodyPr wrap="none" rtlCol="0">
            <a:spAutoFit/>
          </a:bodyPr>
          <a:lstStyle/>
          <a:p>
            <a:r>
              <a:rPr lang="it-IT" b="1" i="1" dirty="0">
                <a:latin typeface="Arial" panose="020B0604020202020204" pitchFamily="34" charset="0"/>
                <a:cs typeface="Arial" panose="020B0604020202020204" pitchFamily="34" charset="0"/>
              </a:rPr>
              <a:t>Petrolio</a:t>
            </a:r>
          </a:p>
        </p:txBody>
      </p:sp>
      <p:sp>
        <p:nvSpPr>
          <p:cNvPr id="11" name="CasellaDiTesto 10">
            <a:extLst>
              <a:ext uri="{FF2B5EF4-FFF2-40B4-BE49-F238E27FC236}">
                <a16:creationId xmlns:a16="http://schemas.microsoft.com/office/drawing/2014/main" id="{C8437847-F484-550A-60DE-976EB467AD6B}"/>
              </a:ext>
            </a:extLst>
          </p:cNvPr>
          <p:cNvSpPr txBox="1"/>
          <p:nvPr/>
        </p:nvSpPr>
        <p:spPr>
          <a:xfrm>
            <a:off x="9467646" y="2717394"/>
            <a:ext cx="966931" cy="369332"/>
          </a:xfrm>
          <a:prstGeom prst="rect">
            <a:avLst/>
          </a:prstGeom>
          <a:noFill/>
        </p:spPr>
        <p:txBody>
          <a:bodyPr wrap="none" rtlCol="0">
            <a:spAutoFit/>
          </a:bodyPr>
          <a:lstStyle/>
          <a:p>
            <a:r>
              <a:rPr lang="it-IT" b="1" i="1" dirty="0" err="1">
                <a:latin typeface="Arial" panose="020B0604020202020204" pitchFamily="34" charset="0"/>
                <a:cs typeface="Arial" panose="020B0604020202020204" pitchFamily="34" charset="0"/>
              </a:rPr>
              <a:t>Naphta</a:t>
            </a:r>
            <a:endParaRPr lang="it-IT" b="1" i="1"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A803118C-A7A2-A8CC-586B-73523665FB7A}"/>
              </a:ext>
            </a:extLst>
          </p:cNvPr>
          <p:cNvSpPr txBox="1"/>
          <p:nvPr/>
        </p:nvSpPr>
        <p:spPr>
          <a:xfrm>
            <a:off x="9467646" y="3327975"/>
            <a:ext cx="1236236" cy="369332"/>
          </a:xfrm>
          <a:prstGeom prst="rect">
            <a:avLst/>
          </a:prstGeom>
          <a:noFill/>
        </p:spPr>
        <p:txBody>
          <a:bodyPr wrap="none" rtlCol="0">
            <a:spAutoFit/>
          </a:bodyPr>
          <a:lstStyle/>
          <a:p>
            <a:r>
              <a:rPr lang="it-IT" b="1" i="1" dirty="0">
                <a:latin typeface="Arial" panose="020B0604020202020204" pitchFamily="34" charset="0"/>
                <a:cs typeface="Arial" panose="020B0604020202020204" pitchFamily="34" charset="0"/>
              </a:rPr>
              <a:t>Kerosene</a:t>
            </a:r>
          </a:p>
        </p:txBody>
      </p:sp>
      <p:sp>
        <p:nvSpPr>
          <p:cNvPr id="15" name="CasellaDiTesto 14">
            <a:extLst>
              <a:ext uri="{FF2B5EF4-FFF2-40B4-BE49-F238E27FC236}">
                <a16:creationId xmlns:a16="http://schemas.microsoft.com/office/drawing/2014/main" id="{966E15EA-9749-4548-8A5B-24C0CE9CFE17}"/>
              </a:ext>
            </a:extLst>
          </p:cNvPr>
          <p:cNvSpPr txBox="1"/>
          <p:nvPr/>
        </p:nvSpPr>
        <p:spPr>
          <a:xfrm>
            <a:off x="9467646" y="1808348"/>
            <a:ext cx="1723549" cy="369332"/>
          </a:xfrm>
          <a:prstGeom prst="rect">
            <a:avLst/>
          </a:prstGeom>
          <a:noFill/>
        </p:spPr>
        <p:txBody>
          <a:bodyPr wrap="none" rtlCol="0">
            <a:spAutoFit/>
          </a:bodyPr>
          <a:lstStyle/>
          <a:p>
            <a:r>
              <a:rPr lang="it-IT" b="1" i="1" dirty="0">
                <a:latin typeface="Arial" panose="020B0604020202020204" pitchFamily="34" charset="0"/>
                <a:cs typeface="Arial" panose="020B0604020202020204" pitchFamily="34" charset="0"/>
              </a:rPr>
              <a:t>Benzina e gas</a:t>
            </a:r>
          </a:p>
        </p:txBody>
      </p:sp>
      <p:sp>
        <p:nvSpPr>
          <p:cNvPr id="18" name="CasellaDiTesto 17">
            <a:extLst>
              <a:ext uri="{FF2B5EF4-FFF2-40B4-BE49-F238E27FC236}">
                <a16:creationId xmlns:a16="http://schemas.microsoft.com/office/drawing/2014/main" id="{964D16C0-CFAF-AC5C-9FB2-9665859E1DC5}"/>
              </a:ext>
            </a:extLst>
          </p:cNvPr>
          <p:cNvSpPr txBox="1"/>
          <p:nvPr/>
        </p:nvSpPr>
        <p:spPr>
          <a:xfrm>
            <a:off x="9467646" y="3938556"/>
            <a:ext cx="1031051" cy="369332"/>
          </a:xfrm>
          <a:prstGeom prst="rect">
            <a:avLst/>
          </a:prstGeom>
          <a:noFill/>
        </p:spPr>
        <p:txBody>
          <a:bodyPr wrap="none" rtlCol="0">
            <a:spAutoFit/>
          </a:bodyPr>
          <a:lstStyle/>
          <a:p>
            <a:r>
              <a:rPr lang="it-IT" b="1" i="1" dirty="0">
                <a:latin typeface="Arial" panose="020B0604020202020204" pitchFamily="34" charset="0"/>
                <a:cs typeface="Arial" panose="020B0604020202020204" pitchFamily="34" charset="0"/>
              </a:rPr>
              <a:t>Gasolio</a:t>
            </a:r>
          </a:p>
        </p:txBody>
      </p:sp>
      <p:sp>
        <p:nvSpPr>
          <p:cNvPr id="19" name="CasellaDiTesto 18">
            <a:extLst>
              <a:ext uri="{FF2B5EF4-FFF2-40B4-BE49-F238E27FC236}">
                <a16:creationId xmlns:a16="http://schemas.microsoft.com/office/drawing/2014/main" id="{0B1A24A1-6548-B153-2211-25B19FC6BC09}"/>
              </a:ext>
            </a:extLst>
          </p:cNvPr>
          <p:cNvSpPr txBox="1"/>
          <p:nvPr/>
        </p:nvSpPr>
        <p:spPr>
          <a:xfrm>
            <a:off x="9451051" y="4478270"/>
            <a:ext cx="1967205" cy="369332"/>
          </a:xfrm>
          <a:prstGeom prst="rect">
            <a:avLst/>
          </a:prstGeom>
          <a:noFill/>
        </p:spPr>
        <p:txBody>
          <a:bodyPr wrap="none" rtlCol="0">
            <a:spAutoFit/>
          </a:bodyPr>
          <a:lstStyle/>
          <a:p>
            <a:r>
              <a:rPr lang="it-IT" b="1" i="1" dirty="0">
                <a:latin typeface="Arial" panose="020B0604020202020204" pitchFamily="34" charset="0"/>
                <a:cs typeface="Arial" panose="020B0604020202020204" pitchFamily="34" charset="0"/>
              </a:rPr>
              <a:t>Gasolio pesante</a:t>
            </a:r>
          </a:p>
        </p:txBody>
      </p:sp>
      <p:pic>
        <p:nvPicPr>
          <p:cNvPr id="25" name="Immagine 24">
            <a:extLst>
              <a:ext uri="{FF2B5EF4-FFF2-40B4-BE49-F238E27FC236}">
                <a16:creationId xmlns:a16="http://schemas.microsoft.com/office/drawing/2014/main" id="{D5253681-AAC9-9267-107E-DA03C0331A1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937913" y="1853484"/>
            <a:ext cx="3504213" cy="4237340"/>
          </a:xfrm>
          <a:prstGeom prst="rect">
            <a:avLst/>
          </a:prstGeom>
        </p:spPr>
      </p:pic>
      <p:cxnSp>
        <p:nvCxnSpPr>
          <p:cNvPr id="28" name="Connettore 2 27">
            <a:extLst>
              <a:ext uri="{FF2B5EF4-FFF2-40B4-BE49-F238E27FC236}">
                <a16:creationId xmlns:a16="http://schemas.microsoft.com/office/drawing/2014/main" id="{4D37BE37-A350-A38B-69E4-184D2FEFEFDA}"/>
              </a:ext>
            </a:extLst>
          </p:cNvPr>
          <p:cNvCxnSpPr>
            <a:stCxn id="9" idx="3"/>
          </p:cNvCxnSpPr>
          <p:nvPr/>
        </p:nvCxnSpPr>
        <p:spPr>
          <a:xfrm>
            <a:off x="5088868" y="4919465"/>
            <a:ext cx="964949" cy="415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D72DCF11-BF74-1278-874C-D367103BD7DB}"/>
              </a:ext>
            </a:extLst>
          </p:cNvPr>
          <p:cNvSpPr txBox="1"/>
          <p:nvPr/>
        </p:nvSpPr>
        <p:spPr>
          <a:xfrm>
            <a:off x="436492" y="1691348"/>
            <a:ext cx="3577710" cy="2308324"/>
          </a:xfrm>
          <a:prstGeom prst="rect">
            <a:avLst/>
          </a:prstGeom>
          <a:noFill/>
        </p:spPr>
        <p:txBody>
          <a:bodyPr wrap="square">
            <a:spAutoFit/>
          </a:bodyPr>
          <a:lstStyle/>
          <a:p>
            <a:pPr marL="285750" indent="-285750">
              <a:buFont typeface="Wingdings" pitchFamily="2" charset="2"/>
              <a:buChar char="v"/>
            </a:pPr>
            <a:r>
              <a:rPr lang="it-IT" sz="1600" b="1" dirty="0">
                <a:solidFill>
                  <a:srgbClr val="7C91A2"/>
                </a:solidFill>
                <a:latin typeface="Helvetica" pitchFamily="2" charset="0"/>
              </a:rPr>
              <a:t>È uno dei processi più energivori di una raffineria: circa il 30-40% del fabbisogno energetico totale.</a:t>
            </a:r>
            <a:r>
              <a:rPr lang="it-IT" sz="1600" dirty="0">
                <a:solidFill>
                  <a:srgbClr val="7C91A2"/>
                </a:solidFill>
                <a:effectLst/>
                <a:latin typeface="Helvetica" pitchFamily="2" charset="0"/>
              </a:rPr>
              <a:t> [1]. </a:t>
            </a:r>
          </a:p>
          <a:p>
            <a:pPr marL="285750" indent="-285750">
              <a:buFont typeface="Wingdings" pitchFamily="2" charset="2"/>
              <a:buChar char="v"/>
            </a:pPr>
            <a:endParaRPr lang="it-IT" sz="1600" dirty="0">
              <a:solidFill>
                <a:srgbClr val="7C91A2"/>
              </a:solidFill>
              <a:latin typeface="Helvetica" pitchFamily="2" charset="0"/>
            </a:endParaRPr>
          </a:p>
          <a:p>
            <a:pPr marL="285750" indent="-285750">
              <a:buFont typeface="Wingdings" pitchFamily="2" charset="2"/>
              <a:buChar char="v"/>
            </a:pPr>
            <a:r>
              <a:rPr lang="it-IT" sz="1600" b="1" dirty="0">
                <a:solidFill>
                  <a:srgbClr val="7C91A2"/>
                </a:solidFill>
                <a:effectLst/>
                <a:latin typeface="Helvetica" pitchFamily="2" charset="0"/>
              </a:rPr>
              <a:t>Il consumo energetico dipende principalmente dalle dimensioni delle colonne di distillazione e dalla qualità del petrolio grezzo. </a:t>
            </a:r>
            <a:endParaRPr lang="it-IT" sz="1600" dirty="0">
              <a:solidFill>
                <a:srgbClr val="7C91A2"/>
              </a:solidFill>
              <a:latin typeface="Helvetica" pitchFamily="2" charset="0"/>
            </a:endParaRPr>
          </a:p>
        </p:txBody>
      </p:sp>
      <p:sp>
        <p:nvSpPr>
          <p:cNvPr id="30" name="CasellaDiTesto 29">
            <a:extLst>
              <a:ext uri="{FF2B5EF4-FFF2-40B4-BE49-F238E27FC236}">
                <a16:creationId xmlns:a16="http://schemas.microsoft.com/office/drawing/2014/main" id="{6DD4AA1E-D283-1CF6-3757-E5E80F4123B6}"/>
              </a:ext>
            </a:extLst>
          </p:cNvPr>
          <p:cNvSpPr txBox="1"/>
          <p:nvPr/>
        </p:nvSpPr>
        <p:spPr>
          <a:xfrm>
            <a:off x="-159501" y="4348566"/>
            <a:ext cx="4345307" cy="1477328"/>
          </a:xfrm>
          <a:prstGeom prst="rect">
            <a:avLst/>
          </a:prstGeom>
          <a:noFill/>
        </p:spPr>
        <p:txBody>
          <a:bodyPr wrap="square" rtlCol="0">
            <a:spAutoFit/>
          </a:bodyPr>
          <a:lstStyle/>
          <a:p>
            <a:pPr algn="ctr"/>
            <a:r>
              <a:rPr lang="it-IT" b="1" dirty="0">
                <a:solidFill>
                  <a:schemeClr val="bg1"/>
                </a:solidFill>
                <a:latin typeface="Helvetica" pitchFamily="2" charset="0"/>
              </a:rPr>
              <a:t>STRATEGIA OBBLIGATORIA: </a:t>
            </a:r>
          </a:p>
          <a:p>
            <a:pPr algn="ctr"/>
            <a:r>
              <a:rPr lang="it-IT" b="1" dirty="0">
                <a:solidFill>
                  <a:schemeClr val="bg1"/>
                </a:solidFill>
                <a:latin typeface="Helvetica" pitchFamily="2" charset="0"/>
              </a:rPr>
              <a:t>integrazione del calore tra i diversi flussi di processo fino a una riduzione del 20% del consumo energetico del topping [2]. </a:t>
            </a:r>
            <a:endParaRPr lang="it-IT" dirty="0">
              <a:solidFill>
                <a:schemeClr val="bg1"/>
              </a:solidFill>
              <a:effectLst/>
              <a:latin typeface="Helvetica" pitchFamily="2" charset="0"/>
            </a:endParaRPr>
          </a:p>
        </p:txBody>
      </p:sp>
      <p:sp>
        <p:nvSpPr>
          <p:cNvPr id="32" name="CasellaDiTesto 31">
            <a:extLst>
              <a:ext uri="{FF2B5EF4-FFF2-40B4-BE49-F238E27FC236}">
                <a16:creationId xmlns:a16="http://schemas.microsoft.com/office/drawing/2014/main" id="{7D9FCE6E-3C71-C768-782E-D465342E73F5}"/>
              </a:ext>
            </a:extLst>
          </p:cNvPr>
          <p:cNvSpPr txBox="1"/>
          <p:nvPr/>
        </p:nvSpPr>
        <p:spPr>
          <a:xfrm>
            <a:off x="77058" y="5821829"/>
            <a:ext cx="5075308" cy="738664"/>
          </a:xfrm>
          <a:prstGeom prst="rect">
            <a:avLst/>
          </a:prstGeom>
          <a:noFill/>
        </p:spPr>
        <p:txBody>
          <a:bodyPr wrap="square">
            <a:spAutoFit/>
          </a:bodyPr>
          <a:lstStyle/>
          <a:p>
            <a:r>
              <a:rPr lang="it-IT" sz="1050" dirty="0">
                <a:latin typeface="Arial" panose="020B0604020202020204" pitchFamily="34" charset="0"/>
                <a:cs typeface="Arial" panose="020B0604020202020204" pitchFamily="34" charset="0"/>
              </a:rPr>
              <a:t>[1] </a:t>
            </a:r>
            <a:r>
              <a:rPr lang="it-IT" sz="1050" dirty="0">
                <a:effectLst/>
                <a:latin typeface="Arial" panose="020B0604020202020204" pitchFamily="34" charset="0"/>
                <a:cs typeface="Arial" panose="020B0604020202020204" pitchFamily="34" charset="0"/>
              </a:rPr>
              <a:t>U.S. Department of Energy (DOE). Energy and </a:t>
            </a:r>
            <a:r>
              <a:rPr lang="it-IT" sz="1050" dirty="0" err="1">
                <a:effectLst/>
                <a:latin typeface="Arial" panose="020B0604020202020204" pitchFamily="34" charset="0"/>
                <a:cs typeface="Arial" panose="020B0604020202020204" pitchFamily="34" charset="0"/>
              </a:rPr>
              <a:t>environmental</a:t>
            </a:r>
            <a:r>
              <a:rPr lang="it-IT" sz="1050" dirty="0">
                <a:effectLst/>
                <a:latin typeface="Arial" panose="020B0604020202020204" pitchFamily="34" charset="0"/>
                <a:cs typeface="Arial" panose="020B0604020202020204" pitchFamily="34" charset="0"/>
              </a:rPr>
              <a:t> </a:t>
            </a:r>
            <a:r>
              <a:rPr lang="it-IT" sz="1050" dirty="0" err="1">
                <a:effectLst/>
                <a:latin typeface="Arial" panose="020B0604020202020204" pitchFamily="34" charset="0"/>
                <a:cs typeface="Arial" panose="020B0604020202020204" pitchFamily="34" charset="0"/>
              </a:rPr>
              <a:t>profile</a:t>
            </a:r>
            <a:r>
              <a:rPr lang="it-IT" sz="1050" dirty="0">
                <a:effectLst/>
                <a:latin typeface="Arial" panose="020B0604020202020204" pitchFamily="34" charset="0"/>
                <a:cs typeface="Arial" panose="020B0604020202020204" pitchFamily="34" charset="0"/>
              </a:rPr>
              <a:t> of the U.S. </a:t>
            </a:r>
            <a:r>
              <a:rPr lang="it-IT" sz="1050" dirty="0" err="1">
                <a:effectLst/>
                <a:latin typeface="Arial" panose="020B0604020202020204" pitchFamily="34" charset="0"/>
                <a:cs typeface="Arial" panose="020B0604020202020204" pitchFamily="34" charset="0"/>
              </a:rPr>
              <a:t>petroleum</a:t>
            </a:r>
            <a:r>
              <a:rPr lang="it-IT" sz="1050" dirty="0">
                <a:effectLst/>
                <a:latin typeface="Arial" panose="020B0604020202020204" pitchFamily="34" charset="0"/>
                <a:cs typeface="Arial" panose="020B0604020202020204" pitchFamily="34" charset="0"/>
              </a:rPr>
              <a:t> </a:t>
            </a:r>
            <a:r>
              <a:rPr lang="it-IT" sz="1050" dirty="0" err="1">
                <a:effectLst/>
                <a:latin typeface="Arial" panose="020B0604020202020204" pitchFamily="34" charset="0"/>
                <a:cs typeface="Arial" panose="020B0604020202020204" pitchFamily="34" charset="0"/>
              </a:rPr>
              <a:t>refining</a:t>
            </a:r>
            <a:r>
              <a:rPr lang="it-IT" sz="1050" dirty="0">
                <a:effectLst/>
                <a:latin typeface="Arial" panose="020B0604020202020204" pitchFamily="34" charset="0"/>
                <a:cs typeface="Arial" panose="020B0604020202020204" pitchFamily="34" charset="0"/>
              </a:rPr>
              <a:t> </a:t>
            </a:r>
            <a:r>
              <a:rPr lang="it-IT" sz="1050" dirty="0" err="1">
                <a:effectLst/>
                <a:latin typeface="Arial" panose="020B0604020202020204" pitchFamily="34" charset="0"/>
                <a:cs typeface="Arial" panose="020B0604020202020204" pitchFamily="34" charset="0"/>
              </a:rPr>
              <a:t>industry</a:t>
            </a:r>
            <a:r>
              <a:rPr lang="it-IT" sz="1050" dirty="0">
                <a:effectLst/>
                <a:latin typeface="Arial" panose="020B0604020202020204" pitchFamily="34" charset="0"/>
                <a:cs typeface="Arial" panose="020B0604020202020204" pitchFamily="34" charset="0"/>
              </a:rPr>
              <a:t>. https://</a:t>
            </a:r>
            <a:r>
              <a:rPr lang="it-IT" sz="1050" dirty="0" err="1">
                <a:effectLst/>
                <a:latin typeface="Arial" panose="020B0604020202020204" pitchFamily="34" charset="0"/>
                <a:cs typeface="Arial" panose="020B0604020202020204" pitchFamily="34" charset="0"/>
              </a:rPr>
              <a:t>www.energy.gov</a:t>
            </a:r>
            <a:r>
              <a:rPr lang="it-IT" sz="1050" dirty="0">
                <a:effectLst/>
                <a:latin typeface="Arial" panose="020B0604020202020204" pitchFamily="34" charset="0"/>
                <a:cs typeface="Arial" panose="020B0604020202020204" pitchFamily="34" charset="0"/>
              </a:rPr>
              <a:t>/</a:t>
            </a:r>
            <a:r>
              <a:rPr lang="it-IT" sz="1050" dirty="0" err="1">
                <a:effectLst/>
                <a:latin typeface="Arial" panose="020B0604020202020204" pitchFamily="34" charset="0"/>
                <a:cs typeface="Arial" panose="020B0604020202020204" pitchFamily="34" charset="0"/>
              </a:rPr>
              <a:t>eere</a:t>
            </a:r>
            <a:r>
              <a:rPr lang="it-IT" sz="1050" dirty="0">
                <a:effectLst/>
                <a:latin typeface="Arial" panose="020B0604020202020204" pitchFamily="34" charset="0"/>
                <a:cs typeface="Arial" panose="020B0604020202020204" pitchFamily="34" charset="0"/>
              </a:rPr>
              <a:t>/amo/</a:t>
            </a:r>
            <a:r>
              <a:rPr lang="it-IT" sz="1050" dirty="0" err="1">
                <a:effectLst/>
                <a:latin typeface="Arial" panose="020B0604020202020204" pitchFamily="34" charset="0"/>
                <a:cs typeface="Arial" panose="020B0604020202020204" pitchFamily="34" charset="0"/>
              </a:rPr>
              <a:t>petroleum</a:t>
            </a:r>
            <a:r>
              <a:rPr lang="it-IT" sz="1050" dirty="0">
                <a:effectLst/>
                <a:latin typeface="Arial" panose="020B0604020202020204" pitchFamily="34" charset="0"/>
                <a:cs typeface="Arial" panose="020B0604020202020204" pitchFamily="34" charset="0"/>
              </a:rPr>
              <a:t> -</a:t>
            </a:r>
            <a:r>
              <a:rPr lang="it-IT" sz="1050" dirty="0" err="1">
                <a:effectLst/>
                <a:latin typeface="Arial" panose="020B0604020202020204" pitchFamily="34" charset="0"/>
                <a:cs typeface="Arial" panose="020B0604020202020204" pitchFamily="34" charset="0"/>
              </a:rPr>
              <a:t>refining</a:t>
            </a:r>
            <a:r>
              <a:rPr lang="it-IT" sz="1050" dirty="0">
                <a:effectLst/>
                <a:latin typeface="Arial" panose="020B0604020202020204" pitchFamily="34" charset="0"/>
                <a:cs typeface="Arial" panose="020B0604020202020204" pitchFamily="34" charset="0"/>
              </a:rPr>
              <a:t>; 2007</a:t>
            </a:r>
          </a:p>
          <a:p>
            <a:r>
              <a:rPr lang="it-IT" sz="1050" dirty="0">
                <a:effectLst/>
                <a:latin typeface="Arial" panose="020B0604020202020204" pitchFamily="34" charset="0"/>
                <a:cs typeface="Arial" panose="020B0604020202020204" pitchFamily="34" charset="0"/>
              </a:rPr>
              <a:t>[2] Mathew TJ, et al. Joule 2022;6:2500–12. </a:t>
            </a:r>
          </a:p>
        </p:txBody>
      </p:sp>
      <p:sp>
        <p:nvSpPr>
          <p:cNvPr id="6" name="CasellaDiTesto 5">
            <a:extLst>
              <a:ext uri="{FF2B5EF4-FFF2-40B4-BE49-F238E27FC236}">
                <a16:creationId xmlns:a16="http://schemas.microsoft.com/office/drawing/2014/main" id="{4B0B6EDC-C420-E1CB-8E4A-8CE03661E971}"/>
              </a:ext>
            </a:extLst>
          </p:cNvPr>
          <p:cNvSpPr txBox="1"/>
          <p:nvPr/>
        </p:nvSpPr>
        <p:spPr>
          <a:xfrm>
            <a:off x="2272261" y="6531457"/>
            <a:ext cx="9534749" cy="307777"/>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82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10" presetClass="exit" presetSubtype="0" fill="hold"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par>
                                <p:cTn id="14" presetID="0" presetClass="path" presetSubtype="0" accel="50000" decel="50000" fill="hold" grpId="0" nodeType="withEffect">
                                  <p:stCondLst>
                                    <p:cond delay="0"/>
                                  </p:stCondLst>
                                  <p:childTnLst>
                                    <p:animMotion origin="layout" path="M 1.45833E-6 1.48148E-6 L 0.06758 -0.50116 " pathEditMode="relative" rAng="0" ptsTypes="AA">
                                      <p:cBhvr>
                                        <p:cTn id="15" dur="2000" fill="hold"/>
                                        <p:tgtEl>
                                          <p:spTgt spid="9"/>
                                        </p:tgtEl>
                                        <p:attrNameLst>
                                          <p:attrName>ppt_x</p:attrName>
                                          <p:attrName>ppt_y</p:attrName>
                                        </p:attrNameLst>
                                      </p:cBhvr>
                                      <p:rCtr x="3372" y="-25069"/>
                                    </p:animMotion>
                                  </p:childTnLst>
                                </p:cTn>
                              </p:par>
                              <p:par>
                                <p:cTn id="16" presetID="9"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dissolve">
                                      <p:cBhvr>
                                        <p:cTn id="18" dur="500"/>
                                        <p:tgtEl>
                                          <p:spTgt spid="3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dissolv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85354-9244-78A4-003F-78EB7598C014}"/>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9CFF8881-69D5-94D3-1B9B-66B1C4FF749E}"/>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91ED11F4-31C7-9BA0-2E85-FEBEE5B496AA}"/>
              </a:ext>
            </a:extLst>
          </p:cNvPr>
          <p:cNvPicPr>
            <a:picLocks noChangeAspect="1"/>
          </p:cNvPicPr>
          <p:nvPr/>
        </p:nvPicPr>
        <p:blipFill>
          <a:blip r:embed="rId4"/>
          <a:stretch>
            <a:fillRect/>
          </a:stretch>
        </p:blipFill>
        <p:spPr>
          <a:xfrm>
            <a:off x="9466999" y="-37226"/>
            <a:ext cx="2725001" cy="1096005"/>
          </a:xfrm>
          <a:prstGeom prst="rect">
            <a:avLst/>
          </a:prstGeom>
        </p:spPr>
      </p:pic>
      <p:sp>
        <p:nvSpPr>
          <p:cNvPr id="4" name="CasellaDiTesto 3">
            <a:extLst>
              <a:ext uri="{FF2B5EF4-FFF2-40B4-BE49-F238E27FC236}">
                <a16:creationId xmlns:a16="http://schemas.microsoft.com/office/drawing/2014/main" id="{5A35363B-32C3-FF26-2466-008C262BA154}"/>
              </a:ext>
            </a:extLst>
          </p:cNvPr>
          <p:cNvSpPr txBox="1"/>
          <p:nvPr/>
        </p:nvSpPr>
        <p:spPr>
          <a:xfrm>
            <a:off x="-94072" y="895950"/>
            <a:ext cx="12304349" cy="400110"/>
          </a:xfrm>
          <a:prstGeom prst="rect">
            <a:avLst/>
          </a:prstGeom>
          <a:noFill/>
        </p:spPr>
        <p:txBody>
          <a:bodyPr wrap="square" rtlCol="0">
            <a:spAutoFit/>
          </a:bodyPr>
          <a:lstStyle/>
          <a:p>
            <a:pPr algn="ctr"/>
            <a:r>
              <a:rPr lang="it-IT" sz="2000" b="1" dirty="0">
                <a:latin typeface="Arial" panose="020B0604020202020204" pitchFamily="34" charset="0"/>
                <a:cs typeface="Arial" panose="020B0604020202020204" pitchFamily="34" charset="0"/>
              </a:rPr>
              <a:t>Lista di prodotti derivati dal petrolio</a:t>
            </a:r>
          </a:p>
        </p:txBody>
      </p:sp>
      <p:pic>
        <p:nvPicPr>
          <p:cNvPr id="6" name="Picture 2" descr="Identità e Logo di Ateneo | Università degli Studi di Palermo">
            <a:extLst>
              <a:ext uri="{FF2B5EF4-FFF2-40B4-BE49-F238E27FC236}">
                <a16:creationId xmlns:a16="http://schemas.microsoft.com/office/drawing/2014/main" id="{2223C942-686B-77DE-5C6E-7BB040A7C4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907" y="6034360"/>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ngegneria | Università degli Studi di Palermo">
            <a:extLst>
              <a:ext uri="{FF2B5EF4-FFF2-40B4-BE49-F238E27FC236}">
                <a16:creationId xmlns:a16="http://schemas.microsoft.com/office/drawing/2014/main" id="{D9A8BA8F-FDFA-F97A-AEF9-77E40B4CCE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6079" y="6258774"/>
            <a:ext cx="1454198" cy="59913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3286C7F3-BA75-3143-0545-E3B00447CF17}"/>
              </a:ext>
            </a:extLst>
          </p:cNvPr>
          <p:cNvSpPr txBox="1"/>
          <p:nvPr/>
        </p:nvSpPr>
        <p:spPr>
          <a:xfrm>
            <a:off x="123141" y="1237185"/>
            <a:ext cx="11945719" cy="5262979"/>
          </a:xfrm>
          <a:prstGeom prst="rect">
            <a:avLst/>
          </a:prstGeom>
          <a:noFill/>
        </p:spPr>
        <p:txBody>
          <a:bodyPr wrap="square" numCol="7" spcCol="72000">
            <a:spAutoFit/>
          </a:bodyPr>
          <a:lstStyle/>
          <a:p>
            <a:r>
              <a:rPr lang="it-IT" sz="1400" dirty="0" err="1"/>
              <a:t>Adhesive</a:t>
            </a:r>
            <a:endParaRPr lang="it-IT" sz="1400" dirty="0"/>
          </a:p>
          <a:p>
            <a:r>
              <a:rPr lang="it-IT" sz="1400" dirty="0"/>
              <a:t>Air </a:t>
            </a:r>
            <a:r>
              <a:rPr lang="it-IT" sz="1400" dirty="0" err="1"/>
              <a:t>mattresses</a:t>
            </a:r>
            <a:endParaRPr lang="it-IT" sz="1400" dirty="0"/>
          </a:p>
          <a:p>
            <a:r>
              <a:rPr lang="it-IT" sz="1400" dirty="0" err="1"/>
              <a:t>Ammonia</a:t>
            </a:r>
            <a:endParaRPr lang="it-IT" sz="1400" dirty="0"/>
          </a:p>
          <a:p>
            <a:r>
              <a:rPr lang="it-IT" sz="1400" dirty="0" err="1"/>
              <a:t>Antifreeze</a:t>
            </a:r>
            <a:endParaRPr lang="it-IT" sz="1400" dirty="0"/>
          </a:p>
          <a:p>
            <a:r>
              <a:rPr lang="it-IT" sz="1400" dirty="0" err="1"/>
              <a:t>Antihistamines</a:t>
            </a:r>
            <a:endParaRPr lang="it-IT" sz="1400" dirty="0"/>
          </a:p>
          <a:p>
            <a:r>
              <a:rPr lang="it-IT" sz="1400" dirty="0" err="1"/>
              <a:t>Antiseptics</a:t>
            </a:r>
            <a:endParaRPr lang="it-IT" sz="1400" dirty="0"/>
          </a:p>
          <a:p>
            <a:r>
              <a:rPr lang="it-IT" sz="1400" dirty="0" err="1"/>
              <a:t>Artificial</a:t>
            </a:r>
            <a:r>
              <a:rPr lang="it-IT" sz="1400" dirty="0"/>
              <a:t> </a:t>
            </a:r>
            <a:r>
              <a:rPr lang="it-IT" sz="1400" dirty="0" err="1"/>
              <a:t>limbs</a:t>
            </a:r>
            <a:endParaRPr lang="it-IT" sz="1400" dirty="0"/>
          </a:p>
          <a:p>
            <a:r>
              <a:rPr lang="it-IT" sz="1400" dirty="0" err="1"/>
              <a:t>Artificial</a:t>
            </a:r>
            <a:r>
              <a:rPr lang="it-IT" sz="1400" dirty="0"/>
              <a:t> turf</a:t>
            </a:r>
          </a:p>
          <a:p>
            <a:r>
              <a:rPr lang="it-IT" sz="1400" dirty="0" err="1"/>
              <a:t>Asphalt</a:t>
            </a:r>
            <a:endParaRPr lang="it-IT" sz="1400" dirty="0"/>
          </a:p>
          <a:p>
            <a:r>
              <a:rPr lang="it-IT" sz="1400" dirty="0" err="1"/>
              <a:t>Aspirin</a:t>
            </a:r>
            <a:endParaRPr lang="it-IT" sz="1400" dirty="0"/>
          </a:p>
          <a:p>
            <a:r>
              <a:rPr lang="it-IT" sz="1400" dirty="0" err="1"/>
              <a:t>Awnings</a:t>
            </a:r>
            <a:endParaRPr lang="it-IT" sz="1400" dirty="0"/>
          </a:p>
          <a:p>
            <a:r>
              <a:rPr lang="it-IT" sz="1400" dirty="0" err="1"/>
              <a:t>Backpacks</a:t>
            </a:r>
            <a:endParaRPr lang="it-IT" sz="1400" dirty="0"/>
          </a:p>
          <a:p>
            <a:r>
              <a:rPr lang="it-IT" sz="1400" dirty="0"/>
              <a:t>Balloons</a:t>
            </a:r>
          </a:p>
          <a:p>
            <a:r>
              <a:rPr lang="it-IT" sz="1400" dirty="0" err="1"/>
              <a:t>Ballpoint</a:t>
            </a:r>
            <a:r>
              <a:rPr lang="it-IT" sz="1400" dirty="0"/>
              <a:t> </a:t>
            </a:r>
            <a:r>
              <a:rPr lang="it-IT" sz="1400" dirty="0" err="1"/>
              <a:t>pens</a:t>
            </a:r>
            <a:endParaRPr lang="it-IT" sz="1400" dirty="0"/>
          </a:p>
          <a:p>
            <a:r>
              <a:rPr lang="it-IT" sz="1400" dirty="0" err="1"/>
              <a:t>Bandages</a:t>
            </a:r>
            <a:endParaRPr lang="it-IT" sz="1400" dirty="0"/>
          </a:p>
          <a:p>
            <a:r>
              <a:rPr lang="it-IT" sz="1400" dirty="0"/>
              <a:t>Beach </a:t>
            </a:r>
            <a:r>
              <a:rPr lang="it-IT" sz="1400" dirty="0" err="1"/>
              <a:t>umbrellas</a:t>
            </a:r>
            <a:endParaRPr lang="it-IT" sz="1400" dirty="0"/>
          </a:p>
          <a:p>
            <a:r>
              <a:rPr lang="it-IT" sz="1400" dirty="0"/>
              <a:t>Boats</a:t>
            </a:r>
          </a:p>
          <a:p>
            <a:r>
              <a:rPr lang="it-IT" sz="1400" dirty="0" err="1"/>
              <a:t>Cameras</a:t>
            </a:r>
            <a:endParaRPr lang="it-IT" sz="1400" dirty="0"/>
          </a:p>
          <a:p>
            <a:r>
              <a:rPr lang="it-IT" sz="1400" dirty="0" err="1"/>
              <a:t>Candies</a:t>
            </a:r>
            <a:r>
              <a:rPr lang="it-IT" sz="1400" dirty="0"/>
              <a:t> and </a:t>
            </a:r>
            <a:r>
              <a:rPr lang="it-IT" sz="1400" dirty="0" err="1"/>
              <a:t>gum</a:t>
            </a:r>
            <a:endParaRPr lang="it-IT" sz="1400" dirty="0"/>
          </a:p>
          <a:p>
            <a:r>
              <a:rPr lang="it-IT" sz="1400" dirty="0" err="1"/>
              <a:t>Candles</a:t>
            </a:r>
            <a:endParaRPr lang="it-IT" sz="1400" dirty="0"/>
          </a:p>
          <a:p>
            <a:r>
              <a:rPr lang="it-IT" sz="1400" dirty="0"/>
              <a:t>Car </a:t>
            </a:r>
            <a:r>
              <a:rPr lang="it-IT" sz="1400" dirty="0" err="1"/>
              <a:t>battery</a:t>
            </a:r>
            <a:r>
              <a:rPr lang="it-IT" sz="1400" dirty="0"/>
              <a:t> </a:t>
            </a:r>
            <a:r>
              <a:rPr lang="it-IT" sz="1400" dirty="0" err="1"/>
              <a:t>cases</a:t>
            </a:r>
            <a:endParaRPr lang="it-IT" sz="1400" dirty="0"/>
          </a:p>
          <a:p>
            <a:r>
              <a:rPr lang="it-IT" sz="1400" dirty="0"/>
              <a:t>Car </a:t>
            </a:r>
            <a:r>
              <a:rPr lang="it-IT" sz="1400" dirty="0" err="1"/>
              <a:t>enamel</a:t>
            </a:r>
            <a:endParaRPr lang="it-IT" sz="1400" dirty="0"/>
          </a:p>
          <a:p>
            <a:r>
              <a:rPr lang="it-IT" sz="1400" dirty="0" err="1"/>
              <a:t>Cassettes</a:t>
            </a:r>
            <a:endParaRPr lang="it-IT" sz="1400" dirty="0"/>
          </a:p>
          <a:p>
            <a:r>
              <a:rPr lang="it-IT" sz="1400" dirty="0" err="1"/>
              <a:t>Caulking</a:t>
            </a:r>
            <a:endParaRPr lang="it-IT" sz="1400" dirty="0"/>
          </a:p>
          <a:p>
            <a:r>
              <a:rPr lang="it-IT" sz="1400" dirty="0" err="1"/>
              <a:t>CDs</a:t>
            </a:r>
            <a:r>
              <a:rPr lang="it-IT" sz="1400" dirty="0"/>
              <a:t>/computer disks</a:t>
            </a:r>
          </a:p>
          <a:p>
            <a:r>
              <a:rPr lang="it-IT" sz="1400" dirty="0"/>
              <a:t>Cell phones</a:t>
            </a:r>
          </a:p>
          <a:p>
            <a:r>
              <a:rPr lang="it-IT" sz="1400" dirty="0" err="1"/>
              <a:t>Clothes</a:t>
            </a:r>
            <a:endParaRPr lang="it-IT" sz="1400" dirty="0"/>
          </a:p>
          <a:p>
            <a:r>
              <a:rPr lang="it-IT" sz="1400" dirty="0" err="1"/>
              <a:t>Clothesline</a:t>
            </a:r>
            <a:endParaRPr lang="it-IT" sz="1400" dirty="0"/>
          </a:p>
          <a:p>
            <a:r>
              <a:rPr lang="it-IT" sz="1400" dirty="0" err="1"/>
              <a:t>Clothing</a:t>
            </a:r>
            <a:endParaRPr lang="it-IT" sz="1400" dirty="0"/>
          </a:p>
          <a:p>
            <a:r>
              <a:rPr lang="it-IT" sz="1400" dirty="0"/>
              <a:t>Coffee makers</a:t>
            </a:r>
          </a:p>
          <a:p>
            <a:r>
              <a:rPr lang="it-IT" sz="1400" dirty="0" err="1"/>
              <a:t>Cold</a:t>
            </a:r>
            <a:r>
              <a:rPr lang="it-IT" sz="1400" dirty="0"/>
              <a:t> </a:t>
            </a:r>
            <a:r>
              <a:rPr lang="it-IT" sz="1400" dirty="0" err="1"/>
              <a:t>cream</a:t>
            </a:r>
            <a:endParaRPr lang="it-IT" sz="1400" dirty="0"/>
          </a:p>
          <a:p>
            <a:r>
              <a:rPr lang="it-IT" sz="1400" dirty="0" err="1"/>
              <a:t>Combs</a:t>
            </a:r>
            <a:endParaRPr lang="it-IT" sz="1400" dirty="0"/>
          </a:p>
          <a:p>
            <a:r>
              <a:rPr lang="it-IT" sz="1400" dirty="0"/>
              <a:t>Computer </a:t>
            </a:r>
            <a:r>
              <a:rPr lang="it-IT" sz="1400" dirty="0" err="1"/>
              <a:t>keyboards</a:t>
            </a:r>
            <a:endParaRPr lang="it-IT" sz="1400" dirty="0"/>
          </a:p>
          <a:p>
            <a:r>
              <a:rPr lang="it-IT" sz="1400" dirty="0"/>
              <a:t>Computer monitors</a:t>
            </a:r>
          </a:p>
          <a:p>
            <a:r>
              <a:rPr lang="it-IT" sz="1400" dirty="0"/>
              <a:t>Cortisone</a:t>
            </a:r>
          </a:p>
          <a:p>
            <a:r>
              <a:rPr lang="it-IT" sz="1400" dirty="0" err="1"/>
              <a:t>Crayons</a:t>
            </a:r>
            <a:endParaRPr lang="it-IT" sz="1400" dirty="0"/>
          </a:p>
          <a:p>
            <a:r>
              <a:rPr lang="it-IT" sz="1400" dirty="0"/>
              <a:t>Credit cards</a:t>
            </a:r>
          </a:p>
          <a:p>
            <a:r>
              <a:rPr lang="it-IT" sz="1400" dirty="0" err="1"/>
              <a:t>Curtains</a:t>
            </a:r>
            <a:endParaRPr lang="it-IT" sz="1400" dirty="0"/>
          </a:p>
          <a:p>
            <a:r>
              <a:rPr lang="it-IT" sz="1400" dirty="0"/>
              <a:t>Dashboards</a:t>
            </a:r>
          </a:p>
          <a:p>
            <a:r>
              <a:rPr lang="it-IT" sz="1400" dirty="0" err="1"/>
              <a:t>Denture</a:t>
            </a:r>
            <a:r>
              <a:rPr lang="it-IT" sz="1400" dirty="0"/>
              <a:t> </a:t>
            </a:r>
            <a:r>
              <a:rPr lang="it-IT" sz="1400" dirty="0" err="1"/>
              <a:t>adhesives</a:t>
            </a:r>
            <a:endParaRPr lang="it-IT" sz="1400" dirty="0"/>
          </a:p>
          <a:p>
            <a:r>
              <a:rPr lang="it-IT" sz="1400" dirty="0" err="1"/>
              <a:t>Dentures</a:t>
            </a:r>
            <a:endParaRPr lang="it-IT" sz="1400" dirty="0"/>
          </a:p>
          <a:p>
            <a:r>
              <a:rPr lang="it-IT" sz="1400" dirty="0" err="1"/>
              <a:t>Deodorant</a:t>
            </a:r>
            <a:endParaRPr lang="it-IT" sz="1400" dirty="0"/>
          </a:p>
          <a:p>
            <a:r>
              <a:rPr lang="it-IT" sz="1400" dirty="0" err="1"/>
              <a:t>Detergent</a:t>
            </a:r>
            <a:endParaRPr lang="it-IT" sz="1400" dirty="0"/>
          </a:p>
          <a:p>
            <a:r>
              <a:rPr lang="it-IT" sz="1400" dirty="0"/>
              <a:t>Dice</a:t>
            </a:r>
          </a:p>
          <a:p>
            <a:r>
              <a:rPr lang="it-IT" sz="1400" dirty="0" err="1"/>
              <a:t>Dishwashing</a:t>
            </a:r>
            <a:r>
              <a:rPr lang="it-IT" sz="1400" dirty="0"/>
              <a:t> </a:t>
            </a:r>
            <a:r>
              <a:rPr lang="it-IT" sz="1400" dirty="0" err="1"/>
              <a:t>liquid</a:t>
            </a:r>
            <a:endParaRPr lang="it-IT" sz="1400" dirty="0"/>
          </a:p>
          <a:p>
            <a:r>
              <a:rPr lang="it-IT" sz="1400" dirty="0"/>
              <a:t>Dog collars</a:t>
            </a:r>
          </a:p>
          <a:p>
            <a:r>
              <a:rPr lang="it-IT" sz="1400" dirty="0"/>
              <a:t>Drinking </a:t>
            </a:r>
            <a:r>
              <a:rPr lang="it-IT" sz="1400" dirty="0" err="1"/>
              <a:t>cups</a:t>
            </a:r>
            <a:endParaRPr lang="it-IT" sz="1400" dirty="0"/>
          </a:p>
          <a:p>
            <a:r>
              <a:rPr lang="it-IT" sz="1400" dirty="0" err="1"/>
              <a:t>Dyes</a:t>
            </a:r>
            <a:endParaRPr lang="it-IT" sz="1400" dirty="0"/>
          </a:p>
          <a:p>
            <a:r>
              <a:rPr lang="it-IT" sz="1400" dirty="0"/>
              <a:t>Electric blankets</a:t>
            </a:r>
          </a:p>
          <a:p>
            <a:r>
              <a:rPr lang="it-IT" sz="1400" dirty="0" err="1"/>
              <a:t>Electrical</a:t>
            </a:r>
            <a:r>
              <a:rPr lang="it-IT" sz="1400" dirty="0"/>
              <a:t> tape</a:t>
            </a:r>
          </a:p>
          <a:p>
            <a:r>
              <a:rPr lang="it-IT" sz="1400" dirty="0" err="1"/>
              <a:t>Enamel</a:t>
            </a:r>
            <a:endParaRPr lang="it-IT" sz="1400" dirty="0"/>
          </a:p>
          <a:p>
            <a:r>
              <a:rPr lang="it-IT" sz="1400" dirty="0" err="1"/>
              <a:t>Epoxy</a:t>
            </a:r>
            <a:r>
              <a:rPr lang="it-IT" sz="1400" dirty="0"/>
              <a:t> </a:t>
            </a:r>
            <a:r>
              <a:rPr lang="it-IT" sz="1400" dirty="0" err="1"/>
              <a:t>paint</a:t>
            </a:r>
            <a:endParaRPr lang="it-IT" sz="1400" dirty="0"/>
          </a:p>
          <a:p>
            <a:r>
              <a:rPr lang="it-IT" sz="1400" dirty="0" err="1"/>
              <a:t>Eyeglasses</a:t>
            </a:r>
            <a:endParaRPr lang="it-IT" sz="1400" dirty="0"/>
          </a:p>
          <a:p>
            <a:r>
              <a:rPr lang="it-IT" sz="1400" dirty="0"/>
              <a:t>Fan </a:t>
            </a:r>
            <a:r>
              <a:rPr lang="it-IT" sz="1400" dirty="0" err="1"/>
              <a:t>belts</a:t>
            </a:r>
            <a:endParaRPr lang="it-IT" sz="1400" dirty="0"/>
          </a:p>
          <a:p>
            <a:r>
              <a:rPr lang="it-IT" sz="1400" dirty="0" err="1"/>
              <a:t>Faucet</a:t>
            </a:r>
            <a:r>
              <a:rPr lang="it-IT" sz="1400" dirty="0"/>
              <a:t> </a:t>
            </a:r>
            <a:r>
              <a:rPr lang="it-IT" sz="1400" dirty="0" err="1"/>
              <a:t>washers</a:t>
            </a:r>
            <a:endParaRPr lang="it-IT" sz="1400" dirty="0"/>
          </a:p>
          <a:p>
            <a:r>
              <a:rPr lang="it-IT" sz="1400" dirty="0" err="1"/>
              <a:t>Fertilizers</a:t>
            </a:r>
            <a:endParaRPr lang="it-IT" sz="1400" dirty="0"/>
          </a:p>
          <a:p>
            <a:r>
              <a:rPr lang="it-IT" sz="1400" dirty="0"/>
              <a:t>Fishing boots</a:t>
            </a:r>
          </a:p>
          <a:p>
            <a:r>
              <a:rPr lang="it-IT" sz="1400" dirty="0"/>
              <a:t>Fishing </a:t>
            </a:r>
            <a:r>
              <a:rPr lang="it-IT" sz="1400" dirty="0" err="1"/>
              <a:t>lures</a:t>
            </a:r>
            <a:endParaRPr lang="it-IT" sz="1400" dirty="0"/>
          </a:p>
          <a:p>
            <a:r>
              <a:rPr lang="it-IT" sz="1400" dirty="0" err="1"/>
              <a:t>Floor</a:t>
            </a:r>
            <a:r>
              <a:rPr lang="it-IT" sz="1400" dirty="0"/>
              <a:t> </a:t>
            </a:r>
            <a:r>
              <a:rPr lang="it-IT" sz="1400" dirty="0" err="1"/>
              <a:t>wax</a:t>
            </a:r>
            <a:endParaRPr lang="it-IT" sz="1400" dirty="0"/>
          </a:p>
          <a:p>
            <a:r>
              <a:rPr lang="it-IT" sz="1400" dirty="0"/>
              <a:t>Food </a:t>
            </a:r>
            <a:r>
              <a:rPr lang="it-IT" sz="1400" dirty="0" err="1"/>
              <a:t>preservatives</a:t>
            </a:r>
            <a:endParaRPr lang="it-IT" sz="1400" dirty="0"/>
          </a:p>
          <a:p>
            <a:r>
              <a:rPr lang="it-IT" sz="1400" dirty="0"/>
              <a:t>Footballs</a:t>
            </a:r>
          </a:p>
          <a:p>
            <a:r>
              <a:rPr lang="it-IT" sz="1400" dirty="0" err="1"/>
              <a:t>Fuel</a:t>
            </a:r>
            <a:r>
              <a:rPr lang="it-IT" sz="1400" dirty="0"/>
              <a:t> tanks</a:t>
            </a:r>
          </a:p>
          <a:p>
            <a:r>
              <a:rPr lang="it-IT" sz="1400" dirty="0" err="1"/>
              <a:t>Glue</a:t>
            </a:r>
            <a:endParaRPr lang="it-IT" sz="1400" dirty="0"/>
          </a:p>
          <a:p>
            <a:r>
              <a:rPr lang="it-IT" sz="1400" dirty="0" err="1"/>
              <a:t>Glycerin</a:t>
            </a:r>
            <a:endParaRPr lang="it-IT" sz="1400" dirty="0"/>
          </a:p>
          <a:p>
            <a:r>
              <a:rPr lang="it-IT" sz="1400" dirty="0"/>
              <a:t>Golf </a:t>
            </a:r>
            <a:r>
              <a:rPr lang="it-IT" sz="1400" dirty="0" err="1"/>
              <a:t>bags</a:t>
            </a:r>
            <a:endParaRPr lang="it-IT" sz="1400" dirty="0"/>
          </a:p>
          <a:p>
            <a:r>
              <a:rPr lang="it-IT" sz="1400" dirty="0"/>
              <a:t>Golf </a:t>
            </a:r>
            <a:r>
              <a:rPr lang="it-IT" sz="1400" dirty="0" err="1"/>
              <a:t>balls</a:t>
            </a:r>
            <a:endParaRPr lang="it-IT" sz="1400" dirty="0"/>
          </a:p>
          <a:p>
            <a:r>
              <a:rPr lang="it-IT" sz="1400" dirty="0" err="1"/>
              <a:t>Guitar</a:t>
            </a:r>
            <a:r>
              <a:rPr lang="it-IT" sz="1400" dirty="0"/>
              <a:t> </a:t>
            </a:r>
            <a:r>
              <a:rPr lang="it-IT" sz="1400" dirty="0" err="1"/>
              <a:t>strings</a:t>
            </a:r>
            <a:endParaRPr lang="it-IT" sz="1400" dirty="0"/>
          </a:p>
          <a:p>
            <a:r>
              <a:rPr lang="it-IT" sz="1400" dirty="0" err="1"/>
              <a:t>Hair</a:t>
            </a:r>
            <a:r>
              <a:rPr lang="it-IT" sz="1400" dirty="0"/>
              <a:t> </a:t>
            </a:r>
            <a:r>
              <a:rPr lang="it-IT" sz="1400" dirty="0" err="1"/>
              <a:t>coloring</a:t>
            </a:r>
            <a:endParaRPr lang="it-IT" sz="1400" dirty="0"/>
          </a:p>
          <a:p>
            <a:r>
              <a:rPr lang="it-IT" sz="1400" dirty="0" err="1"/>
              <a:t>Hair</a:t>
            </a:r>
            <a:r>
              <a:rPr lang="it-IT" sz="1400" dirty="0"/>
              <a:t> </a:t>
            </a:r>
            <a:r>
              <a:rPr lang="it-IT" sz="1400" dirty="0" err="1"/>
              <a:t>curlers</a:t>
            </a:r>
            <a:endParaRPr lang="it-IT" sz="1400" dirty="0"/>
          </a:p>
          <a:p>
            <a:r>
              <a:rPr lang="it-IT" sz="1400" dirty="0"/>
              <a:t>Hand </a:t>
            </a:r>
            <a:r>
              <a:rPr lang="it-IT" sz="1400" dirty="0" err="1"/>
              <a:t>lotion</a:t>
            </a:r>
            <a:endParaRPr lang="it-IT" sz="1400" dirty="0"/>
          </a:p>
          <a:p>
            <a:r>
              <a:rPr lang="it-IT" sz="1400" dirty="0"/>
              <a:t>Hearing aids</a:t>
            </a:r>
          </a:p>
          <a:p>
            <a:r>
              <a:rPr lang="it-IT" sz="1400" dirty="0"/>
              <a:t>Heart </a:t>
            </a:r>
            <a:r>
              <a:rPr lang="it-IT" sz="1400" dirty="0" err="1"/>
              <a:t>valves</a:t>
            </a:r>
            <a:endParaRPr lang="it-IT" sz="1400" dirty="0"/>
          </a:p>
          <a:p>
            <a:r>
              <a:rPr lang="it-IT" sz="1400" dirty="0"/>
              <a:t>House </a:t>
            </a:r>
            <a:r>
              <a:rPr lang="it-IT" sz="1400" dirty="0" err="1"/>
              <a:t>paint</a:t>
            </a:r>
            <a:endParaRPr lang="it-IT" sz="1400" dirty="0"/>
          </a:p>
          <a:p>
            <a:r>
              <a:rPr lang="it-IT" sz="1400" dirty="0"/>
              <a:t>Hula </a:t>
            </a:r>
            <a:r>
              <a:rPr lang="it-IT" sz="1400" dirty="0" err="1"/>
              <a:t>hoops</a:t>
            </a:r>
            <a:endParaRPr lang="it-IT" sz="1400" dirty="0"/>
          </a:p>
          <a:p>
            <a:r>
              <a:rPr lang="it-IT" sz="1400" dirty="0" err="1"/>
              <a:t>Ice</a:t>
            </a:r>
            <a:r>
              <a:rPr lang="it-IT" sz="1400" dirty="0"/>
              <a:t> buckets</a:t>
            </a:r>
          </a:p>
          <a:p>
            <a:r>
              <a:rPr lang="it-IT" sz="1400" dirty="0" err="1"/>
              <a:t>Ice</a:t>
            </a:r>
            <a:r>
              <a:rPr lang="it-IT" sz="1400" dirty="0"/>
              <a:t> </a:t>
            </a:r>
            <a:r>
              <a:rPr lang="it-IT" sz="1400" dirty="0" err="1"/>
              <a:t>chests</a:t>
            </a:r>
            <a:endParaRPr lang="it-IT" sz="1400" dirty="0"/>
          </a:p>
          <a:p>
            <a:r>
              <a:rPr lang="it-IT" sz="1400" dirty="0" err="1"/>
              <a:t>Ice</a:t>
            </a:r>
            <a:r>
              <a:rPr lang="it-IT" sz="1400" dirty="0"/>
              <a:t> cube </a:t>
            </a:r>
            <a:r>
              <a:rPr lang="it-IT" sz="1400" dirty="0" err="1"/>
              <a:t>trays</a:t>
            </a:r>
            <a:endParaRPr lang="it-IT" sz="1400" dirty="0"/>
          </a:p>
          <a:p>
            <a:r>
              <a:rPr lang="it-IT" sz="1400" dirty="0" err="1"/>
              <a:t>Ink</a:t>
            </a:r>
            <a:endParaRPr lang="it-IT" sz="1400" dirty="0"/>
          </a:p>
          <a:p>
            <a:r>
              <a:rPr lang="it-IT" sz="1400" dirty="0" err="1"/>
              <a:t>Insect</a:t>
            </a:r>
            <a:r>
              <a:rPr lang="it-IT" sz="1400" dirty="0"/>
              <a:t> </a:t>
            </a:r>
            <a:r>
              <a:rPr lang="it-IT" sz="1400" dirty="0" err="1"/>
              <a:t>repellent</a:t>
            </a:r>
            <a:endParaRPr lang="it-IT" sz="1400" dirty="0"/>
          </a:p>
          <a:p>
            <a:r>
              <a:rPr lang="it-IT" sz="1400" dirty="0" err="1"/>
              <a:t>Insecticides</a:t>
            </a:r>
            <a:endParaRPr lang="it-IT" sz="1400" dirty="0"/>
          </a:p>
          <a:p>
            <a:r>
              <a:rPr lang="it-IT" sz="1400" dirty="0" err="1"/>
              <a:t>Insulation</a:t>
            </a:r>
            <a:endParaRPr lang="it-IT" sz="1400" dirty="0"/>
          </a:p>
          <a:p>
            <a:r>
              <a:rPr lang="it-IT" sz="1400" dirty="0"/>
              <a:t>iPad/iPhone</a:t>
            </a:r>
          </a:p>
          <a:p>
            <a:r>
              <a:rPr lang="it-IT" sz="1400" dirty="0"/>
              <a:t>Kayaks</a:t>
            </a:r>
          </a:p>
          <a:p>
            <a:r>
              <a:rPr lang="it-IT" sz="1400" dirty="0"/>
              <a:t>Laptops</a:t>
            </a:r>
          </a:p>
          <a:p>
            <a:r>
              <a:rPr lang="it-IT" sz="1400" dirty="0"/>
              <a:t>Life jackets</a:t>
            </a:r>
          </a:p>
          <a:p>
            <a:r>
              <a:rPr lang="it-IT" sz="1400" dirty="0"/>
              <a:t>Light-weight </a:t>
            </a:r>
            <a:r>
              <a:rPr lang="it-IT" sz="1400" dirty="0" err="1"/>
              <a:t>aircraft</a:t>
            </a:r>
            <a:endParaRPr lang="it-IT" sz="1400" dirty="0"/>
          </a:p>
          <a:p>
            <a:r>
              <a:rPr lang="it-IT" sz="1400" dirty="0"/>
              <a:t>Lipstick</a:t>
            </a:r>
          </a:p>
          <a:p>
            <a:r>
              <a:rPr lang="it-IT" sz="1400" dirty="0" err="1"/>
              <a:t>Loudspeakers</a:t>
            </a:r>
            <a:endParaRPr lang="it-IT" sz="1400" dirty="0"/>
          </a:p>
          <a:p>
            <a:r>
              <a:rPr lang="it-IT" sz="1400" dirty="0" err="1"/>
              <a:t>Lubricants</a:t>
            </a:r>
            <a:endParaRPr lang="it-IT" sz="1400" dirty="0"/>
          </a:p>
          <a:p>
            <a:r>
              <a:rPr lang="it-IT" sz="1400" dirty="0" err="1"/>
              <a:t>Luggage</a:t>
            </a:r>
            <a:endParaRPr lang="it-IT" sz="1400" dirty="0"/>
          </a:p>
          <a:p>
            <a:r>
              <a:rPr lang="it-IT" sz="1400" dirty="0"/>
              <a:t>Model cars</a:t>
            </a:r>
          </a:p>
          <a:p>
            <a:r>
              <a:rPr lang="it-IT" sz="1400" dirty="0"/>
              <a:t>Mops</a:t>
            </a:r>
          </a:p>
          <a:p>
            <a:r>
              <a:rPr lang="it-IT" sz="1400" dirty="0" err="1"/>
              <a:t>Motorcycle</a:t>
            </a:r>
            <a:r>
              <a:rPr lang="it-IT" sz="1400" dirty="0"/>
              <a:t> </a:t>
            </a:r>
            <a:r>
              <a:rPr lang="it-IT" sz="1400" dirty="0" err="1"/>
              <a:t>helmets</a:t>
            </a:r>
            <a:endParaRPr lang="it-IT" sz="1400" dirty="0"/>
          </a:p>
          <a:p>
            <a:r>
              <a:rPr lang="it-IT" sz="1400" dirty="0"/>
              <a:t>Movie film</a:t>
            </a:r>
          </a:p>
          <a:p>
            <a:r>
              <a:rPr lang="it-IT" sz="1400" dirty="0" err="1"/>
              <a:t>Nail</a:t>
            </a:r>
            <a:r>
              <a:rPr lang="it-IT" sz="1400" dirty="0"/>
              <a:t> </a:t>
            </a:r>
            <a:r>
              <a:rPr lang="it-IT" sz="1400" dirty="0" err="1"/>
              <a:t>polish</a:t>
            </a:r>
            <a:endParaRPr lang="it-IT" sz="1400" dirty="0"/>
          </a:p>
          <a:p>
            <a:r>
              <a:rPr lang="it-IT" sz="1400" dirty="0" err="1"/>
              <a:t>Noise</a:t>
            </a:r>
            <a:r>
              <a:rPr lang="it-IT" sz="1400" dirty="0"/>
              <a:t> </a:t>
            </a:r>
            <a:r>
              <a:rPr lang="it-IT" sz="1400" dirty="0" err="1"/>
              <a:t>insulation</a:t>
            </a:r>
            <a:endParaRPr lang="it-IT" sz="1400" dirty="0"/>
          </a:p>
          <a:p>
            <a:r>
              <a:rPr lang="it-IT" sz="1400" dirty="0"/>
              <a:t>Nylon </a:t>
            </a:r>
            <a:r>
              <a:rPr lang="it-IT" sz="1400" dirty="0" err="1"/>
              <a:t>rope</a:t>
            </a:r>
            <a:endParaRPr lang="it-IT" sz="1400" dirty="0"/>
          </a:p>
          <a:p>
            <a:r>
              <a:rPr lang="it-IT" sz="1400" dirty="0"/>
              <a:t>Oil filters</a:t>
            </a:r>
          </a:p>
          <a:p>
            <a:r>
              <a:rPr lang="it-IT" sz="1400" dirty="0"/>
              <a:t>Packaging</a:t>
            </a:r>
          </a:p>
          <a:p>
            <a:r>
              <a:rPr lang="it-IT" sz="1400" dirty="0"/>
              <a:t>Paint </a:t>
            </a:r>
            <a:r>
              <a:rPr lang="it-IT" sz="1400" dirty="0" err="1"/>
              <a:t>brushes</a:t>
            </a:r>
            <a:endParaRPr lang="it-IT" sz="1400" dirty="0"/>
          </a:p>
          <a:p>
            <a:r>
              <a:rPr lang="it-IT" sz="1400" dirty="0"/>
              <a:t>Paint roller</a:t>
            </a:r>
          </a:p>
          <a:p>
            <a:r>
              <a:rPr lang="it-IT" sz="1400" dirty="0" err="1"/>
              <a:t>Pajamas</a:t>
            </a:r>
            <a:endParaRPr lang="it-IT" sz="1400" dirty="0"/>
          </a:p>
          <a:p>
            <a:r>
              <a:rPr lang="it-IT" sz="1400" dirty="0" err="1"/>
              <a:t>Panty</a:t>
            </a:r>
            <a:r>
              <a:rPr lang="it-IT" sz="1400" dirty="0"/>
              <a:t> </a:t>
            </a:r>
            <a:r>
              <a:rPr lang="it-IT" sz="1400" dirty="0" err="1"/>
              <a:t>hose</a:t>
            </a:r>
            <a:endParaRPr lang="it-IT" sz="1400" dirty="0"/>
          </a:p>
          <a:p>
            <a:r>
              <a:rPr lang="it-IT" sz="1400" dirty="0" err="1"/>
              <a:t>Parachutes</a:t>
            </a:r>
            <a:endParaRPr lang="it-IT" sz="1400" dirty="0"/>
          </a:p>
          <a:p>
            <a:r>
              <a:rPr lang="it-IT" sz="1400" dirty="0" err="1"/>
              <a:t>Perfumes</a:t>
            </a:r>
            <a:endParaRPr lang="it-IT" sz="1400" dirty="0"/>
          </a:p>
          <a:p>
            <a:r>
              <a:rPr lang="it-IT" sz="1400" dirty="0" err="1"/>
              <a:t>Permanent</a:t>
            </a:r>
            <a:r>
              <a:rPr lang="it-IT" sz="1400" dirty="0"/>
              <a:t> press</a:t>
            </a:r>
          </a:p>
          <a:p>
            <a:r>
              <a:rPr lang="it-IT" sz="1400" dirty="0"/>
              <a:t>Petroleum </a:t>
            </a:r>
            <a:r>
              <a:rPr lang="it-IT" sz="1400" dirty="0" err="1"/>
              <a:t>jelly</a:t>
            </a:r>
            <a:endParaRPr lang="it-IT" sz="1400" dirty="0"/>
          </a:p>
          <a:p>
            <a:r>
              <a:rPr lang="it-IT" sz="1400" dirty="0" err="1"/>
              <a:t>Pharmaceuticals</a:t>
            </a:r>
            <a:endParaRPr lang="it-IT" sz="1400" dirty="0"/>
          </a:p>
          <a:p>
            <a:r>
              <a:rPr lang="it-IT" sz="1400" dirty="0" err="1"/>
              <a:t>Pillow</a:t>
            </a:r>
            <a:r>
              <a:rPr lang="it-IT" sz="1400" dirty="0"/>
              <a:t> filling</a:t>
            </a:r>
          </a:p>
          <a:p>
            <a:r>
              <a:rPr lang="it-IT" sz="1400" dirty="0"/>
              <a:t>Plastic toys</a:t>
            </a:r>
          </a:p>
          <a:p>
            <a:r>
              <a:rPr lang="it-IT" sz="1400" dirty="0" err="1"/>
              <a:t>Plastics</a:t>
            </a:r>
            <a:endParaRPr lang="it-IT" sz="1400" dirty="0"/>
          </a:p>
          <a:p>
            <a:r>
              <a:rPr lang="it-IT" sz="1400" dirty="0" err="1"/>
              <a:t>Plywood</a:t>
            </a:r>
            <a:r>
              <a:rPr lang="it-IT" sz="1400" dirty="0"/>
              <a:t> </a:t>
            </a:r>
            <a:r>
              <a:rPr lang="it-IT" sz="1400" dirty="0" err="1"/>
              <a:t>adhesive</a:t>
            </a:r>
            <a:endParaRPr lang="it-IT" sz="1400" dirty="0"/>
          </a:p>
          <a:p>
            <a:r>
              <a:rPr lang="it-IT" sz="1400" dirty="0" err="1"/>
              <a:t>Propane</a:t>
            </a:r>
            <a:endParaRPr lang="it-IT" sz="1400" dirty="0"/>
          </a:p>
          <a:p>
            <a:r>
              <a:rPr lang="it-IT" sz="1400" dirty="0" err="1"/>
              <a:t>Purses</a:t>
            </a:r>
            <a:endParaRPr lang="it-IT" sz="1400" dirty="0"/>
          </a:p>
          <a:p>
            <a:r>
              <a:rPr lang="it-IT" sz="1400" dirty="0" err="1"/>
              <a:t>Putty</a:t>
            </a:r>
            <a:endParaRPr lang="it-IT" sz="1400" dirty="0"/>
          </a:p>
          <a:p>
            <a:r>
              <a:rPr lang="it-IT" sz="1400" dirty="0" err="1"/>
              <a:t>Refrigerants</a:t>
            </a:r>
            <a:endParaRPr lang="it-IT" sz="1400" dirty="0"/>
          </a:p>
          <a:p>
            <a:r>
              <a:rPr lang="it-IT" sz="1400" dirty="0" err="1"/>
              <a:t>Refrigerator</a:t>
            </a:r>
            <a:r>
              <a:rPr lang="it-IT" sz="1400" dirty="0"/>
              <a:t> </a:t>
            </a:r>
            <a:r>
              <a:rPr lang="it-IT" sz="1400" dirty="0" err="1"/>
              <a:t>linings</a:t>
            </a:r>
            <a:endParaRPr lang="it-IT" sz="1400" dirty="0"/>
          </a:p>
          <a:p>
            <a:r>
              <a:rPr lang="it-IT" sz="1400" dirty="0"/>
              <a:t>Roller skate </a:t>
            </a:r>
            <a:r>
              <a:rPr lang="it-IT" sz="1400" dirty="0" err="1"/>
              <a:t>wheels</a:t>
            </a:r>
            <a:endParaRPr lang="it-IT" sz="1400" dirty="0"/>
          </a:p>
          <a:p>
            <a:r>
              <a:rPr lang="it-IT" sz="1400" dirty="0" err="1"/>
              <a:t>Roofing</a:t>
            </a:r>
            <a:endParaRPr lang="it-IT" sz="1400" dirty="0"/>
          </a:p>
          <a:p>
            <a:r>
              <a:rPr lang="it-IT" sz="1400" dirty="0"/>
              <a:t>Rubber cement</a:t>
            </a:r>
          </a:p>
          <a:p>
            <a:r>
              <a:rPr lang="it-IT" sz="1400" dirty="0" err="1"/>
              <a:t>Rubbing</a:t>
            </a:r>
            <a:r>
              <a:rPr lang="it-IT" sz="1400" dirty="0"/>
              <a:t> alcohol</a:t>
            </a:r>
          </a:p>
          <a:p>
            <a:r>
              <a:rPr lang="it-IT" sz="1400" dirty="0" err="1"/>
              <a:t>Safety</a:t>
            </a:r>
            <a:r>
              <a:rPr lang="it-IT" sz="1400" dirty="0"/>
              <a:t> glasses</a:t>
            </a:r>
          </a:p>
          <a:p>
            <a:r>
              <a:rPr lang="it-IT" sz="1400" dirty="0"/>
              <a:t>Shampoo</a:t>
            </a:r>
          </a:p>
          <a:p>
            <a:r>
              <a:rPr lang="it-IT" sz="1400" dirty="0" err="1"/>
              <a:t>Shaving</a:t>
            </a:r>
            <a:r>
              <a:rPr lang="it-IT" sz="1400" dirty="0"/>
              <a:t> </a:t>
            </a:r>
            <a:r>
              <a:rPr lang="it-IT" sz="1400" dirty="0" err="1"/>
              <a:t>cream</a:t>
            </a:r>
            <a:endParaRPr lang="it-IT" sz="1400" dirty="0"/>
          </a:p>
          <a:p>
            <a:r>
              <a:rPr lang="it-IT" sz="1400" dirty="0" err="1"/>
              <a:t>Shoe</a:t>
            </a:r>
            <a:r>
              <a:rPr lang="it-IT" sz="1400" dirty="0"/>
              <a:t> </a:t>
            </a:r>
            <a:r>
              <a:rPr lang="it-IT" sz="1400" dirty="0" err="1"/>
              <a:t>polish</a:t>
            </a:r>
            <a:endParaRPr lang="it-IT" sz="1400" dirty="0"/>
          </a:p>
          <a:p>
            <a:r>
              <a:rPr lang="it-IT" sz="1400" dirty="0" err="1"/>
              <a:t>Shoes</a:t>
            </a:r>
            <a:r>
              <a:rPr lang="it-IT" sz="1400" dirty="0"/>
              <a:t>/</a:t>
            </a:r>
            <a:r>
              <a:rPr lang="it-IT" sz="1400" dirty="0" err="1"/>
              <a:t>sandals</a:t>
            </a:r>
            <a:endParaRPr lang="it-IT" sz="1400" dirty="0"/>
          </a:p>
          <a:p>
            <a:r>
              <a:rPr lang="it-IT" sz="1400" dirty="0" err="1"/>
              <a:t>Shower</a:t>
            </a:r>
            <a:r>
              <a:rPr lang="it-IT" sz="1400" dirty="0"/>
              <a:t> </a:t>
            </a:r>
            <a:r>
              <a:rPr lang="it-IT" sz="1400" dirty="0" err="1"/>
              <a:t>curtains</a:t>
            </a:r>
            <a:endParaRPr lang="it-IT" sz="1400" dirty="0"/>
          </a:p>
          <a:p>
            <a:r>
              <a:rPr lang="it-IT" sz="1400" dirty="0"/>
              <a:t>Skateboards</a:t>
            </a:r>
          </a:p>
          <a:p>
            <a:r>
              <a:rPr lang="it-IT" sz="1400" dirty="0" err="1"/>
              <a:t>Skis</a:t>
            </a:r>
            <a:endParaRPr lang="it-IT" sz="1400" dirty="0"/>
          </a:p>
          <a:p>
            <a:r>
              <a:rPr lang="it-IT" sz="1400" dirty="0"/>
              <a:t>Soap </a:t>
            </a:r>
            <a:r>
              <a:rPr lang="it-IT" sz="1400" dirty="0" err="1"/>
              <a:t>dishes</a:t>
            </a:r>
            <a:endParaRPr lang="it-IT" sz="1400" dirty="0"/>
          </a:p>
          <a:p>
            <a:r>
              <a:rPr lang="it-IT" sz="1400" dirty="0"/>
              <a:t>Soft contact </a:t>
            </a:r>
            <a:r>
              <a:rPr lang="it-IT" sz="1400" dirty="0" err="1"/>
              <a:t>lenses</a:t>
            </a:r>
            <a:endParaRPr lang="it-IT" sz="1400" dirty="0"/>
          </a:p>
          <a:p>
            <a:r>
              <a:rPr lang="it-IT" sz="1400" dirty="0"/>
              <a:t>Solar panels</a:t>
            </a:r>
          </a:p>
          <a:p>
            <a:r>
              <a:rPr lang="it-IT" sz="1400" dirty="0" err="1"/>
              <a:t>Solvents</a:t>
            </a:r>
            <a:endParaRPr lang="it-IT" sz="1400" dirty="0"/>
          </a:p>
          <a:p>
            <a:r>
              <a:rPr lang="it-IT" sz="1400" dirty="0" err="1"/>
              <a:t>Spacesuits</a:t>
            </a:r>
            <a:endParaRPr lang="it-IT" sz="1400" dirty="0"/>
          </a:p>
          <a:p>
            <a:r>
              <a:rPr lang="it-IT" sz="1400" dirty="0"/>
              <a:t>Sports car bodies</a:t>
            </a:r>
          </a:p>
          <a:p>
            <a:r>
              <a:rPr lang="it-IT" sz="1400" dirty="0" err="1"/>
              <a:t>Sunglasses</a:t>
            </a:r>
            <a:endParaRPr lang="it-IT" sz="1400" dirty="0"/>
          </a:p>
          <a:p>
            <a:r>
              <a:rPr lang="it-IT" sz="1400" dirty="0"/>
              <a:t>Surf boards</a:t>
            </a:r>
          </a:p>
          <a:p>
            <a:r>
              <a:rPr lang="it-IT" sz="1400" dirty="0" err="1"/>
              <a:t>Swimming</a:t>
            </a:r>
            <a:r>
              <a:rPr lang="it-IT" sz="1400" dirty="0"/>
              <a:t> pools</a:t>
            </a:r>
          </a:p>
          <a:p>
            <a:r>
              <a:rPr lang="it-IT" sz="1400" dirty="0" err="1"/>
              <a:t>Synthetic</a:t>
            </a:r>
            <a:r>
              <a:rPr lang="it-IT" sz="1400" dirty="0"/>
              <a:t> rubber</a:t>
            </a:r>
          </a:p>
          <a:p>
            <a:r>
              <a:rPr lang="it-IT" sz="1400" dirty="0"/>
              <a:t>Telephones</a:t>
            </a:r>
          </a:p>
          <a:p>
            <a:r>
              <a:rPr lang="it-IT" sz="1400" dirty="0"/>
              <a:t>Tennis rackets</a:t>
            </a:r>
          </a:p>
          <a:p>
            <a:r>
              <a:rPr lang="it-IT" sz="1400" dirty="0" err="1"/>
              <a:t>Tents</a:t>
            </a:r>
            <a:endParaRPr lang="it-IT" sz="1400" dirty="0"/>
          </a:p>
          <a:p>
            <a:r>
              <a:rPr lang="it-IT" sz="1400" dirty="0"/>
              <a:t>Tires</a:t>
            </a:r>
          </a:p>
          <a:p>
            <a:r>
              <a:rPr lang="it-IT" sz="1400" dirty="0"/>
              <a:t>Tool boxes</a:t>
            </a:r>
          </a:p>
          <a:p>
            <a:r>
              <a:rPr lang="it-IT" sz="1400" dirty="0"/>
              <a:t>Tool racks</a:t>
            </a:r>
          </a:p>
          <a:p>
            <a:r>
              <a:rPr lang="it-IT" sz="1400" dirty="0" err="1"/>
              <a:t>Toothbrushes</a:t>
            </a:r>
            <a:endParaRPr lang="it-IT" sz="1400" dirty="0"/>
          </a:p>
          <a:p>
            <a:r>
              <a:rPr lang="it-IT" sz="1400" dirty="0" err="1"/>
              <a:t>Toothpaste</a:t>
            </a:r>
            <a:endParaRPr lang="it-IT" sz="1400" dirty="0"/>
          </a:p>
          <a:p>
            <a:r>
              <a:rPr lang="it-IT" sz="1400" dirty="0" err="1"/>
              <a:t>Transparent</a:t>
            </a:r>
            <a:r>
              <a:rPr lang="it-IT" sz="1400" dirty="0"/>
              <a:t> tape</a:t>
            </a:r>
          </a:p>
          <a:p>
            <a:r>
              <a:rPr lang="it-IT" sz="1400" dirty="0"/>
              <a:t>Trash </a:t>
            </a:r>
            <a:r>
              <a:rPr lang="it-IT" sz="1400" dirty="0" err="1"/>
              <a:t>bags</a:t>
            </a:r>
            <a:endParaRPr lang="it-IT" sz="1400" dirty="0"/>
          </a:p>
          <a:p>
            <a:r>
              <a:rPr lang="it-IT" sz="1400" dirty="0"/>
              <a:t>Truck and automobile parts</a:t>
            </a:r>
          </a:p>
          <a:p>
            <a:r>
              <a:rPr lang="it-IT" sz="1400" dirty="0"/>
              <a:t>Tubing</a:t>
            </a:r>
          </a:p>
          <a:p>
            <a:r>
              <a:rPr lang="it-IT" sz="1400" dirty="0"/>
              <a:t>TV cabinets</a:t>
            </a:r>
          </a:p>
          <a:p>
            <a:r>
              <a:rPr lang="it-IT" sz="1400" dirty="0" err="1"/>
              <a:t>Umbrellas</a:t>
            </a:r>
            <a:endParaRPr lang="it-IT" sz="1400" dirty="0"/>
          </a:p>
          <a:p>
            <a:r>
              <a:rPr lang="it-IT" sz="1400" dirty="0" err="1"/>
              <a:t>Unbreakable</a:t>
            </a:r>
            <a:r>
              <a:rPr lang="it-IT" sz="1400" dirty="0"/>
              <a:t> </a:t>
            </a:r>
            <a:r>
              <a:rPr lang="it-IT" sz="1400" dirty="0" err="1"/>
              <a:t>dishes</a:t>
            </a:r>
            <a:endParaRPr lang="it-IT" sz="1400" dirty="0"/>
          </a:p>
          <a:p>
            <a:r>
              <a:rPr lang="it-IT" sz="1400" dirty="0" err="1"/>
              <a:t>Upholstery</a:t>
            </a:r>
            <a:endParaRPr lang="it-IT" sz="1400" dirty="0"/>
          </a:p>
          <a:p>
            <a:r>
              <a:rPr lang="it-IT" sz="1400" dirty="0" err="1"/>
              <a:t>Vaporizers</a:t>
            </a:r>
            <a:endParaRPr lang="it-IT" sz="1400" dirty="0"/>
          </a:p>
          <a:p>
            <a:r>
              <a:rPr lang="it-IT" sz="1400" dirty="0" err="1"/>
              <a:t>Vinyl</a:t>
            </a:r>
            <a:r>
              <a:rPr lang="it-IT" sz="1400" dirty="0"/>
              <a:t> </a:t>
            </a:r>
            <a:r>
              <a:rPr lang="it-IT" sz="1400" dirty="0" err="1"/>
              <a:t>flooring</a:t>
            </a:r>
            <a:endParaRPr lang="it-IT" sz="1400" dirty="0"/>
          </a:p>
          <a:p>
            <a:r>
              <a:rPr lang="it-IT" sz="1400" dirty="0" err="1"/>
              <a:t>Vitamin</a:t>
            </a:r>
            <a:r>
              <a:rPr lang="it-IT" sz="1400" dirty="0"/>
              <a:t> </a:t>
            </a:r>
            <a:r>
              <a:rPr lang="it-IT" sz="1400" dirty="0" err="1"/>
              <a:t>capsules</a:t>
            </a:r>
            <a:endParaRPr lang="it-IT" sz="1400" dirty="0"/>
          </a:p>
          <a:p>
            <a:r>
              <a:rPr lang="it-IT" sz="1400" dirty="0"/>
              <a:t>Water </a:t>
            </a:r>
            <a:r>
              <a:rPr lang="it-IT" sz="1400" dirty="0" err="1"/>
              <a:t>pipes</a:t>
            </a:r>
            <a:endParaRPr lang="it-IT" sz="1400" dirty="0"/>
          </a:p>
          <a:p>
            <a:r>
              <a:rPr lang="it-IT" sz="1400" dirty="0"/>
              <a:t>Wind turbine </a:t>
            </a:r>
            <a:r>
              <a:rPr lang="it-IT" sz="1400" dirty="0" err="1"/>
              <a:t>blades</a:t>
            </a:r>
            <a:endParaRPr lang="it-IT" sz="1400" dirty="0"/>
          </a:p>
          <a:p>
            <a:r>
              <a:rPr lang="it-IT" sz="1400" dirty="0" err="1"/>
              <a:t>Yarn</a:t>
            </a:r>
            <a:endParaRPr lang="it-IT" sz="1400" dirty="0"/>
          </a:p>
        </p:txBody>
      </p:sp>
      <p:sp>
        <p:nvSpPr>
          <p:cNvPr id="8" name="CasellaDiTesto 7">
            <a:extLst>
              <a:ext uri="{FF2B5EF4-FFF2-40B4-BE49-F238E27FC236}">
                <a16:creationId xmlns:a16="http://schemas.microsoft.com/office/drawing/2014/main" id="{159AC08E-DC84-0EC9-23B2-E3846B805D9F}"/>
              </a:ext>
            </a:extLst>
          </p:cNvPr>
          <p:cNvSpPr txBox="1"/>
          <p:nvPr/>
        </p:nvSpPr>
        <p:spPr>
          <a:xfrm>
            <a:off x="1375954" y="6579178"/>
            <a:ext cx="9579429" cy="307777"/>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975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3C949-24F4-A7EB-5FC2-061295343B24}"/>
            </a:ext>
          </a:extLst>
        </p:cNvPr>
        <p:cNvGrpSpPr/>
        <p:nvPr/>
      </p:nvGrpSpPr>
      <p:grpSpPr>
        <a:xfrm>
          <a:off x="0" y="0"/>
          <a:ext cx="0" cy="0"/>
          <a:chOff x="0" y="0"/>
          <a:chExt cx="0" cy="0"/>
        </a:xfrm>
      </p:grpSpPr>
      <p:sp>
        <p:nvSpPr>
          <p:cNvPr id="40" name="Pentagono 39">
            <a:extLst>
              <a:ext uri="{FF2B5EF4-FFF2-40B4-BE49-F238E27FC236}">
                <a16:creationId xmlns:a16="http://schemas.microsoft.com/office/drawing/2014/main" id="{4ACB22F8-6FD6-003A-7BD0-76B8C045A959}"/>
              </a:ext>
            </a:extLst>
          </p:cNvPr>
          <p:cNvSpPr/>
          <p:nvPr/>
        </p:nvSpPr>
        <p:spPr>
          <a:xfrm>
            <a:off x="4123512" y="4863546"/>
            <a:ext cx="6083300" cy="1217951"/>
          </a:xfrm>
          <a:prstGeom prst="homePlate">
            <a:avLst/>
          </a:prstGeom>
          <a:gradFill>
            <a:gsLst>
              <a:gs pos="0">
                <a:srgbClr val="3667A9"/>
              </a:gs>
              <a:gs pos="56000">
                <a:srgbClr val="3667A9"/>
              </a:gs>
              <a:gs pos="76000">
                <a:schemeClr val="accent1">
                  <a:lumMod val="45000"/>
                  <a:lumOff val="55000"/>
                </a:schemeClr>
              </a:gs>
              <a:gs pos="100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Pentagono 37">
            <a:extLst>
              <a:ext uri="{FF2B5EF4-FFF2-40B4-BE49-F238E27FC236}">
                <a16:creationId xmlns:a16="http://schemas.microsoft.com/office/drawing/2014/main" id="{96210198-1872-BE7C-5C8D-B24E10AD0375}"/>
              </a:ext>
            </a:extLst>
          </p:cNvPr>
          <p:cNvSpPr/>
          <p:nvPr/>
        </p:nvSpPr>
        <p:spPr>
          <a:xfrm>
            <a:off x="4025513" y="2148221"/>
            <a:ext cx="6083300" cy="1217951"/>
          </a:xfrm>
          <a:prstGeom prst="homePlate">
            <a:avLst/>
          </a:prstGeom>
          <a:gradFill>
            <a:gsLst>
              <a:gs pos="0">
                <a:srgbClr val="3667A9"/>
              </a:gs>
              <a:gs pos="56000">
                <a:srgbClr val="3667A9"/>
              </a:gs>
              <a:gs pos="76000">
                <a:schemeClr val="accent1">
                  <a:lumMod val="45000"/>
                  <a:lumOff val="55000"/>
                </a:schemeClr>
              </a:gs>
              <a:gs pos="100000">
                <a:schemeClr val="bg1"/>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6C9181DD-1633-E592-CF50-76BA5F43F676}"/>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59F5E542-E6C1-5AFA-0611-BCC6DED064C6}"/>
              </a:ext>
            </a:extLst>
          </p:cNvPr>
          <p:cNvPicPr>
            <a:picLocks noChangeAspect="1"/>
          </p:cNvPicPr>
          <p:nvPr/>
        </p:nvPicPr>
        <p:blipFill>
          <a:blip r:embed="rId4"/>
          <a:stretch>
            <a:fillRect/>
          </a:stretch>
        </p:blipFill>
        <p:spPr>
          <a:xfrm>
            <a:off x="9466999" y="-37226"/>
            <a:ext cx="2725001" cy="1096005"/>
          </a:xfrm>
          <a:prstGeom prst="rect">
            <a:avLst/>
          </a:prstGeom>
        </p:spPr>
      </p:pic>
      <p:pic>
        <p:nvPicPr>
          <p:cNvPr id="4" name="Immagine 3">
            <a:extLst>
              <a:ext uri="{FF2B5EF4-FFF2-40B4-BE49-F238E27FC236}">
                <a16:creationId xmlns:a16="http://schemas.microsoft.com/office/drawing/2014/main" id="{0E96222B-9F8E-EBE3-D62B-BCD38746FD24}"/>
              </a:ext>
            </a:extLst>
          </p:cNvPr>
          <p:cNvPicPr>
            <a:picLocks noChangeAspect="1"/>
          </p:cNvPicPr>
          <p:nvPr/>
        </p:nvPicPr>
        <p:blipFill>
          <a:blip r:embed="rId5"/>
          <a:stretch>
            <a:fillRect/>
          </a:stretch>
        </p:blipFill>
        <p:spPr>
          <a:xfrm>
            <a:off x="-5789742" y="-396306"/>
            <a:ext cx="5124894" cy="4564797"/>
          </a:xfrm>
          <a:prstGeom prst="rect">
            <a:avLst/>
          </a:prstGeom>
        </p:spPr>
      </p:pic>
      <p:pic>
        <p:nvPicPr>
          <p:cNvPr id="5" name="Immagine 4">
            <a:extLst>
              <a:ext uri="{FF2B5EF4-FFF2-40B4-BE49-F238E27FC236}">
                <a16:creationId xmlns:a16="http://schemas.microsoft.com/office/drawing/2014/main" id="{285A699E-EC66-E3F6-429E-73BD6C2699D0}"/>
              </a:ext>
            </a:extLst>
          </p:cNvPr>
          <p:cNvPicPr>
            <a:picLocks noChangeAspect="1"/>
          </p:cNvPicPr>
          <p:nvPr/>
        </p:nvPicPr>
        <p:blipFill rotWithShape="1">
          <a:blip r:embed="rId6"/>
          <a:srcRect l="65204" r="1"/>
          <a:stretch/>
        </p:blipFill>
        <p:spPr>
          <a:xfrm>
            <a:off x="1639614" y="1786295"/>
            <a:ext cx="2483898" cy="4625163"/>
          </a:xfrm>
          <a:prstGeom prst="rect">
            <a:avLst/>
          </a:prstGeom>
        </p:spPr>
      </p:pic>
      <p:sp>
        <p:nvSpPr>
          <p:cNvPr id="6" name="CasellaDiTesto 5">
            <a:extLst>
              <a:ext uri="{FF2B5EF4-FFF2-40B4-BE49-F238E27FC236}">
                <a16:creationId xmlns:a16="http://schemas.microsoft.com/office/drawing/2014/main" id="{517B8DFF-69CC-8637-80E6-84D72B5C8FB2}"/>
              </a:ext>
            </a:extLst>
          </p:cNvPr>
          <p:cNvSpPr txBox="1"/>
          <p:nvPr/>
        </p:nvSpPr>
        <p:spPr>
          <a:xfrm>
            <a:off x="-14102" y="975667"/>
            <a:ext cx="12192001" cy="461665"/>
          </a:xfrm>
          <a:prstGeom prst="rect">
            <a:avLst/>
          </a:prstGeom>
          <a:noFill/>
        </p:spPr>
        <p:txBody>
          <a:bodyPr wrap="square" rtlCol="0">
            <a:spAutoFit/>
          </a:bodyPr>
          <a:lstStyle/>
          <a:p>
            <a:pPr algn="ctr"/>
            <a:r>
              <a:rPr lang="it-IT" sz="2400" b="1" dirty="0">
                <a:latin typeface="Arial" panose="020B0604020202020204" pitchFamily="34" charset="0"/>
                <a:cs typeface="Arial" panose="020B0604020202020204" pitchFamily="34" charset="0"/>
              </a:rPr>
              <a:t>Impianto solare integrato sezione topping (adattato dalla raffineria RAM di Milazzo)</a:t>
            </a:r>
          </a:p>
        </p:txBody>
      </p:sp>
      <p:sp>
        <p:nvSpPr>
          <p:cNvPr id="7" name="CasellaDiTesto 6">
            <a:extLst>
              <a:ext uri="{FF2B5EF4-FFF2-40B4-BE49-F238E27FC236}">
                <a16:creationId xmlns:a16="http://schemas.microsoft.com/office/drawing/2014/main" id="{C2F33A65-A443-4824-8C69-2A7A0A64515F}"/>
              </a:ext>
            </a:extLst>
          </p:cNvPr>
          <p:cNvSpPr txBox="1"/>
          <p:nvPr/>
        </p:nvSpPr>
        <p:spPr>
          <a:xfrm>
            <a:off x="5340956" y="2197071"/>
            <a:ext cx="4480714" cy="1200329"/>
          </a:xfrm>
          <a:prstGeom prst="rect">
            <a:avLst/>
          </a:prstGeom>
          <a:noFill/>
        </p:spPr>
        <p:txBody>
          <a:bodyPr wrap="none" rtlCol="0">
            <a:spAutoFit/>
          </a:bodyPr>
          <a:lstStyle/>
          <a:p>
            <a:r>
              <a:rPr lang="it-IT" b="1" dirty="0">
                <a:solidFill>
                  <a:schemeClr val="bg1"/>
                </a:solidFill>
                <a:latin typeface="Arial" panose="020B0604020202020204" pitchFamily="34" charset="0"/>
                <a:cs typeface="Arial" panose="020B0604020202020204" pitchFamily="34" charset="0"/>
              </a:rPr>
              <a:t>Capacità nominale Unità 1: </a:t>
            </a:r>
            <a:r>
              <a:rPr lang="it-IT" dirty="0">
                <a:solidFill>
                  <a:schemeClr val="bg1"/>
                </a:solidFill>
                <a:latin typeface="Arial" panose="020B0604020202020204" pitchFamily="34" charset="0"/>
                <a:cs typeface="Arial" panose="020B0604020202020204" pitchFamily="34" charset="0"/>
              </a:rPr>
              <a:t>960.5 </a:t>
            </a:r>
            <a:r>
              <a:rPr lang="it-IT" dirty="0" err="1">
                <a:solidFill>
                  <a:schemeClr val="bg1"/>
                </a:solidFill>
                <a:latin typeface="Arial" panose="020B0604020202020204" pitchFamily="34" charset="0"/>
                <a:cs typeface="Arial" panose="020B0604020202020204" pitchFamily="34" charset="0"/>
              </a:rPr>
              <a:t>tonn</a:t>
            </a:r>
            <a:r>
              <a:rPr lang="it-IT" dirty="0">
                <a:solidFill>
                  <a:schemeClr val="bg1"/>
                </a:solidFill>
                <a:latin typeface="Arial" panose="020B0604020202020204" pitchFamily="34" charset="0"/>
                <a:cs typeface="Arial" panose="020B0604020202020204" pitchFamily="34" charset="0"/>
              </a:rPr>
              <a:t>/h</a:t>
            </a:r>
          </a:p>
          <a:p>
            <a:r>
              <a:rPr lang="it-IT" b="1" dirty="0">
                <a:solidFill>
                  <a:schemeClr val="bg1"/>
                </a:solidFill>
                <a:latin typeface="Arial" panose="020B0604020202020204" pitchFamily="34" charset="0"/>
                <a:cs typeface="Arial" panose="020B0604020202020204" pitchFamily="34" charset="0"/>
              </a:rPr>
              <a:t>Fornace 1:</a:t>
            </a:r>
          </a:p>
          <a:p>
            <a:r>
              <a:rPr lang="it-IT" dirty="0">
                <a:solidFill>
                  <a:schemeClr val="bg1"/>
                </a:solidFill>
                <a:latin typeface="Arial" panose="020B0604020202020204" pitchFamily="34" charset="0"/>
                <a:cs typeface="Arial" panose="020B0604020202020204" pitchFamily="34" charset="0"/>
              </a:rPr>
              <a:t>- Potenza termica di esercizio: 131 MW;</a:t>
            </a:r>
          </a:p>
          <a:p>
            <a:r>
              <a:rPr lang="it-IT" dirty="0">
                <a:solidFill>
                  <a:schemeClr val="bg1"/>
                </a:solidFill>
                <a:latin typeface="Arial" panose="020B0604020202020204" pitchFamily="34" charset="0"/>
                <a:cs typeface="Arial" panose="020B0604020202020204" pitchFamily="34" charset="0"/>
              </a:rPr>
              <a:t>-Combustibile: metano</a:t>
            </a:r>
          </a:p>
        </p:txBody>
      </p:sp>
      <p:sp>
        <p:nvSpPr>
          <p:cNvPr id="8" name="CasellaDiTesto 7">
            <a:extLst>
              <a:ext uri="{FF2B5EF4-FFF2-40B4-BE49-F238E27FC236}">
                <a16:creationId xmlns:a16="http://schemas.microsoft.com/office/drawing/2014/main" id="{AD5647E7-A800-DB15-DFF7-00387899A8AA}"/>
              </a:ext>
            </a:extLst>
          </p:cNvPr>
          <p:cNvSpPr txBox="1"/>
          <p:nvPr/>
        </p:nvSpPr>
        <p:spPr>
          <a:xfrm>
            <a:off x="5200450" y="4872358"/>
            <a:ext cx="4634602" cy="1200329"/>
          </a:xfrm>
          <a:prstGeom prst="rect">
            <a:avLst/>
          </a:prstGeom>
          <a:noFill/>
        </p:spPr>
        <p:txBody>
          <a:bodyPr wrap="none" rtlCol="0">
            <a:spAutoFit/>
          </a:bodyPr>
          <a:lstStyle/>
          <a:p>
            <a:r>
              <a:rPr lang="it-IT" b="1" dirty="0">
                <a:solidFill>
                  <a:schemeClr val="bg1"/>
                </a:solidFill>
                <a:latin typeface="Arial" panose="020B0604020202020204" pitchFamily="34" charset="0"/>
                <a:cs typeface="Arial" panose="020B0604020202020204" pitchFamily="34" charset="0"/>
              </a:rPr>
              <a:t>Capacità Nominale Unità 2: </a:t>
            </a:r>
            <a:r>
              <a:rPr lang="it-IT" dirty="0">
                <a:solidFill>
                  <a:schemeClr val="bg1"/>
                </a:solidFill>
                <a:latin typeface="Arial" panose="020B0604020202020204" pitchFamily="34" charset="0"/>
                <a:cs typeface="Arial" panose="020B0604020202020204" pitchFamily="34" charset="0"/>
              </a:rPr>
              <a:t>843.5 </a:t>
            </a:r>
            <a:r>
              <a:rPr lang="it-IT" dirty="0" err="1">
                <a:solidFill>
                  <a:schemeClr val="bg1"/>
                </a:solidFill>
                <a:latin typeface="Arial" panose="020B0604020202020204" pitchFamily="34" charset="0"/>
                <a:cs typeface="Arial" panose="020B0604020202020204" pitchFamily="34" charset="0"/>
              </a:rPr>
              <a:t>tonn</a:t>
            </a:r>
            <a:r>
              <a:rPr lang="it-IT" dirty="0">
                <a:solidFill>
                  <a:schemeClr val="bg1"/>
                </a:solidFill>
                <a:latin typeface="Arial" panose="020B0604020202020204" pitchFamily="34" charset="0"/>
                <a:cs typeface="Arial" panose="020B0604020202020204" pitchFamily="34" charset="0"/>
              </a:rPr>
              <a:t>/h</a:t>
            </a:r>
          </a:p>
          <a:p>
            <a:r>
              <a:rPr lang="it-IT" b="1" dirty="0">
                <a:solidFill>
                  <a:schemeClr val="bg1"/>
                </a:solidFill>
                <a:latin typeface="Arial" panose="020B0604020202020204" pitchFamily="34" charset="0"/>
                <a:cs typeface="Arial" panose="020B0604020202020204" pitchFamily="34" charset="0"/>
              </a:rPr>
              <a:t>Fornace 2:</a:t>
            </a:r>
          </a:p>
          <a:p>
            <a:r>
              <a:rPr lang="it-IT" dirty="0">
                <a:solidFill>
                  <a:schemeClr val="bg1"/>
                </a:solidFill>
                <a:latin typeface="Arial" panose="020B0604020202020204" pitchFamily="34" charset="0"/>
                <a:cs typeface="Arial" panose="020B0604020202020204" pitchFamily="34" charset="0"/>
              </a:rPr>
              <a:t>- Potenza termica di esercizio: 109 MW;</a:t>
            </a:r>
          </a:p>
          <a:p>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Combustibilt</a:t>
            </a:r>
            <a:r>
              <a:rPr lang="it-IT" dirty="0">
                <a:solidFill>
                  <a:schemeClr val="bg1"/>
                </a:solidFill>
                <a:latin typeface="Arial" panose="020B0604020202020204" pitchFamily="34" charset="0"/>
                <a:cs typeface="Arial" panose="020B0604020202020204" pitchFamily="34" charset="0"/>
              </a:rPr>
              <a:t>: 80% </a:t>
            </a:r>
            <a:r>
              <a:rPr lang="it-IT" dirty="0" err="1">
                <a:solidFill>
                  <a:schemeClr val="bg1"/>
                </a:solidFill>
                <a:latin typeface="Arial" panose="020B0604020202020204" pitchFamily="34" charset="0"/>
                <a:cs typeface="Arial" panose="020B0604020202020204" pitchFamily="34" charset="0"/>
              </a:rPr>
              <a:t>fuel</a:t>
            </a:r>
            <a:r>
              <a:rPr lang="it-IT" dirty="0">
                <a:solidFill>
                  <a:schemeClr val="bg1"/>
                </a:solidFill>
                <a:latin typeface="Arial" panose="020B0604020202020204" pitchFamily="34" charset="0"/>
                <a:cs typeface="Arial" panose="020B0604020202020204" pitchFamily="34" charset="0"/>
              </a:rPr>
              <a:t> oil, 20% metano.</a:t>
            </a:r>
          </a:p>
        </p:txBody>
      </p:sp>
      <p:sp>
        <p:nvSpPr>
          <p:cNvPr id="10" name="Rettangolo 9">
            <a:extLst>
              <a:ext uri="{FF2B5EF4-FFF2-40B4-BE49-F238E27FC236}">
                <a16:creationId xmlns:a16="http://schemas.microsoft.com/office/drawing/2014/main" id="{CBEFEED1-C0A8-F9CA-C36A-DEFA3DA935BA}"/>
              </a:ext>
            </a:extLst>
          </p:cNvPr>
          <p:cNvSpPr/>
          <p:nvPr/>
        </p:nvSpPr>
        <p:spPr>
          <a:xfrm>
            <a:off x="1639614" y="1916236"/>
            <a:ext cx="601781" cy="241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C07718AE-70F7-78D2-7D20-47C0879B1A8F}"/>
              </a:ext>
            </a:extLst>
          </p:cNvPr>
          <p:cNvSpPr/>
          <p:nvPr/>
        </p:nvSpPr>
        <p:spPr>
          <a:xfrm>
            <a:off x="3342033" y="3249507"/>
            <a:ext cx="601781" cy="7598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9A6CF587-D856-F1F4-382D-A84DB8BAF516}"/>
              </a:ext>
            </a:extLst>
          </p:cNvPr>
          <p:cNvSpPr/>
          <p:nvPr/>
        </p:nvSpPr>
        <p:spPr>
          <a:xfrm>
            <a:off x="3462257" y="5472523"/>
            <a:ext cx="601781" cy="8791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 name="Connettore 2 24">
            <a:extLst>
              <a:ext uri="{FF2B5EF4-FFF2-40B4-BE49-F238E27FC236}">
                <a16:creationId xmlns:a16="http://schemas.microsoft.com/office/drawing/2014/main" id="{3F3EEAE2-C1AC-C15F-2F89-2878A142FEF1}"/>
              </a:ext>
            </a:extLst>
          </p:cNvPr>
          <p:cNvCxnSpPr/>
          <p:nvPr/>
        </p:nvCxnSpPr>
        <p:spPr>
          <a:xfrm flipH="1">
            <a:off x="1146748" y="3728099"/>
            <a:ext cx="4928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592FFBA7-DC82-5094-4A32-EC7CC491B6B8}"/>
              </a:ext>
            </a:extLst>
          </p:cNvPr>
          <p:cNvCxnSpPr>
            <a:cxnSpLocks/>
          </p:cNvCxnSpPr>
          <p:nvPr/>
        </p:nvCxnSpPr>
        <p:spPr>
          <a:xfrm flipV="1">
            <a:off x="1169922" y="2272827"/>
            <a:ext cx="0" cy="14552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C0B9684E-1DAB-9E7C-4534-4F73FBA4B15C}"/>
              </a:ext>
            </a:extLst>
          </p:cNvPr>
          <p:cNvCxnSpPr>
            <a:cxnSpLocks/>
          </p:cNvCxnSpPr>
          <p:nvPr/>
        </p:nvCxnSpPr>
        <p:spPr>
          <a:xfrm>
            <a:off x="1169922" y="2276551"/>
            <a:ext cx="62889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3F777254-0408-9027-E04D-CD5A43D96538}"/>
              </a:ext>
            </a:extLst>
          </p:cNvPr>
          <p:cNvCxnSpPr/>
          <p:nvPr/>
        </p:nvCxnSpPr>
        <p:spPr>
          <a:xfrm flipH="1">
            <a:off x="1142096" y="6005486"/>
            <a:ext cx="4928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65C0ED6D-2391-E179-7FDF-04E294A98BE6}"/>
              </a:ext>
            </a:extLst>
          </p:cNvPr>
          <p:cNvCxnSpPr>
            <a:cxnSpLocks/>
          </p:cNvCxnSpPr>
          <p:nvPr/>
        </p:nvCxnSpPr>
        <p:spPr>
          <a:xfrm flipV="1">
            <a:off x="1165270" y="4550214"/>
            <a:ext cx="0" cy="14552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C2FCB3B6-D533-D414-39E7-F6229120502F}"/>
              </a:ext>
            </a:extLst>
          </p:cNvPr>
          <p:cNvCxnSpPr>
            <a:cxnSpLocks/>
          </p:cNvCxnSpPr>
          <p:nvPr/>
        </p:nvCxnSpPr>
        <p:spPr>
          <a:xfrm>
            <a:off x="1169922" y="4556436"/>
            <a:ext cx="71134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ttangolo 34">
            <a:extLst>
              <a:ext uri="{FF2B5EF4-FFF2-40B4-BE49-F238E27FC236}">
                <a16:creationId xmlns:a16="http://schemas.microsoft.com/office/drawing/2014/main" id="{1A437186-C2DE-1B56-53A3-427250425809}"/>
              </a:ext>
            </a:extLst>
          </p:cNvPr>
          <p:cNvSpPr/>
          <p:nvPr/>
        </p:nvSpPr>
        <p:spPr>
          <a:xfrm>
            <a:off x="1737629" y="4159876"/>
            <a:ext cx="601781" cy="241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C120C221-F311-66A7-9871-05BD1CF62F13}"/>
              </a:ext>
            </a:extLst>
          </p:cNvPr>
          <p:cNvSpPr/>
          <p:nvPr/>
        </p:nvSpPr>
        <p:spPr>
          <a:xfrm>
            <a:off x="2466081" y="1819721"/>
            <a:ext cx="628898" cy="6081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754C693E-25D7-8495-998B-766667D23E7B}"/>
              </a:ext>
            </a:extLst>
          </p:cNvPr>
          <p:cNvSpPr/>
          <p:nvPr/>
        </p:nvSpPr>
        <p:spPr>
          <a:xfrm>
            <a:off x="2602563" y="4098876"/>
            <a:ext cx="628898" cy="6081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CasellaDiTesto 40">
            <a:extLst>
              <a:ext uri="{FF2B5EF4-FFF2-40B4-BE49-F238E27FC236}">
                <a16:creationId xmlns:a16="http://schemas.microsoft.com/office/drawing/2014/main" id="{98437555-1D6F-D311-BA4F-361C9D496967}"/>
              </a:ext>
            </a:extLst>
          </p:cNvPr>
          <p:cNvSpPr txBox="1"/>
          <p:nvPr/>
        </p:nvSpPr>
        <p:spPr>
          <a:xfrm>
            <a:off x="997608" y="1688412"/>
            <a:ext cx="1274708" cy="369332"/>
          </a:xfrm>
          <a:prstGeom prst="rect">
            <a:avLst/>
          </a:prstGeom>
          <a:noFill/>
        </p:spPr>
        <p:txBody>
          <a:bodyPr wrap="none" rtlCol="0">
            <a:spAutoFit/>
          </a:bodyPr>
          <a:lstStyle/>
          <a:p>
            <a:r>
              <a:rPr lang="it-IT" b="1" dirty="0">
                <a:latin typeface="Arial" panose="020B0604020202020204" pitchFamily="34" charset="0"/>
                <a:cs typeface="Arial" panose="020B0604020202020204" pitchFamily="34" charset="0"/>
              </a:rPr>
              <a:t>Fornace 1</a:t>
            </a:r>
          </a:p>
        </p:txBody>
      </p:sp>
      <p:sp>
        <p:nvSpPr>
          <p:cNvPr id="42" name="CasellaDiTesto 41">
            <a:extLst>
              <a:ext uri="{FF2B5EF4-FFF2-40B4-BE49-F238E27FC236}">
                <a16:creationId xmlns:a16="http://schemas.microsoft.com/office/drawing/2014/main" id="{682A80B7-5D4C-E536-A21D-1A2C948B1BAA}"/>
              </a:ext>
            </a:extLst>
          </p:cNvPr>
          <p:cNvSpPr txBox="1"/>
          <p:nvPr/>
        </p:nvSpPr>
        <p:spPr>
          <a:xfrm>
            <a:off x="873374" y="4032515"/>
            <a:ext cx="1274708" cy="369332"/>
          </a:xfrm>
          <a:prstGeom prst="rect">
            <a:avLst/>
          </a:prstGeom>
          <a:noFill/>
        </p:spPr>
        <p:txBody>
          <a:bodyPr wrap="none" rtlCol="0">
            <a:spAutoFit/>
          </a:bodyPr>
          <a:lstStyle/>
          <a:p>
            <a:r>
              <a:rPr lang="it-IT" b="1" dirty="0">
                <a:latin typeface="Arial" panose="020B0604020202020204" pitchFamily="34" charset="0"/>
                <a:cs typeface="Arial" panose="020B0604020202020204" pitchFamily="34" charset="0"/>
              </a:rPr>
              <a:t>Fornace 2</a:t>
            </a:r>
          </a:p>
        </p:txBody>
      </p:sp>
      <p:sp>
        <p:nvSpPr>
          <p:cNvPr id="43" name="CasellaDiTesto 42">
            <a:extLst>
              <a:ext uri="{FF2B5EF4-FFF2-40B4-BE49-F238E27FC236}">
                <a16:creationId xmlns:a16="http://schemas.microsoft.com/office/drawing/2014/main" id="{508708C3-C121-9A90-0F29-F1CF62E2BE57}"/>
              </a:ext>
            </a:extLst>
          </p:cNvPr>
          <p:cNvSpPr txBox="1"/>
          <p:nvPr/>
        </p:nvSpPr>
        <p:spPr>
          <a:xfrm>
            <a:off x="2376983" y="1973541"/>
            <a:ext cx="954107" cy="369332"/>
          </a:xfrm>
          <a:prstGeom prst="rect">
            <a:avLst/>
          </a:prstGeom>
          <a:noFill/>
        </p:spPr>
        <p:txBody>
          <a:bodyPr wrap="none" rtlCol="0">
            <a:spAutoFit/>
          </a:bodyPr>
          <a:lstStyle/>
          <a:p>
            <a:r>
              <a:rPr lang="it-IT" b="1" dirty="0">
                <a:latin typeface="Arial" panose="020B0604020202020204" pitchFamily="34" charset="0"/>
                <a:cs typeface="Arial" panose="020B0604020202020204" pitchFamily="34" charset="0"/>
              </a:rPr>
              <a:t>Unità 1</a:t>
            </a:r>
          </a:p>
        </p:txBody>
      </p:sp>
      <p:sp>
        <p:nvSpPr>
          <p:cNvPr id="44" name="CasellaDiTesto 43">
            <a:extLst>
              <a:ext uri="{FF2B5EF4-FFF2-40B4-BE49-F238E27FC236}">
                <a16:creationId xmlns:a16="http://schemas.microsoft.com/office/drawing/2014/main" id="{FA34DD93-8593-979F-4A55-958653D4074E}"/>
              </a:ext>
            </a:extLst>
          </p:cNvPr>
          <p:cNvSpPr txBox="1"/>
          <p:nvPr/>
        </p:nvSpPr>
        <p:spPr>
          <a:xfrm>
            <a:off x="2464945" y="4337709"/>
            <a:ext cx="954107" cy="369332"/>
          </a:xfrm>
          <a:prstGeom prst="rect">
            <a:avLst/>
          </a:prstGeom>
          <a:noFill/>
        </p:spPr>
        <p:txBody>
          <a:bodyPr wrap="none" rtlCol="0">
            <a:spAutoFit/>
          </a:bodyPr>
          <a:lstStyle/>
          <a:p>
            <a:r>
              <a:rPr lang="it-IT" b="1" dirty="0">
                <a:latin typeface="Arial" panose="020B0604020202020204" pitchFamily="34" charset="0"/>
                <a:cs typeface="Arial" panose="020B0604020202020204" pitchFamily="34" charset="0"/>
              </a:rPr>
              <a:t>Unità 2</a:t>
            </a:r>
          </a:p>
        </p:txBody>
      </p:sp>
      <p:sp>
        <p:nvSpPr>
          <p:cNvPr id="45" name="CasellaDiTesto 44">
            <a:extLst>
              <a:ext uri="{FF2B5EF4-FFF2-40B4-BE49-F238E27FC236}">
                <a16:creationId xmlns:a16="http://schemas.microsoft.com/office/drawing/2014/main" id="{DE83480D-3B36-0722-7A1E-E4161F5A5BBC}"/>
              </a:ext>
            </a:extLst>
          </p:cNvPr>
          <p:cNvSpPr txBox="1"/>
          <p:nvPr/>
        </p:nvSpPr>
        <p:spPr>
          <a:xfrm>
            <a:off x="3257329" y="4078866"/>
            <a:ext cx="878767" cy="338554"/>
          </a:xfrm>
          <a:prstGeom prst="rect">
            <a:avLst/>
          </a:prstGeom>
          <a:noFill/>
        </p:spPr>
        <p:txBody>
          <a:bodyPr wrap="none" rtlCol="0">
            <a:spAutoFit/>
          </a:bodyPr>
          <a:lstStyle/>
          <a:p>
            <a:r>
              <a:rPr lang="it-IT" sz="1600" i="1" dirty="0">
                <a:latin typeface="Arial" panose="020B0604020202020204" pitchFamily="34" charset="0"/>
                <a:cs typeface="Arial" panose="020B0604020202020204" pitchFamily="34" charset="0"/>
              </a:rPr>
              <a:t>Petrolio</a:t>
            </a:r>
          </a:p>
        </p:txBody>
      </p:sp>
      <p:sp>
        <p:nvSpPr>
          <p:cNvPr id="46" name="CasellaDiTesto 45">
            <a:extLst>
              <a:ext uri="{FF2B5EF4-FFF2-40B4-BE49-F238E27FC236}">
                <a16:creationId xmlns:a16="http://schemas.microsoft.com/office/drawing/2014/main" id="{B3F667FC-BDF1-D454-FCB8-71DAC07CED71}"/>
              </a:ext>
            </a:extLst>
          </p:cNvPr>
          <p:cNvSpPr txBox="1"/>
          <p:nvPr/>
        </p:nvSpPr>
        <p:spPr>
          <a:xfrm>
            <a:off x="3257329" y="1754339"/>
            <a:ext cx="878767" cy="338554"/>
          </a:xfrm>
          <a:prstGeom prst="rect">
            <a:avLst/>
          </a:prstGeom>
          <a:noFill/>
        </p:spPr>
        <p:txBody>
          <a:bodyPr wrap="none" rtlCol="0">
            <a:spAutoFit/>
          </a:bodyPr>
          <a:lstStyle/>
          <a:p>
            <a:r>
              <a:rPr lang="it-IT" sz="1600" i="1" dirty="0">
                <a:latin typeface="Arial" panose="020B0604020202020204" pitchFamily="34" charset="0"/>
                <a:cs typeface="Arial" panose="020B0604020202020204" pitchFamily="34" charset="0"/>
              </a:rPr>
              <a:t>Petrolio</a:t>
            </a:r>
          </a:p>
        </p:txBody>
      </p:sp>
      <p:sp>
        <p:nvSpPr>
          <p:cNvPr id="47" name="CasellaDiTesto 46">
            <a:extLst>
              <a:ext uri="{FF2B5EF4-FFF2-40B4-BE49-F238E27FC236}">
                <a16:creationId xmlns:a16="http://schemas.microsoft.com/office/drawing/2014/main" id="{86B5360D-33CA-BD8C-B3F2-BC9C7A940D2B}"/>
              </a:ext>
            </a:extLst>
          </p:cNvPr>
          <p:cNvSpPr txBox="1"/>
          <p:nvPr/>
        </p:nvSpPr>
        <p:spPr>
          <a:xfrm>
            <a:off x="4767495" y="6084454"/>
            <a:ext cx="4599336" cy="338554"/>
          </a:xfrm>
          <a:prstGeom prst="rect">
            <a:avLst/>
          </a:prstGeom>
          <a:noFill/>
        </p:spPr>
        <p:txBody>
          <a:bodyPr wrap="none" rtlCol="0">
            <a:spAutoFit/>
          </a:bodyPr>
          <a:lstStyle/>
          <a:p>
            <a:r>
              <a:rPr lang="it-IT" sz="1600" i="1" dirty="0">
                <a:latin typeface="Arial" panose="020B0604020202020204" pitchFamily="34" charset="0"/>
                <a:cs typeface="Arial" panose="020B0604020202020204" pitchFamily="34" charset="0"/>
              </a:rPr>
              <a:t>Prestigiacomo et al., Energy 293 (2024) 130718.</a:t>
            </a:r>
          </a:p>
        </p:txBody>
      </p:sp>
      <p:pic>
        <p:nvPicPr>
          <p:cNvPr id="13" name="Picture 2" descr="Identità e Logo di Ateneo | Università degli Studi di Palermo">
            <a:extLst>
              <a:ext uri="{FF2B5EF4-FFF2-40B4-BE49-F238E27FC236}">
                <a16:creationId xmlns:a16="http://schemas.microsoft.com/office/drawing/2014/main" id="{A1DFF8FE-6C59-19D7-4B67-4FF0D2BF70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907" y="6034360"/>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ngegneria | Università degli Studi di Palermo">
            <a:extLst>
              <a:ext uri="{FF2B5EF4-FFF2-40B4-BE49-F238E27FC236}">
                <a16:creationId xmlns:a16="http://schemas.microsoft.com/office/drawing/2014/main" id="{183809E9-3234-13FD-713E-57B657EE3B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14662" y="6253731"/>
            <a:ext cx="1454198" cy="599130"/>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a:extLst>
              <a:ext uri="{FF2B5EF4-FFF2-40B4-BE49-F238E27FC236}">
                <a16:creationId xmlns:a16="http://schemas.microsoft.com/office/drawing/2014/main" id="{E54AEE43-1A9F-83D9-603E-E8B512CBA5E6}"/>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739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0266D-7956-7FC3-0042-2B377F2DA23F}"/>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AEFFADC2-A05E-9825-99CD-65E86BA7E6FB}"/>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3DF64FE7-B362-D9AB-89DE-AAD9FEFE2085}"/>
              </a:ext>
            </a:extLst>
          </p:cNvPr>
          <p:cNvPicPr>
            <a:picLocks noChangeAspect="1"/>
          </p:cNvPicPr>
          <p:nvPr/>
        </p:nvPicPr>
        <p:blipFill>
          <a:blip r:embed="rId4"/>
          <a:stretch>
            <a:fillRect/>
          </a:stretch>
        </p:blipFill>
        <p:spPr>
          <a:xfrm>
            <a:off x="9466999" y="-37226"/>
            <a:ext cx="2725001" cy="1096005"/>
          </a:xfrm>
          <a:prstGeom prst="rect">
            <a:avLst/>
          </a:prstGeom>
        </p:spPr>
      </p:pic>
      <p:pic>
        <p:nvPicPr>
          <p:cNvPr id="7" name="Immagine 6">
            <a:extLst>
              <a:ext uri="{FF2B5EF4-FFF2-40B4-BE49-F238E27FC236}">
                <a16:creationId xmlns:a16="http://schemas.microsoft.com/office/drawing/2014/main" id="{F3A6CE1C-E697-854D-4263-ACAA570842D5}"/>
              </a:ext>
            </a:extLst>
          </p:cNvPr>
          <p:cNvPicPr>
            <a:picLocks noChangeAspect="1"/>
          </p:cNvPicPr>
          <p:nvPr/>
        </p:nvPicPr>
        <p:blipFill rotWithShape="1">
          <a:blip r:embed="rId5">
            <a:clrChange>
              <a:clrFrom>
                <a:srgbClr val="FFFFFF"/>
              </a:clrFrom>
              <a:clrTo>
                <a:srgbClr val="FFFFFF">
                  <a:alpha val="0"/>
                </a:srgbClr>
              </a:clrTo>
            </a:clrChange>
          </a:blip>
          <a:srcRect l="592" t="-8276" r="1" b="1"/>
          <a:stretch/>
        </p:blipFill>
        <p:spPr>
          <a:xfrm>
            <a:off x="-1" y="1062519"/>
            <a:ext cx="7581900" cy="5350633"/>
          </a:xfrm>
          <a:prstGeom prst="rect">
            <a:avLst/>
          </a:prstGeom>
        </p:spPr>
      </p:pic>
      <p:pic>
        <p:nvPicPr>
          <p:cNvPr id="9" name="Immagine 8">
            <a:extLst>
              <a:ext uri="{FF2B5EF4-FFF2-40B4-BE49-F238E27FC236}">
                <a16:creationId xmlns:a16="http://schemas.microsoft.com/office/drawing/2014/main" id="{C5D9E671-02D3-3A92-5C6E-A867D4C472A3}"/>
              </a:ext>
            </a:extLst>
          </p:cNvPr>
          <p:cNvPicPr>
            <a:picLocks noChangeAspect="1"/>
          </p:cNvPicPr>
          <p:nvPr/>
        </p:nvPicPr>
        <p:blipFill rotWithShape="1">
          <a:blip r:embed="rId6"/>
          <a:srcRect l="47470" r="44796"/>
          <a:stretch/>
        </p:blipFill>
        <p:spPr>
          <a:xfrm>
            <a:off x="7961292" y="1956227"/>
            <a:ext cx="482953" cy="4863740"/>
          </a:xfrm>
          <a:prstGeom prst="rect">
            <a:avLst/>
          </a:prstGeom>
        </p:spPr>
      </p:pic>
      <p:sp>
        <p:nvSpPr>
          <p:cNvPr id="10" name="Ovale 9">
            <a:extLst>
              <a:ext uri="{FF2B5EF4-FFF2-40B4-BE49-F238E27FC236}">
                <a16:creationId xmlns:a16="http://schemas.microsoft.com/office/drawing/2014/main" id="{A4010108-ED85-7BF4-F907-073FF6970085}"/>
              </a:ext>
            </a:extLst>
          </p:cNvPr>
          <p:cNvSpPr/>
          <p:nvPr/>
        </p:nvSpPr>
        <p:spPr>
          <a:xfrm>
            <a:off x="7586893" y="2597928"/>
            <a:ext cx="374400" cy="371960"/>
          </a:xfrm>
          <a:prstGeom prst="ellipse">
            <a:avLst/>
          </a:prstGeom>
          <a:solidFill>
            <a:srgbClr val="F38A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7F480FDE-B7FE-FE28-71FA-47F9758239B6}"/>
              </a:ext>
            </a:extLst>
          </p:cNvPr>
          <p:cNvSpPr/>
          <p:nvPr/>
        </p:nvSpPr>
        <p:spPr>
          <a:xfrm>
            <a:off x="7602391" y="4109129"/>
            <a:ext cx="374400" cy="371960"/>
          </a:xfrm>
          <a:prstGeom prst="ellipse">
            <a:avLst/>
          </a:prstGeom>
          <a:solidFill>
            <a:srgbClr val="E1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299D0839-4A71-CC17-3DE0-678DD3A545DA}"/>
              </a:ext>
            </a:extLst>
          </p:cNvPr>
          <p:cNvSpPr/>
          <p:nvPr/>
        </p:nvSpPr>
        <p:spPr>
          <a:xfrm>
            <a:off x="7611735" y="5652935"/>
            <a:ext cx="374400" cy="371960"/>
          </a:xfrm>
          <a:prstGeom prst="ellipse">
            <a:avLst/>
          </a:prstGeom>
          <a:solidFill>
            <a:srgbClr val="CF1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DFE4273B-D5F6-5647-FC4B-128B7FB6D8A7}"/>
              </a:ext>
            </a:extLst>
          </p:cNvPr>
          <p:cNvSpPr txBox="1"/>
          <p:nvPr/>
        </p:nvSpPr>
        <p:spPr>
          <a:xfrm>
            <a:off x="8406237" y="1966792"/>
            <a:ext cx="3836562" cy="1446550"/>
          </a:xfrm>
          <a:prstGeom prst="rect">
            <a:avLst/>
          </a:prstGeom>
          <a:noFill/>
        </p:spPr>
        <p:txBody>
          <a:bodyPr wrap="square" rtlCol="0">
            <a:spAutoFit/>
          </a:bodyPr>
          <a:lstStyle/>
          <a:p>
            <a:r>
              <a:rPr lang="it-IT" b="1" dirty="0">
                <a:solidFill>
                  <a:srgbClr val="EA851B"/>
                </a:solidFill>
                <a:latin typeface="Arial" panose="020B0604020202020204" pitchFamily="34" charset="0"/>
                <a:cs typeface="Arial" panose="020B0604020202020204" pitchFamily="34" charset="0"/>
              </a:rPr>
              <a:t>Scenario 1</a:t>
            </a:r>
          </a:p>
          <a:p>
            <a:r>
              <a:rPr lang="it-IT" sz="1400" dirty="0">
                <a:solidFill>
                  <a:schemeClr val="bg2">
                    <a:lumMod val="50000"/>
                  </a:schemeClr>
                </a:solidFill>
                <a:latin typeface="Arial" panose="020B0604020202020204" pitchFamily="34" charset="0"/>
                <a:cs typeface="Arial" panose="020B0604020202020204" pitchFamily="34" charset="0"/>
              </a:rPr>
              <a:t>Potenza impianto CSP: </a:t>
            </a:r>
            <a:r>
              <a:rPr lang="it-IT" sz="1400" b="1" dirty="0">
                <a:solidFill>
                  <a:srgbClr val="EA851B"/>
                </a:solidFill>
                <a:latin typeface="Arial" panose="020B0604020202020204" pitchFamily="34" charset="0"/>
                <a:cs typeface="Arial" panose="020B0604020202020204" pitchFamily="34" charset="0"/>
              </a:rPr>
              <a:t>70 MW;</a:t>
            </a:r>
          </a:p>
          <a:p>
            <a:r>
              <a:rPr lang="it-IT" sz="1400" dirty="0">
                <a:solidFill>
                  <a:schemeClr val="bg2">
                    <a:lumMod val="50000"/>
                  </a:schemeClr>
                </a:solidFill>
                <a:latin typeface="Arial" panose="020B0604020202020204" pitchFamily="34" charset="0"/>
                <a:cs typeface="Arial" panose="020B0604020202020204" pitchFamily="34" charset="0"/>
              </a:rPr>
              <a:t>Nr. di loop impianto solare:</a:t>
            </a:r>
            <a:r>
              <a:rPr lang="it-IT" sz="1400" b="1" dirty="0">
                <a:solidFill>
                  <a:srgbClr val="EA851B"/>
                </a:solidFill>
                <a:latin typeface="Arial" panose="020B0604020202020204" pitchFamily="34" charset="0"/>
                <a:cs typeface="Arial" panose="020B0604020202020204" pitchFamily="34" charset="0"/>
              </a:rPr>
              <a:t>100;</a:t>
            </a:r>
          </a:p>
          <a:p>
            <a:r>
              <a:rPr lang="it-IT" sz="1400" dirty="0">
                <a:solidFill>
                  <a:schemeClr val="bg2">
                    <a:lumMod val="50000"/>
                  </a:schemeClr>
                </a:solidFill>
                <a:latin typeface="Arial" panose="020B0604020202020204" pitchFamily="34" charset="0"/>
                <a:cs typeface="Arial" panose="020B0604020202020204" pitchFamily="34" charset="0"/>
              </a:rPr>
              <a:t>Max. Temperatura: </a:t>
            </a:r>
            <a:r>
              <a:rPr lang="it-IT" sz="1400" b="1" dirty="0">
                <a:solidFill>
                  <a:srgbClr val="EA851B"/>
                </a:solidFill>
                <a:latin typeface="Arial" panose="020B0604020202020204" pitchFamily="34" charset="0"/>
                <a:cs typeface="Arial" panose="020B0604020202020204" pitchFamily="34" charset="0"/>
              </a:rPr>
              <a:t>550°C;</a:t>
            </a:r>
          </a:p>
          <a:p>
            <a:r>
              <a:rPr lang="it-IT" sz="1400" dirty="0">
                <a:solidFill>
                  <a:schemeClr val="bg2">
                    <a:lumMod val="50000"/>
                  </a:schemeClr>
                </a:solidFill>
                <a:latin typeface="Arial" panose="020B0604020202020204" pitchFamily="34" charset="0"/>
                <a:cs typeface="Arial" panose="020B0604020202020204" pitchFamily="34" charset="0"/>
              </a:rPr>
              <a:t>Unità: </a:t>
            </a:r>
            <a:r>
              <a:rPr lang="it-IT" sz="1400" b="1" dirty="0">
                <a:solidFill>
                  <a:srgbClr val="EA851B"/>
                </a:solidFill>
                <a:latin typeface="Arial" panose="020B0604020202020204" pitchFamily="34" charset="0"/>
                <a:cs typeface="Arial" panose="020B0604020202020204" pitchFamily="34" charset="0"/>
              </a:rPr>
              <a:t>Unità 1 and Unità 2;</a:t>
            </a:r>
          </a:p>
          <a:p>
            <a:r>
              <a:rPr lang="it-IT" sz="1400" dirty="0">
                <a:solidFill>
                  <a:schemeClr val="bg2">
                    <a:lumMod val="50000"/>
                  </a:schemeClr>
                </a:solidFill>
                <a:latin typeface="Arial" panose="020B0604020202020204" pitchFamily="34" charset="0"/>
                <a:cs typeface="Arial" panose="020B0604020202020204" pitchFamily="34" charset="0"/>
              </a:rPr>
              <a:t>Riduzione potenza termica: </a:t>
            </a:r>
            <a:r>
              <a:rPr lang="it-IT" sz="1400" b="1" dirty="0">
                <a:solidFill>
                  <a:srgbClr val="EA851B"/>
                </a:solidFill>
                <a:latin typeface="Arial" panose="020B0604020202020204" pitchFamily="34" charset="0"/>
                <a:cs typeface="Arial" panose="020B0604020202020204" pitchFamily="34" charset="0"/>
              </a:rPr>
              <a:t>29%.</a:t>
            </a:r>
          </a:p>
        </p:txBody>
      </p:sp>
      <p:sp>
        <p:nvSpPr>
          <p:cNvPr id="16" name="CasellaDiTesto 15">
            <a:extLst>
              <a:ext uri="{FF2B5EF4-FFF2-40B4-BE49-F238E27FC236}">
                <a16:creationId xmlns:a16="http://schemas.microsoft.com/office/drawing/2014/main" id="{469817B7-0FED-B03F-DD5D-AE7CCF8BC14E}"/>
              </a:ext>
            </a:extLst>
          </p:cNvPr>
          <p:cNvSpPr txBox="1"/>
          <p:nvPr/>
        </p:nvSpPr>
        <p:spPr>
          <a:xfrm>
            <a:off x="8408061" y="3605525"/>
            <a:ext cx="2861681" cy="1723549"/>
          </a:xfrm>
          <a:prstGeom prst="rect">
            <a:avLst/>
          </a:prstGeom>
          <a:noFill/>
        </p:spPr>
        <p:txBody>
          <a:bodyPr wrap="none" rtlCol="0">
            <a:spAutoFit/>
          </a:bodyPr>
          <a:lstStyle/>
          <a:p>
            <a:r>
              <a:rPr lang="it-IT" b="1" dirty="0">
                <a:solidFill>
                  <a:srgbClr val="E14812"/>
                </a:solidFill>
                <a:latin typeface="Arial" panose="020B0604020202020204" pitchFamily="34" charset="0"/>
                <a:cs typeface="Arial" panose="020B0604020202020204" pitchFamily="34" charset="0"/>
              </a:rPr>
              <a:t>Scenario 2</a:t>
            </a:r>
          </a:p>
          <a:p>
            <a:r>
              <a:rPr lang="it-IT" sz="1400" dirty="0">
                <a:solidFill>
                  <a:schemeClr val="bg2">
                    <a:lumMod val="50000"/>
                  </a:schemeClr>
                </a:solidFill>
                <a:latin typeface="Arial" panose="020B0604020202020204" pitchFamily="34" charset="0"/>
                <a:cs typeface="Arial" panose="020B0604020202020204" pitchFamily="34" charset="0"/>
              </a:rPr>
              <a:t>Potenza impianto CSP: : </a:t>
            </a:r>
            <a:r>
              <a:rPr lang="it-IT" sz="1400" b="1" dirty="0">
                <a:solidFill>
                  <a:srgbClr val="E14812"/>
                </a:solidFill>
                <a:latin typeface="Arial" panose="020B0604020202020204" pitchFamily="34" charset="0"/>
                <a:cs typeface="Arial" panose="020B0604020202020204" pitchFamily="34" charset="0"/>
              </a:rPr>
              <a:t>70 MW;</a:t>
            </a:r>
          </a:p>
          <a:p>
            <a:r>
              <a:rPr lang="it-IT" sz="1400" dirty="0">
                <a:solidFill>
                  <a:schemeClr val="bg2">
                    <a:lumMod val="50000"/>
                  </a:schemeClr>
                </a:solidFill>
                <a:latin typeface="Arial" panose="020B0604020202020204" pitchFamily="34" charset="0"/>
                <a:cs typeface="Arial" panose="020B0604020202020204" pitchFamily="34" charset="0"/>
              </a:rPr>
              <a:t>Nr. di loop impianto solare: </a:t>
            </a:r>
            <a:r>
              <a:rPr lang="it-IT" sz="1400" b="1" dirty="0">
                <a:solidFill>
                  <a:srgbClr val="E14812"/>
                </a:solidFill>
                <a:latin typeface="Arial" panose="020B0604020202020204" pitchFamily="34" charset="0"/>
                <a:cs typeface="Arial" panose="020B0604020202020204" pitchFamily="34" charset="0"/>
              </a:rPr>
              <a:t>100;</a:t>
            </a:r>
          </a:p>
          <a:p>
            <a:r>
              <a:rPr lang="it-IT" sz="1400" dirty="0">
                <a:solidFill>
                  <a:schemeClr val="bg2">
                    <a:lumMod val="50000"/>
                  </a:schemeClr>
                </a:solidFill>
                <a:latin typeface="Arial" panose="020B0604020202020204" pitchFamily="34" charset="0"/>
                <a:cs typeface="Arial" panose="020B0604020202020204" pitchFamily="34" charset="0"/>
              </a:rPr>
              <a:t>Max. Temperatura: </a:t>
            </a:r>
            <a:r>
              <a:rPr lang="it-IT" sz="1400" b="1" dirty="0">
                <a:solidFill>
                  <a:srgbClr val="E14812"/>
                </a:solidFill>
                <a:latin typeface="Arial" panose="020B0604020202020204" pitchFamily="34" charset="0"/>
                <a:cs typeface="Arial" panose="020B0604020202020204" pitchFamily="34" charset="0"/>
              </a:rPr>
              <a:t>550°C;</a:t>
            </a:r>
          </a:p>
          <a:p>
            <a:r>
              <a:rPr lang="it-IT" sz="1400" dirty="0">
                <a:solidFill>
                  <a:schemeClr val="bg2">
                    <a:lumMod val="50000"/>
                  </a:schemeClr>
                </a:solidFill>
                <a:latin typeface="Arial" panose="020B0604020202020204" pitchFamily="34" charset="0"/>
                <a:cs typeface="Arial" panose="020B0604020202020204" pitchFamily="34" charset="0"/>
              </a:rPr>
              <a:t>Unità: </a:t>
            </a:r>
            <a:r>
              <a:rPr lang="it-IT" sz="1400" b="1" dirty="0">
                <a:solidFill>
                  <a:srgbClr val="E14812"/>
                </a:solidFill>
                <a:latin typeface="Arial" panose="020B0604020202020204" pitchFamily="34" charset="0"/>
                <a:cs typeface="Arial" panose="020B0604020202020204" pitchFamily="34" charset="0"/>
              </a:rPr>
              <a:t>Unità 1;</a:t>
            </a:r>
          </a:p>
          <a:p>
            <a:r>
              <a:rPr lang="it-IT" sz="1400" dirty="0">
                <a:solidFill>
                  <a:schemeClr val="bg2">
                    <a:lumMod val="50000"/>
                  </a:schemeClr>
                </a:solidFill>
                <a:latin typeface="Arial" panose="020B0604020202020204" pitchFamily="34" charset="0"/>
                <a:cs typeface="Arial" panose="020B0604020202020204" pitchFamily="34" charset="0"/>
              </a:rPr>
              <a:t>Riduzione potenza termica: </a:t>
            </a:r>
            <a:r>
              <a:rPr lang="it-IT" sz="1400" b="1" dirty="0">
                <a:solidFill>
                  <a:srgbClr val="E14812"/>
                </a:solidFill>
                <a:latin typeface="Arial" panose="020B0604020202020204" pitchFamily="34" charset="0"/>
                <a:cs typeface="Arial" panose="020B0604020202020204" pitchFamily="34" charset="0"/>
              </a:rPr>
              <a:t>24%.</a:t>
            </a:r>
          </a:p>
          <a:p>
            <a:endParaRPr lang="it-IT" b="1" dirty="0">
              <a:solidFill>
                <a:schemeClr val="bg2">
                  <a:lumMod val="50000"/>
                </a:schemeClr>
              </a:solidFill>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C6B2CA73-1CE6-3C07-E44E-5ADC5522DF02}"/>
              </a:ext>
            </a:extLst>
          </p:cNvPr>
          <p:cNvSpPr txBox="1"/>
          <p:nvPr/>
        </p:nvSpPr>
        <p:spPr>
          <a:xfrm>
            <a:off x="8444245" y="5052671"/>
            <a:ext cx="2811988" cy="1723549"/>
          </a:xfrm>
          <a:prstGeom prst="rect">
            <a:avLst/>
          </a:prstGeom>
          <a:noFill/>
        </p:spPr>
        <p:txBody>
          <a:bodyPr wrap="none" rtlCol="0">
            <a:spAutoFit/>
          </a:bodyPr>
          <a:lstStyle/>
          <a:p>
            <a:r>
              <a:rPr lang="it-IT" b="1" dirty="0">
                <a:solidFill>
                  <a:srgbClr val="CF1F22"/>
                </a:solidFill>
                <a:latin typeface="Arial" panose="020B0604020202020204" pitchFamily="34" charset="0"/>
                <a:cs typeface="Arial" panose="020B0604020202020204" pitchFamily="34" charset="0"/>
              </a:rPr>
              <a:t>Scenario 3</a:t>
            </a:r>
          </a:p>
          <a:p>
            <a:r>
              <a:rPr lang="it-IT" sz="1400" dirty="0">
                <a:solidFill>
                  <a:schemeClr val="bg2">
                    <a:lumMod val="50000"/>
                  </a:schemeClr>
                </a:solidFill>
                <a:latin typeface="Arial" panose="020B0604020202020204" pitchFamily="34" charset="0"/>
                <a:cs typeface="Arial" panose="020B0604020202020204" pitchFamily="34" charset="0"/>
              </a:rPr>
              <a:t>Potenza impianto CSP : </a:t>
            </a:r>
            <a:r>
              <a:rPr lang="it-IT" sz="1400" b="1" dirty="0">
                <a:solidFill>
                  <a:srgbClr val="CF1F22"/>
                </a:solidFill>
                <a:latin typeface="Arial" panose="020B0604020202020204" pitchFamily="34" charset="0"/>
                <a:cs typeface="Arial" panose="020B0604020202020204" pitchFamily="34" charset="0"/>
              </a:rPr>
              <a:t>50 MW;</a:t>
            </a:r>
          </a:p>
          <a:p>
            <a:r>
              <a:rPr lang="it-IT" sz="1400" dirty="0">
                <a:solidFill>
                  <a:schemeClr val="bg2">
                    <a:lumMod val="50000"/>
                  </a:schemeClr>
                </a:solidFill>
                <a:latin typeface="Arial" panose="020B0604020202020204" pitchFamily="34" charset="0"/>
                <a:cs typeface="Arial" panose="020B0604020202020204" pitchFamily="34" charset="0"/>
              </a:rPr>
              <a:t>Nr. Di loop impianto solare: </a:t>
            </a:r>
            <a:r>
              <a:rPr lang="it-IT" sz="1400" b="1" dirty="0">
                <a:solidFill>
                  <a:srgbClr val="CF1F22"/>
                </a:solidFill>
                <a:latin typeface="Arial" panose="020B0604020202020204" pitchFamily="34" charset="0"/>
                <a:cs typeface="Arial" panose="020B0604020202020204" pitchFamily="34" charset="0"/>
              </a:rPr>
              <a:t>80;</a:t>
            </a:r>
          </a:p>
          <a:p>
            <a:r>
              <a:rPr lang="it-IT" sz="1400" dirty="0">
                <a:solidFill>
                  <a:schemeClr val="bg2">
                    <a:lumMod val="50000"/>
                  </a:schemeClr>
                </a:solidFill>
                <a:latin typeface="Arial" panose="020B0604020202020204" pitchFamily="34" charset="0"/>
                <a:cs typeface="Arial" panose="020B0604020202020204" pitchFamily="34" charset="0"/>
              </a:rPr>
              <a:t>Max. Temperatura: </a:t>
            </a:r>
            <a:r>
              <a:rPr lang="it-IT" sz="1400" b="1" dirty="0">
                <a:solidFill>
                  <a:srgbClr val="CF1F22"/>
                </a:solidFill>
                <a:latin typeface="Arial" panose="020B0604020202020204" pitchFamily="34" charset="0"/>
                <a:cs typeface="Arial" panose="020B0604020202020204" pitchFamily="34" charset="0"/>
              </a:rPr>
              <a:t>550°C;</a:t>
            </a:r>
          </a:p>
          <a:p>
            <a:r>
              <a:rPr lang="it-IT" sz="1400" dirty="0">
                <a:solidFill>
                  <a:schemeClr val="bg2">
                    <a:lumMod val="50000"/>
                  </a:schemeClr>
                </a:solidFill>
                <a:latin typeface="Arial" panose="020B0604020202020204" pitchFamily="34" charset="0"/>
                <a:cs typeface="Arial" panose="020B0604020202020204" pitchFamily="34" charset="0"/>
              </a:rPr>
              <a:t>Unità: </a:t>
            </a:r>
            <a:r>
              <a:rPr lang="it-IT" sz="1400" b="1" dirty="0">
                <a:solidFill>
                  <a:srgbClr val="CF1F22"/>
                </a:solidFill>
                <a:latin typeface="Arial" panose="020B0604020202020204" pitchFamily="34" charset="0"/>
                <a:cs typeface="Arial" panose="020B0604020202020204" pitchFamily="34" charset="0"/>
              </a:rPr>
              <a:t>Unità 2;</a:t>
            </a:r>
          </a:p>
          <a:p>
            <a:r>
              <a:rPr lang="it-IT" sz="1400" dirty="0">
                <a:solidFill>
                  <a:schemeClr val="bg2">
                    <a:lumMod val="50000"/>
                  </a:schemeClr>
                </a:solidFill>
                <a:latin typeface="Arial" panose="020B0604020202020204" pitchFamily="34" charset="0"/>
                <a:cs typeface="Arial" panose="020B0604020202020204" pitchFamily="34" charset="0"/>
              </a:rPr>
              <a:t>Riduzione potenza termica: </a:t>
            </a:r>
            <a:r>
              <a:rPr lang="it-IT" sz="1400" b="1" dirty="0">
                <a:solidFill>
                  <a:srgbClr val="CF1F22"/>
                </a:solidFill>
                <a:latin typeface="Arial" panose="020B0604020202020204" pitchFamily="34" charset="0"/>
                <a:cs typeface="Arial" panose="020B0604020202020204" pitchFamily="34" charset="0"/>
              </a:rPr>
              <a:t>21%.</a:t>
            </a:r>
          </a:p>
          <a:p>
            <a:endParaRPr lang="it-IT" b="1" dirty="0">
              <a:solidFill>
                <a:schemeClr val="bg2">
                  <a:lumMod val="50000"/>
                </a:schemeClr>
              </a:solidFill>
              <a:latin typeface="Arial" panose="020B0604020202020204" pitchFamily="34" charset="0"/>
              <a:cs typeface="Arial" panose="020B0604020202020204" pitchFamily="34" charset="0"/>
            </a:endParaRPr>
          </a:p>
        </p:txBody>
      </p:sp>
      <p:sp>
        <p:nvSpPr>
          <p:cNvPr id="13" name="Rettangolo 12">
            <a:extLst>
              <a:ext uri="{FF2B5EF4-FFF2-40B4-BE49-F238E27FC236}">
                <a16:creationId xmlns:a16="http://schemas.microsoft.com/office/drawing/2014/main" id="{0CB1FD2E-C63F-BDEF-9FA0-7DA4FA859805}"/>
              </a:ext>
            </a:extLst>
          </p:cNvPr>
          <p:cNvSpPr/>
          <p:nvPr/>
        </p:nvSpPr>
        <p:spPr>
          <a:xfrm>
            <a:off x="7458771" y="3624488"/>
            <a:ext cx="4370724" cy="14465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D43DBBA8-2059-FC05-F373-664C1F45BA28}"/>
              </a:ext>
            </a:extLst>
          </p:cNvPr>
          <p:cNvSpPr/>
          <p:nvPr/>
        </p:nvSpPr>
        <p:spPr>
          <a:xfrm>
            <a:off x="7458771" y="5139922"/>
            <a:ext cx="4322381" cy="1337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2" descr="Identità e Logo di Ateneo | Università degli Studi di Palermo">
            <a:extLst>
              <a:ext uri="{FF2B5EF4-FFF2-40B4-BE49-F238E27FC236}">
                <a16:creationId xmlns:a16="http://schemas.microsoft.com/office/drawing/2014/main" id="{840E1F97-C055-E3AD-1CEB-DFAA2AB97A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907" y="6034360"/>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gegneria | Università degli Studi di Palermo">
            <a:extLst>
              <a:ext uri="{FF2B5EF4-FFF2-40B4-BE49-F238E27FC236}">
                <a16:creationId xmlns:a16="http://schemas.microsoft.com/office/drawing/2014/main" id="{12BD54B4-4BEC-CFAE-90EA-D30C34EDFD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505" y="5424665"/>
            <a:ext cx="1454198" cy="599130"/>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4CC92347-0CD7-ED87-C0C5-D6DC96B93CEA}"/>
              </a:ext>
            </a:extLst>
          </p:cNvPr>
          <p:cNvSpPr txBox="1"/>
          <p:nvPr/>
        </p:nvSpPr>
        <p:spPr>
          <a:xfrm>
            <a:off x="1521606" y="6423717"/>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3FB28353-C5E3-75AC-7991-A7BAE1ADBC77}"/>
              </a:ext>
            </a:extLst>
          </p:cNvPr>
          <p:cNvSpPr txBox="1"/>
          <p:nvPr/>
        </p:nvSpPr>
        <p:spPr>
          <a:xfrm>
            <a:off x="50798" y="1049431"/>
            <a:ext cx="12192001" cy="461665"/>
          </a:xfrm>
          <a:prstGeom prst="rect">
            <a:avLst/>
          </a:prstGeom>
          <a:noFill/>
        </p:spPr>
        <p:txBody>
          <a:bodyPr wrap="square" rtlCol="0">
            <a:spAutoFit/>
          </a:bodyPr>
          <a:lstStyle/>
          <a:p>
            <a:pPr algn="ctr"/>
            <a:r>
              <a:rPr lang="it-IT" sz="2400" b="1" dirty="0">
                <a:latin typeface="Arial" panose="020B0604020202020204" pitchFamily="34" charset="0"/>
                <a:cs typeface="Arial" panose="020B0604020202020204" pitchFamily="34" charset="0"/>
              </a:rPr>
              <a:t>Impianto solare integrato sezione topping (adattato dalla raffineria RAM di Milazzo)</a:t>
            </a:r>
          </a:p>
        </p:txBody>
      </p:sp>
    </p:spTree>
    <p:extLst>
      <p:ext uri="{BB962C8B-B14F-4D97-AF65-F5344CB8AC3E}">
        <p14:creationId xmlns:p14="http://schemas.microsoft.com/office/powerpoint/2010/main" val="1463921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6" grpId="0"/>
      <p:bldP spid="17" grpId="0"/>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4FE6B-3137-8936-7B89-EB29267FF6F0}"/>
            </a:ext>
          </a:extLst>
        </p:cNvPr>
        <p:cNvGrpSpPr/>
        <p:nvPr/>
      </p:nvGrpSpPr>
      <p:grpSpPr>
        <a:xfrm>
          <a:off x="0" y="0"/>
          <a:ext cx="0" cy="0"/>
          <a:chOff x="0" y="0"/>
          <a:chExt cx="0" cy="0"/>
        </a:xfrm>
      </p:grpSpPr>
      <p:sp>
        <p:nvSpPr>
          <p:cNvPr id="23" name="Pentagono 22">
            <a:extLst>
              <a:ext uri="{FF2B5EF4-FFF2-40B4-BE49-F238E27FC236}">
                <a16:creationId xmlns:a16="http://schemas.microsoft.com/office/drawing/2014/main" id="{166B8112-5951-C116-90E9-47EC01B6E820}"/>
              </a:ext>
            </a:extLst>
          </p:cNvPr>
          <p:cNvSpPr/>
          <p:nvPr/>
        </p:nvSpPr>
        <p:spPr>
          <a:xfrm rot="5400000">
            <a:off x="4444195" y="4235062"/>
            <a:ext cx="1402023" cy="1175304"/>
          </a:xfrm>
          <a:prstGeom prst="homePlate">
            <a:avLst>
              <a:gd name="adj" fmla="val 56308"/>
            </a:avLst>
          </a:prstGeom>
          <a:solidFill>
            <a:srgbClr val="CF1F22">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curva 25">
            <a:extLst>
              <a:ext uri="{FF2B5EF4-FFF2-40B4-BE49-F238E27FC236}">
                <a16:creationId xmlns:a16="http://schemas.microsoft.com/office/drawing/2014/main" id="{61E819A1-F5A4-54FB-77F3-3ABA58902C34}"/>
              </a:ext>
            </a:extLst>
          </p:cNvPr>
          <p:cNvSpPr/>
          <p:nvPr/>
        </p:nvSpPr>
        <p:spPr>
          <a:xfrm flipH="1" flipV="1">
            <a:off x="6271147" y="2754287"/>
            <a:ext cx="3150682" cy="696854"/>
          </a:xfrm>
          <a:prstGeom prst="bentArrow">
            <a:avLst>
              <a:gd name="adj1" fmla="val 43652"/>
              <a:gd name="adj2" fmla="val 20940"/>
              <a:gd name="adj3" fmla="val 0"/>
              <a:gd name="adj4" fmla="val 43750"/>
            </a:avLst>
          </a:prstGeom>
          <a:solidFill>
            <a:srgbClr val="CF1F22">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7" name="Freccia curva 26">
            <a:extLst>
              <a:ext uri="{FF2B5EF4-FFF2-40B4-BE49-F238E27FC236}">
                <a16:creationId xmlns:a16="http://schemas.microsoft.com/office/drawing/2014/main" id="{0AFF22BF-8D15-769A-AA6F-40DE4D76A9AB}"/>
              </a:ext>
            </a:extLst>
          </p:cNvPr>
          <p:cNvSpPr/>
          <p:nvPr/>
        </p:nvSpPr>
        <p:spPr>
          <a:xfrm>
            <a:off x="5325911" y="3164172"/>
            <a:ext cx="945236" cy="959493"/>
          </a:xfrm>
          <a:prstGeom prst="bentArrow">
            <a:avLst>
              <a:gd name="adj1" fmla="val 43652"/>
              <a:gd name="adj2" fmla="val 15387"/>
              <a:gd name="adj3" fmla="val 0"/>
              <a:gd name="adj4" fmla="val 43750"/>
            </a:avLst>
          </a:prstGeom>
          <a:solidFill>
            <a:srgbClr val="CF1F22">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8" name="Pentagono 27">
            <a:extLst>
              <a:ext uri="{FF2B5EF4-FFF2-40B4-BE49-F238E27FC236}">
                <a16:creationId xmlns:a16="http://schemas.microsoft.com/office/drawing/2014/main" id="{D44BAD97-B3E1-B77F-1D42-AB48BC2B5DF7}"/>
              </a:ext>
            </a:extLst>
          </p:cNvPr>
          <p:cNvSpPr/>
          <p:nvPr/>
        </p:nvSpPr>
        <p:spPr>
          <a:xfrm rot="5400000">
            <a:off x="1074662" y="3011138"/>
            <a:ext cx="840414" cy="326711"/>
          </a:xfrm>
          <a:prstGeom prst="homePlate">
            <a:avLst>
              <a:gd name="adj" fmla="val 0"/>
            </a:avLst>
          </a:prstGeom>
          <a:solidFill>
            <a:srgbClr val="EA851B">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Pentagono 21">
            <a:extLst>
              <a:ext uri="{FF2B5EF4-FFF2-40B4-BE49-F238E27FC236}">
                <a16:creationId xmlns:a16="http://schemas.microsoft.com/office/drawing/2014/main" id="{D336BD8A-6441-E72B-2AD5-13B3D60981E4}"/>
              </a:ext>
            </a:extLst>
          </p:cNvPr>
          <p:cNvSpPr/>
          <p:nvPr/>
        </p:nvSpPr>
        <p:spPr>
          <a:xfrm rot="5400000">
            <a:off x="2533482" y="4108040"/>
            <a:ext cx="1656064" cy="1175304"/>
          </a:xfrm>
          <a:prstGeom prst="homePlate">
            <a:avLst>
              <a:gd name="adj" fmla="val 56308"/>
            </a:avLst>
          </a:prstGeom>
          <a:solidFill>
            <a:srgbClr val="E14812">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curva 23">
            <a:extLst>
              <a:ext uri="{FF2B5EF4-FFF2-40B4-BE49-F238E27FC236}">
                <a16:creationId xmlns:a16="http://schemas.microsoft.com/office/drawing/2014/main" id="{026C2AFE-D975-4ED1-8897-A05700EA0A13}"/>
              </a:ext>
            </a:extLst>
          </p:cNvPr>
          <p:cNvSpPr/>
          <p:nvPr/>
        </p:nvSpPr>
        <p:spPr>
          <a:xfrm flipH="1" flipV="1">
            <a:off x="4247237" y="2803276"/>
            <a:ext cx="1053732" cy="656824"/>
          </a:xfrm>
          <a:prstGeom prst="bentArrow">
            <a:avLst>
              <a:gd name="adj1" fmla="val 43652"/>
              <a:gd name="adj2" fmla="val 22713"/>
              <a:gd name="adj3" fmla="val 0"/>
              <a:gd name="adj4" fmla="val 43750"/>
            </a:avLst>
          </a:prstGeom>
          <a:solidFill>
            <a:srgbClr val="E14812">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5" name="Freccia curva 24">
            <a:extLst>
              <a:ext uri="{FF2B5EF4-FFF2-40B4-BE49-F238E27FC236}">
                <a16:creationId xmlns:a16="http://schemas.microsoft.com/office/drawing/2014/main" id="{D2A13CB6-3C38-D7CC-49EE-80FEAA36E920}"/>
              </a:ext>
            </a:extLst>
          </p:cNvPr>
          <p:cNvSpPr/>
          <p:nvPr/>
        </p:nvSpPr>
        <p:spPr>
          <a:xfrm>
            <a:off x="3277564" y="3043878"/>
            <a:ext cx="969673" cy="823782"/>
          </a:xfrm>
          <a:prstGeom prst="bentArrow">
            <a:avLst>
              <a:gd name="adj1" fmla="val 35274"/>
              <a:gd name="adj2" fmla="val 32573"/>
              <a:gd name="adj3" fmla="val 0"/>
              <a:gd name="adj4" fmla="val 43750"/>
            </a:avLst>
          </a:prstGeom>
          <a:solidFill>
            <a:srgbClr val="E14812">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1" name="Pentagono 20">
            <a:extLst>
              <a:ext uri="{FF2B5EF4-FFF2-40B4-BE49-F238E27FC236}">
                <a16:creationId xmlns:a16="http://schemas.microsoft.com/office/drawing/2014/main" id="{F54FA88A-8DC1-DBC5-09A5-2D7676C9532B}"/>
              </a:ext>
            </a:extLst>
          </p:cNvPr>
          <p:cNvSpPr/>
          <p:nvPr/>
        </p:nvSpPr>
        <p:spPr>
          <a:xfrm rot="5400000">
            <a:off x="585553" y="3971559"/>
            <a:ext cx="1929022" cy="1175305"/>
          </a:xfrm>
          <a:prstGeom prst="homePlate">
            <a:avLst/>
          </a:prstGeom>
          <a:solidFill>
            <a:srgbClr val="EA851B">
              <a:alpha val="4811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3CDC4BC5-599D-FD83-E015-B60936713462}"/>
              </a:ext>
            </a:extLst>
          </p:cNvPr>
          <p:cNvPicPr>
            <a:picLocks noChangeAspect="1"/>
          </p:cNvPicPr>
          <p:nvPr/>
        </p:nvPicPr>
        <p:blipFill>
          <a:blip r:embed="rId3"/>
          <a:stretch>
            <a:fillRect/>
          </a:stretch>
        </p:blipFill>
        <p:spPr>
          <a:xfrm>
            <a:off x="0" y="-5387"/>
            <a:ext cx="9478223" cy="974558"/>
          </a:xfrm>
          <a:prstGeom prst="rect">
            <a:avLst/>
          </a:prstGeom>
        </p:spPr>
      </p:pic>
      <p:pic>
        <p:nvPicPr>
          <p:cNvPr id="3" name="Immagine 2">
            <a:extLst>
              <a:ext uri="{FF2B5EF4-FFF2-40B4-BE49-F238E27FC236}">
                <a16:creationId xmlns:a16="http://schemas.microsoft.com/office/drawing/2014/main" id="{527D0B36-1009-9EEE-01CC-C3EE0417FF64}"/>
              </a:ext>
            </a:extLst>
          </p:cNvPr>
          <p:cNvPicPr>
            <a:picLocks noChangeAspect="1"/>
          </p:cNvPicPr>
          <p:nvPr/>
        </p:nvPicPr>
        <p:blipFill>
          <a:blip r:embed="rId4"/>
          <a:stretch>
            <a:fillRect/>
          </a:stretch>
        </p:blipFill>
        <p:spPr>
          <a:xfrm>
            <a:off x="9466999" y="-61941"/>
            <a:ext cx="2725001" cy="1096005"/>
          </a:xfrm>
          <a:prstGeom prst="rect">
            <a:avLst/>
          </a:prstGeom>
        </p:spPr>
      </p:pic>
      <p:pic>
        <p:nvPicPr>
          <p:cNvPr id="5" name="Immagine 4">
            <a:extLst>
              <a:ext uri="{FF2B5EF4-FFF2-40B4-BE49-F238E27FC236}">
                <a16:creationId xmlns:a16="http://schemas.microsoft.com/office/drawing/2014/main" id="{ED0CE03E-4188-FDA7-E5E8-6CA2295AA778}"/>
              </a:ext>
            </a:extLst>
          </p:cNvPr>
          <p:cNvPicPr>
            <a:picLocks noChangeAspect="1"/>
          </p:cNvPicPr>
          <p:nvPr/>
        </p:nvPicPr>
        <p:blipFill rotWithShape="1">
          <a:blip r:embed="rId5">
            <a:clrChange>
              <a:clrFrom>
                <a:srgbClr val="FFFFFF"/>
              </a:clrFrom>
              <a:clrTo>
                <a:srgbClr val="FFFFFF">
                  <a:alpha val="0"/>
                </a:srgbClr>
              </a:clrTo>
            </a:clrChange>
          </a:blip>
          <a:srcRect t="6542"/>
          <a:stretch/>
        </p:blipFill>
        <p:spPr>
          <a:xfrm>
            <a:off x="200440" y="3387447"/>
            <a:ext cx="5914737" cy="3042050"/>
          </a:xfrm>
          <a:prstGeom prst="rect">
            <a:avLst/>
          </a:prstGeom>
        </p:spPr>
      </p:pic>
      <p:grpSp>
        <p:nvGrpSpPr>
          <p:cNvPr id="11" name="Gruppo 10">
            <a:extLst>
              <a:ext uri="{FF2B5EF4-FFF2-40B4-BE49-F238E27FC236}">
                <a16:creationId xmlns:a16="http://schemas.microsoft.com/office/drawing/2014/main" id="{0A2BAA53-9A4E-C224-29B6-E9381B85DE15}"/>
              </a:ext>
            </a:extLst>
          </p:cNvPr>
          <p:cNvGrpSpPr/>
          <p:nvPr/>
        </p:nvGrpSpPr>
        <p:grpSpPr>
          <a:xfrm>
            <a:off x="6096000" y="3537165"/>
            <a:ext cx="5831359" cy="3053343"/>
            <a:chOff x="6083300" y="1972560"/>
            <a:chExt cx="5831359" cy="3053343"/>
          </a:xfrm>
        </p:grpSpPr>
        <p:pic>
          <p:nvPicPr>
            <p:cNvPr id="4" name="Immagine 3">
              <a:extLst>
                <a:ext uri="{FF2B5EF4-FFF2-40B4-BE49-F238E27FC236}">
                  <a16:creationId xmlns:a16="http://schemas.microsoft.com/office/drawing/2014/main" id="{953FF7C9-2686-CEA3-10F4-8A6F1903F003}"/>
                </a:ext>
              </a:extLst>
            </p:cNvPr>
            <p:cNvPicPr>
              <a:picLocks noChangeAspect="1"/>
            </p:cNvPicPr>
            <p:nvPr/>
          </p:nvPicPr>
          <p:blipFill>
            <a:blip r:embed="rId6"/>
            <a:stretch>
              <a:fillRect/>
            </a:stretch>
          </p:blipFill>
          <p:spPr>
            <a:xfrm>
              <a:off x="6083300" y="3422650"/>
              <a:ext cx="25400" cy="12700"/>
            </a:xfrm>
            <a:prstGeom prst="rect">
              <a:avLst/>
            </a:prstGeom>
          </p:spPr>
        </p:pic>
        <p:pic>
          <p:nvPicPr>
            <p:cNvPr id="6" name="Immagine 5">
              <a:extLst>
                <a:ext uri="{FF2B5EF4-FFF2-40B4-BE49-F238E27FC236}">
                  <a16:creationId xmlns:a16="http://schemas.microsoft.com/office/drawing/2014/main" id="{AFA40F52-E6EE-5E7C-578C-BEF81AE63700}"/>
                </a:ext>
              </a:extLst>
            </p:cNvPr>
            <p:cNvPicPr>
              <a:picLocks noChangeAspect="1"/>
            </p:cNvPicPr>
            <p:nvPr/>
          </p:nvPicPr>
          <p:blipFill>
            <a:blip r:embed="rId7"/>
            <a:stretch>
              <a:fillRect/>
            </a:stretch>
          </p:blipFill>
          <p:spPr>
            <a:xfrm>
              <a:off x="6753221" y="2273121"/>
              <a:ext cx="5161438" cy="2442442"/>
            </a:xfrm>
            <a:prstGeom prst="rect">
              <a:avLst/>
            </a:prstGeom>
          </p:spPr>
        </p:pic>
        <p:pic>
          <p:nvPicPr>
            <p:cNvPr id="7" name="Immagine 6">
              <a:extLst>
                <a:ext uri="{FF2B5EF4-FFF2-40B4-BE49-F238E27FC236}">
                  <a16:creationId xmlns:a16="http://schemas.microsoft.com/office/drawing/2014/main" id="{7E987D52-F254-20F5-25EE-8D8A5890C036}"/>
                </a:ext>
              </a:extLst>
            </p:cNvPr>
            <p:cNvPicPr>
              <a:picLocks noChangeAspect="1"/>
            </p:cNvPicPr>
            <p:nvPr/>
          </p:nvPicPr>
          <p:blipFill rotWithShape="1">
            <a:blip r:embed="rId7"/>
            <a:srcRect l="33568" t="538" r="33359" b="92172"/>
            <a:stretch/>
          </p:blipFill>
          <p:spPr>
            <a:xfrm>
              <a:off x="6915449" y="1972560"/>
              <a:ext cx="4713515" cy="491671"/>
            </a:xfrm>
            <a:prstGeom prst="rect">
              <a:avLst/>
            </a:prstGeom>
          </p:spPr>
        </p:pic>
        <p:sp>
          <p:nvSpPr>
            <p:cNvPr id="9" name="CasellaDiTesto 8">
              <a:extLst>
                <a:ext uri="{FF2B5EF4-FFF2-40B4-BE49-F238E27FC236}">
                  <a16:creationId xmlns:a16="http://schemas.microsoft.com/office/drawing/2014/main" id="{03CB332A-E9EE-CCE5-236D-59AC66E80DCE}"/>
                </a:ext>
              </a:extLst>
            </p:cNvPr>
            <p:cNvSpPr txBox="1"/>
            <p:nvPr/>
          </p:nvSpPr>
          <p:spPr>
            <a:xfrm rot="16200000">
              <a:off x="5671552" y="3040665"/>
              <a:ext cx="2259694" cy="692497"/>
            </a:xfrm>
            <a:prstGeom prst="rect">
              <a:avLst/>
            </a:prstGeom>
            <a:solidFill>
              <a:schemeClr val="bg1"/>
            </a:solidFill>
          </p:spPr>
          <p:txBody>
            <a:bodyPr wrap="square" rtlCol="0">
              <a:spAutoFit/>
            </a:bodyPr>
            <a:lstStyle/>
            <a:p>
              <a:pPr algn="ctr"/>
              <a:r>
                <a:rPr lang="it-IT" sz="1400" dirty="0">
                  <a:latin typeface="Arial" panose="020B0604020202020204" pitchFamily="34" charset="0"/>
                  <a:cs typeface="Arial" panose="020B0604020202020204" pitchFamily="34" charset="0"/>
                </a:rPr>
                <a:t>ANI </a:t>
              </a:r>
            </a:p>
            <a:p>
              <a:pPr algn="ctr"/>
              <a:r>
                <a:rPr lang="it-IT" sz="1400" dirty="0" err="1">
                  <a:latin typeface="Arial" panose="020B0604020202020204" pitchFamily="34" charset="0"/>
                  <a:cs typeface="Arial" panose="020B0604020202020204" pitchFamily="34" charset="0"/>
                </a:rPr>
                <a:t>Monthly</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average</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daily</a:t>
              </a:r>
              <a:r>
                <a:rPr lang="it-IT" sz="1400" dirty="0">
                  <a:latin typeface="Arial" panose="020B0604020202020204" pitchFamily="34" charset="0"/>
                  <a:cs typeface="Arial" panose="020B0604020202020204" pitchFamily="34" charset="0"/>
                </a:rPr>
                <a:t> </a:t>
              </a:r>
              <a:r>
                <a:rPr lang="it-IT" sz="1050" dirty="0">
                  <a:latin typeface="Arial" panose="020B0604020202020204" pitchFamily="34" charset="0"/>
                  <a:cs typeface="Arial" panose="020B0604020202020204" pitchFamily="34" charset="0"/>
                </a:rPr>
                <a:t>[kW/m</a:t>
              </a:r>
              <a:r>
                <a:rPr lang="it-IT" sz="1050" baseline="30000" dirty="0">
                  <a:latin typeface="Arial" panose="020B0604020202020204" pitchFamily="34" charset="0"/>
                  <a:cs typeface="Arial" panose="020B0604020202020204" pitchFamily="34" charset="0"/>
                </a:rPr>
                <a:t>2</a:t>
              </a:r>
              <a:r>
                <a:rPr lang="it-IT" sz="1050" dirty="0">
                  <a:latin typeface="Arial" panose="020B0604020202020204" pitchFamily="34" charset="0"/>
                  <a:cs typeface="Arial" panose="020B0604020202020204" pitchFamily="34" charset="0"/>
                </a:rPr>
                <a:t>d]</a:t>
              </a:r>
              <a:endParaRPr lang="it-IT" sz="14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C6E52EF7-6550-976A-12F7-456F97541DEB}"/>
                </a:ext>
              </a:extLst>
            </p:cNvPr>
            <p:cNvSpPr txBox="1"/>
            <p:nvPr/>
          </p:nvSpPr>
          <p:spPr>
            <a:xfrm>
              <a:off x="9011041" y="4656571"/>
              <a:ext cx="941283" cy="369332"/>
            </a:xfrm>
            <a:prstGeom prst="rect">
              <a:avLst/>
            </a:prstGeom>
            <a:noFill/>
          </p:spPr>
          <p:txBody>
            <a:bodyPr wrap="none" rtlCol="0">
              <a:spAutoFit/>
            </a:bodyPr>
            <a:lstStyle/>
            <a:p>
              <a:r>
                <a:rPr lang="it-IT" dirty="0" err="1">
                  <a:latin typeface="Arial" panose="020B0604020202020204" pitchFamily="34" charset="0"/>
                  <a:cs typeface="Arial" panose="020B0604020202020204" pitchFamily="34" charset="0"/>
                </a:rPr>
                <a:t>Months</a:t>
              </a:r>
              <a:endParaRPr lang="it-IT" dirty="0">
                <a:latin typeface="Arial" panose="020B0604020202020204" pitchFamily="34" charset="0"/>
                <a:cs typeface="Arial" panose="020B0604020202020204" pitchFamily="34" charset="0"/>
              </a:endParaRPr>
            </a:p>
          </p:txBody>
        </p:sp>
      </p:grpSp>
      <p:sp>
        <p:nvSpPr>
          <p:cNvPr id="13" name="Ovale 12">
            <a:extLst>
              <a:ext uri="{FF2B5EF4-FFF2-40B4-BE49-F238E27FC236}">
                <a16:creationId xmlns:a16="http://schemas.microsoft.com/office/drawing/2014/main" id="{D6FC8226-0904-B28E-43AF-B0A2629C9A54}"/>
              </a:ext>
            </a:extLst>
          </p:cNvPr>
          <p:cNvSpPr/>
          <p:nvPr/>
        </p:nvSpPr>
        <p:spPr>
          <a:xfrm>
            <a:off x="1903515" y="1003115"/>
            <a:ext cx="374400" cy="371960"/>
          </a:xfrm>
          <a:prstGeom prst="ellipse">
            <a:avLst/>
          </a:prstGeom>
          <a:solidFill>
            <a:srgbClr val="F38A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Ovale 13">
            <a:extLst>
              <a:ext uri="{FF2B5EF4-FFF2-40B4-BE49-F238E27FC236}">
                <a16:creationId xmlns:a16="http://schemas.microsoft.com/office/drawing/2014/main" id="{D37E66AD-9B52-99D4-ECCA-2E8F6DDF3913}"/>
              </a:ext>
            </a:extLst>
          </p:cNvPr>
          <p:cNvSpPr/>
          <p:nvPr/>
        </p:nvSpPr>
        <p:spPr>
          <a:xfrm>
            <a:off x="5933798" y="1019097"/>
            <a:ext cx="374400" cy="371960"/>
          </a:xfrm>
          <a:prstGeom prst="ellipse">
            <a:avLst/>
          </a:prstGeom>
          <a:solidFill>
            <a:srgbClr val="E1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078B7C7D-F59D-41E7-ED62-2736C708951D}"/>
              </a:ext>
            </a:extLst>
          </p:cNvPr>
          <p:cNvSpPr/>
          <p:nvPr/>
        </p:nvSpPr>
        <p:spPr>
          <a:xfrm>
            <a:off x="9748875" y="1028745"/>
            <a:ext cx="374400" cy="371960"/>
          </a:xfrm>
          <a:prstGeom prst="ellipse">
            <a:avLst/>
          </a:prstGeom>
          <a:solidFill>
            <a:srgbClr val="CF1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6A6F226B-EF43-0ECD-DC45-80046FDE024B}"/>
              </a:ext>
            </a:extLst>
          </p:cNvPr>
          <p:cNvSpPr txBox="1"/>
          <p:nvPr/>
        </p:nvSpPr>
        <p:spPr>
          <a:xfrm>
            <a:off x="200440" y="1356726"/>
            <a:ext cx="3836562" cy="1446550"/>
          </a:xfrm>
          <a:prstGeom prst="rect">
            <a:avLst/>
          </a:prstGeom>
          <a:noFill/>
        </p:spPr>
        <p:txBody>
          <a:bodyPr wrap="square" rtlCol="0">
            <a:spAutoFit/>
          </a:bodyPr>
          <a:lstStyle/>
          <a:p>
            <a:r>
              <a:rPr lang="it-IT" b="1" dirty="0">
                <a:solidFill>
                  <a:srgbClr val="EA851B"/>
                </a:solidFill>
                <a:latin typeface="Arial" panose="020B0604020202020204" pitchFamily="34" charset="0"/>
                <a:cs typeface="Arial" panose="020B0604020202020204" pitchFamily="34" charset="0"/>
              </a:rPr>
              <a:t>Scenario 1 (ROROI 12.6)</a:t>
            </a:r>
          </a:p>
          <a:p>
            <a:r>
              <a:rPr lang="it-IT" sz="1400" dirty="0">
                <a:solidFill>
                  <a:schemeClr val="bg2">
                    <a:lumMod val="50000"/>
                  </a:schemeClr>
                </a:solidFill>
                <a:latin typeface="Arial" panose="020B0604020202020204" pitchFamily="34" charset="0"/>
                <a:cs typeface="Arial" panose="020B0604020202020204" pitchFamily="34" charset="0"/>
              </a:rPr>
              <a:t>Potenza impianto CSP: </a:t>
            </a:r>
            <a:r>
              <a:rPr lang="it-IT" sz="1400" b="1" dirty="0">
                <a:solidFill>
                  <a:srgbClr val="EA851B"/>
                </a:solidFill>
                <a:latin typeface="Arial" panose="020B0604020202020204" pitchFamily="34" charset="0"/>
                <a:cs typeface="Arial" panose="020B0604020202020204" pitchFamily="34" charset="0"/>
              </a:rPr>
              <a:t>70 MW;</a:t>
            </a:r>
          </a:p>
          <a:p>
            <a:r>
              <a:rPr lang="it-IT" sz="1400" dirty="0">
                <a:solidFill>
                  <a:schemeClr val="bg2">
                    <a:lumMod val="50000"/>
                  </a:schemeClr>
                </a:solidFill>
                <a:latin typeface="Arial" panose="020B0604020202020204" pitchFamily="34" charset="0"/>
                <a:cs typeface="Arial" panose="020B0604020202020204" pitchFamily="34" charset="0"/>
              </a:rPr>
              <a:t>Nr. di loop impianto solare:</a:t>
            </a:r>
            <a:r>
              <a:rPr lang="it-IT" sz="1400" b="1" dirty="0">
                <a:solidFill>
                  <a:srgbClr val="EA851B"/>
                </a:solidFill>
                <a:latin typeface="Arial" panose="020B0604020202020204" pitchFamily="34" charset="0"/>
                <a:cs typeface="Arial" panose="020B0604020202020204" pitchFamily="34" charset="0"/>
              </a:rPr>
              <a:t>100;</a:t>
            </a:r>
          </a:p>
          <a:p>
            <a:r>
              <a:rPr lang="it-IT" sz="1400" dirty="0">
                <a:solidFill>
                  <a:schemeClr val="bg2">
                    <a:lumMod val="50000"/>
                  </a:schemeClr>
                </a:solidFill>
                <a:latin typeface="Arial" panose="020B0604020202020204" pitchFamily="34" charset="0"/>
                <a:cs typeface="Arial" panose="020B0604020202020204" pitchFamily="34" charset="0"/>
              </a:rPr>
              <a:t>Max. Temperatura: </a:t>
            </a:r>
            <a:r>
              <a:rPr lang="it-IT" sz="1400" b="1" dirty="0">
                <a:solidFill>
                  <a:srgbClr val="EA851B"/>
                </a:solidFill>
                <a:latin typeface="Arial" panose="020B0604020202020204" pitchFamily="34" charset="0"/>
                <a:cs typeface="Arial" panose="020B0604020202020204" pitchFamily="34" charset="0"/>
              </a:rPr>
              <a:t>550°C;</a:t>
            </a:r>
          </a:p>
          <a:p>
            <a:r>
              <a:rPr lang="it-IT" sz="1400" dirty="0">
                <a:solidFill>
                  <a:schemeClr val="bg2">
                    <a:lumMod val="50000"/>
                  </a:schemeClr>
                </a:solidFill>
                <a:latin typeface="Arial" panose="020B0604020202020204" pitchFamily="34" charset="0"/>
                <a:cs typeface="Arial" panose="020B0604020202020204" pitchFamily="34" charset="0"/>
              </a:rPr>
              <a:t>Unità: </a:t>
            </a:r>
            <a:r>
              <a:rPr lang="it-IT" sz="1400" b="1" dirty="0">
                <a:solidFill>
                  <a:srgbClr val="EA851B"/>
                </a:solidFill>
                <a:latin typeface="Arial" panose="020B0604020202020204" pitchFamily="34" charset="0"/>
                <a:cs typeface="Arial" panose="020B0604020202020204" pitchFamily="34" charset="0"/>
              </a:rPr>
              <a:t>Unità 1 and Unità 2;</a:t>
            </a:r>
          </a:p>
          <a:p>
            <a:r>
              <a:rPr lang="it-IT" sz="1400" dirty="0">
                <a:solidFill>
                  <a:schemeClr val="bg2">
                    <a:lumMod val="50000"/>
                  </a:schemeClr>
                </a:solidFill>
                <a:latin typeface="Arial" panose="020B0604020202020204" pitchFamily="34" charset="0"/>
                <a:cs typeface="Arial" panose="020B0604020202020204" pitchFamily="34" charset="0"/>
              </a:rPr>
              <a:t>Riduzione potenza termica: </a:t>
            </a:r>
            <a:r>
              <a:rPr lang="it-IT" sz="1400" b="1" dirty="0">
                <a:solidFill>
                  <a:srgbClr val="EA851B"/>
                </a:solidFill>
                <a:latin typeface="Arial" panose="020B0604020202020204" pitchFamily="34" charset="0"/>
                <a:cs typeface="Arial" panose="020B0604020202020204" pitchFamily="34" charset="0"/>
              </a:rPr>
              <a:t>29%.</a:t>
            </a:r>
          </a:p>
        </p:txBody>
      </p:sp>
      <p:sp>
        <p:nvSpPr>
          <p:cNvPr id="17" name="CasellaDiTesto 16">
            <a:extLst>
              <a:ext uri="{FF2B5EF4-FFF2-40B4-BE49-F238E27FC236}">
                <a16:creationId xmlns:a16="http://schemas.microsoft.com/office/drawing/2014/main" id="{3E717B14-1053-50D9-9104-E5543FA35BD8}"/>
              </a:ext>
            </a:extLst>
          </p:cNvPr>
          <p:cNvSpPr txBox="1"/>
          <p:nvPr/>
        </p:nvSpPr>
        <p:spPr>
          <a:xfrm>
            <a:off x="4664598" y="1354599"/>
            <a:ext cx="3044423" cy="1446550"/>
          </a:xfrm>
          <a:prstGeom prst="rect">
            <a:avLst/>
          </a:prstGeom>
          <a:noFill/>
        </p:spPr>
        <p:txBody>
          <a:bodyPr wrap="none" rtlCol="0">
            <a:spAutoFit/>
          </a:bodyPr>
          <a:lstStyle/>
          <a:p>
            <a:r>
              <a:rPr lang="it-IT" b="1" dirty="0">
                <a:solidFill>
                  <a:srgbClr val="E14812"/>
                </a:solidFill>
                <a:latin typeface="Arial" panose="020B0604020202020204" pitchFamily="34" charset="0"/>
                <a:cs typeface="Arial" panose="020B0604020202020204" pitchFamily="34" charset="0"/>
              </a:rPr>
              <a:t>Scenario 2 (ROROI 16.2%)</a:t>
            </a:r>
          </a:p>
          <a:p>
            <a:r>
              <a:rPr lang="it-IT" sz="1400" dirty="0">
                <a:solidFill>
                  <a:schemeClr val="bg2">
                    <a:lumMod val="50000"/>
                  </a:schemeClr>
                </a:solidFill>
                <a:latin typeface="Arial" panose="020B0604020202020204" pitchFamily="34" charset="0"/>
                <a:cs typeface="Arial" panose="020B0604020202020204" pitchFamily="34" charset="0"/>
              </a:rPr>
              <a:t>Potenza impianto CSP: : </a:t>
            </a:r>
            <a:r>
              <a:rPr lang="it-IT" sz="1400" b="1" dirty="0">
                <a:solidFill>
                  <a:srgbClr val="E14812"/>
                </a:solidFill>
                <a:latin typeface="Arial" panose="020B0604020202020204" pitchFamily="34" charset="0"/>
                <a:cs typeface="Arial" panose="020B0604020202020204" pitchFamily="34" charset="0"/>
              </a:rPr>
              <a:t>70 MW;</a:t>
            </a:r>
          </a:p>
          <a:p>
            <a:r>
              <a:rPr lang="it-IT" sz="1400" dirty="0">
                <a:solidFill>
                  <a:schemeClr val="bg2">
                    <a:lumMod val="50000"/>
                  </a:schemeClr>
                </a:solidFill>
                <a:latin typeface="Arial" panose="020B0604020202020204" pitchFamily="34" charset="0"/>
                <a:cs typeface="Arial" panose="020B0604020202020204" pitchFamily="34" charset="0"/>
              </a:rPr>
              <a:t>Nr. di loop impianto solare: </a:t>
            </a:r>
            <a:r>
              <a:rPr lang="it-IT" sz="1400" b="1" dirty="0">
                <a:solidFill>
                  <a:srgbClr val="E14812"/>
                </a:solidFill>
                <a:latin typeface="Arial" panose="020B0604020202020204" pitchFamily="34" charset="0"/>
                <a:cs typeface="Arial" panose="020B0604020202020204" pitchFamily="34" charset="0"/>
              </a:rPr>
              <a:t>100;</a:t>
            </a:r>
          </a:p>
          <a:p>
            <a:r>
              <a:rPr lang="it-IT" sz="1400" dirty="0">
                <a:solidFill>
                  <a:schemeClr val="bg2">
                    <a:lumMod val="50000"/>
                  </a:schemeClr>
                </a:solidFill>
                <a:latin typeface="Arial" panose="020B0604020202020204" pitchFamily="34" charset="0"/>
                <a:cs typeface="Arial" panose="020B0604020202020204" pitchFamily="34" charset="0"/>
              </a:rPr>
              <a:t>Max. Temperatura: </a:t>
            </a:r>
            <a:r>
              <a:rPr lang="it-IT" sz="1400" b="1" dirty="0">
                <a:solidFill>
                  <a:srgbClr val="E14812"/>
                </a:solidFill>
                <a:latin typeface="Arial" panose="020B0604020202020204" pitchFamily="34" charset="0"/>
                <a:cs typeface="Arial" panose="020B0604020202020204" pitchFamily="34" charset="0"/>
              </a:rPr>
              <a:t>550°C;</a:t>
            </a:r>
          </a:p>
          <a:p>
            <a:r>
              <a:rPr lang="it-IT" sz="1400" dirty="0">
                <a:solidFill>
                  <a:schemeClr val="bg2">
                    <a:lumMod val="50000"/>
                  </a:schemeClr>
                </a:solidFill>
                <a:latin typeface="Arial" panose="020B0604020202020204" pitchFamily="34" charset="0"/>
                <a:cs typeface="Arial" panose="020B0604020202020204" pitchFamily="34" charset="0"/>
              </a:rPr>
              <a:t>Unità: </a:t>
            </a:r>
            <a:r>
              <a:rPr lang="it-IT" sz="1400" b="1" dirty="0">
                <a:solidFill>
                  <a:srgbClr val="E14812"/>
                </a:solidFill>
                <a:latin typeface="Arial" panose="020B0604020202020204" pitchFamily="34" charset="0"/>
                <a:cs typeface="Arial" panose="020B0604020202020204" pitchFamily="34" charset="0"/>
              </a:rPr>
              <a:t>Unità 1;</a:t>
            </a:r>
          </a:p>
          <a:p>
            <a:r>
              <a:rPr lang="it-IT" sz="1400" dirty="0">
                <a:solidFill>
                  <a:schemeClr val="bg2">
                    <a:lumMod val="50000"/>
                  </a:schemeClr>
                </a:solidFill>
                <a:latin typeface="Arial" panose="020B0604020202020204" pitchFamily="34" charset="0"/>
                <a:cs typeface="Arial" panose="020B0604020202020204" pitchFamily="34" charset="0"/>
              </a:rPr>
              <a:t>Riduzione potenza termica: </a:t>
            </a:r>
            <a:r>
              <a:rPr lang="it-IT" sz="1400" b="1" dirty="0">
                <a:solidFill>
                  <a:srgbClr val="E14812"/>
                </a:solidFill>
                <a:latin typeface="Arial" panose="020B0604020202020204" pitchFamily="34" charset="0"/>
                <a:cs typeface="Arial" panose="020B0604020202020204" pitchFamily="34" charset="0"/>
              </a:rPr>
              <a:t>24%.</a:t>
            </a:r>
          </a:p>
        </p:txBody>
      </p:sp>
      <p:sp>
        <p:nvSpPr>
          <p:cNvPr id="18" name="CasellaDiTesto 17">
            <a:extLst>
              <a:ext uri="{FF2B5EF4-FFF2-40B4-BE49-F238E27FC236}">
                <a16:creationId xmlns:a16="http://schemas.microsoft.com/office/drawing/2014/main" id="{7C533461-445B-5F9B-F2C3-0FE50AEDAB48}"/>
              </a:ext>
            </a:extLst>
          </p:cNvPr>
          <p:cNvSpPr txBox="1"/>
          <p:nvPr/>
        </p:nvSpPr>
        <p:spPr>
          <a:xfrm>
            <a:off x="8759789" y="1354598"/>
            <a:ext cx="3044423" cy="1446550"/>
          </a:xfrm>
          <a:prstGeom prst="rect">
            <a:avLst/>
          </a:prstGeom>
          <a:noFill/>
        </p:spPr>
        <p:txBody>
          <a:bodyPr wrap="none" rtlCol="0">
            <a:spAutoFit/>
          </a:bodyPr>
          <a:lstStyle/>
          <a:p>
            <a:r>
              <a:rPr lang="it-IT" b="1" dirty="0">
                <a:solidFill>
                  <a:srgbClr val="CF1F22"/>
                </a:solidFill>
                <a:latin typeface="Arial" panose="020B0604020202020204" pitchFamily="34" charset="0"/>
                <a:cs typeface="Arial" panose="020B0604020202020204" pitchFamily="34" charset="0"/>
              </a:rPr>
              <a:t>Scenario 3 (ROROI 10.6%)</a:t>
            </a:r>
          </a:p>
          <a:p>
            <a:r>
              <a:rPr lang="it-IT" sz="1400" dirty="0">
                <a:solidFill>
                  <a:schemeClr val="bg2">
                    <a:lumMod val="50000"/>
                  </a:schemeClr>
                </a:solidFill>
                <a:latin typeface="Arial" panose="020B0604020202020204" pitchFamily="34" charset="0"/>
                <a:cs typeface="Arial" panose="020B0604020202020204" pitchFamily="34" charset="0"/>
              </a:rPr>
              <a:t>Potenza impianto CSP : </a:t>
            </a:r>
            <a:r>
              <a:rPr lang="it-IT" sz="1400" b="1" dirty="0">
                <a:solidFill>
                  <a:srgbClr val="CF1F22"/>
                </a:solidFill>
                <a:latin typeface="Arial" panose="020B0604020202020204" pitchFamily="34" charset="0"/>
                <a:cs typeface="Arial" panose="020B0604020202020204" pitchFamily="34" charset="0"/>
              </a:rPr>
              <a:t>50 MW;</a:t>
            </a:r>
          </a:p>
          <a:p>
            <a:r>
              <a:rPr lang="it-IT" sz="1400" dirty="0">
                <a:solidFill>
                  <a:schemeClr val="bg2">
                    <a:lumMod val="50000"/>
                  </a:schemeClr>
                </a:solidFill>
                <a:latin typeface="Arial" panose="020B0604020202020204" pitchFamily="34" charset="0"/>
                <a:cs typeface="Arial" panose="020B0604020202020204" pitchFamily="34" charset="0"/>
              </a:rPr>
              <a:t>Nr. Di loop impianto solare: </a:t>
            </a:r>
            <a:r>
              <a:rPr lang="it-IT" sz="1400" b="1" dirty="0">
                <a:solidFill>
                  <a:srgbClr val="CF1F22"/>
                </a:solidFill>
                <a:latin typeface="Arial" panose="020B0604020202020204" pitchFamily="34" charset="0"/>
                <a:cs typeface="Arial" panose="020B0604020202020204" pitchFamily="34" charset="0"/>
              </a:rPr>
              <a:t>80;</a:t>
            </a:r>
          </a:p>
          <a:p>
            <a:r>
              <a:rPr lang="it-IT" sz="1400" dirty="0">
                <a:solidFill>
                  <a:schemeClr val="bg2">
                    <a:lumMod val="50000"/>
                  </a:schemeClr>
                </a:solidFill>
                <a:latin typeface="Arial" panose="020B0604020202020204" pitchFamily="34" charset="0"/>
                <a:cs typeface="Arial" panose="020B0604020202020204" pitchFamily="34" charset="0"/>
              </a:rPr>
              <a:t>Max. Temperatura: </a:t>
            </a:r>
            <a:r>
              <a:rPr lang="it-IT" sz="1400" b="1" dirty="0">
                <a:solidFill>
                  <a:srgbClr val="CF1F22"/>
                </a:solidFill>
                <a:latin typeface="Arial" panose="020B0604020202020204" pitchFamily="34" charset="0"/>
                <a:cs typeface="Arial" panose="020B0604020202020204" pitchFamily="34" charset="0"/>
              </a:rPr>
              <a:t>550°C;</a:t>
            </a:r>
          </a:p>
          <a:p>
            <a:r>
              <a:rPr lang="it-IT" sz="1400" dirty="0">
                <a:solidFill>
                  <a:schemeClr val="bg2">
                    <a:lumMod val="50000"/>
                  </a:schemeClr>
                </a:solidFill>
                <a:latin typeface="Arial" panose="020B0604020202020204" pitchFamily="34" charset="0"/>
                <a:cs typeface="Arial" panose="020B0604020202020204" pitchFamily="34" charset="0"/>
              </a:rPr>
              <a:t>Unità: </a:t>
            </a:r>
            <a:r>
              <a:rPr lang="it-IT" sz="1400" b="1" dirty="0">
                <a:solidFill>
                  <a:srgbClr val="CF1F22"/>
                </a:solidFill>
                <a:latin typeface="Arial" panose="020B0604020202020204" pitchFamily="34" charset="0"/>
                <a:cs typeface="Arial" panose="020B0604020202020204" pitchFamily="34" charset="0"/>
              </a:rPr>
              <a:t>Unità 2;</a:t>
            </a:r>
          </a:p>
          <a:p>
            <a:r>
              <a:rPr lang="it-IT" sz="1400" dirty="0">
                <a:solidFill>
                  <a:schemeClr val="bg2">
                    <a:lumMod val="50000"/>
                  </a:schemeClr>
                </a:solidFill>
                <a:latin typeface="Arial" panose="020B0604020202020204" pitchFamily="34" charset="0"/>
                <a:cs typeface="Arial" panose="020B0604020202020204" pitchFamily="34" charset="0"/>
              </a:rPr>
              <a:t>Riduzione potenza termica: </a:t>
            </a:r>
            <a:r>
              <a:rPr lang="it-IT" sz="1400" b="1" dirty="0">
                <a:solidFill>
                  <a:srgbClr val="CF1F22"/>
                </a:solidFill>
                <a:latin typeface="Arial" panose="020B0604020202020204" pitchFamily="34" charset="0"/>
                <a:cs typeface="Arial" panose="020B0604020202020204" pitchFamily="34" charset="0"/>
              </a:rPr>
              <a:t>21%.</a:t>
            </a:r>
          </a:p>
        </p:txBody>
      </p:sp>
      <p:sp>
        <p:nvSpPr>
          <p:cNvPr id="29" name="CasellaDiTesto 28">
            <a:extLst>
              <a:ext uri="{FF2B5EF4-FFF2-40B4-BE49-F238E27FC236}">
                <a16:creationId xmlns:a16="http://schemas.microsoft.com/office/drawing/2014/main" id="{14528C4D-E540-8153-6D47-50926D303288}"/>
              </a:ext>
            </a:extLst>
          </p:cNvPr>
          <p:cNvSpPr txBox="1"/>
          <p:nvPr/>
        </p:nvSpPr>
        <p:spPr>
          <a:xfrm rot="16200000">
            <a:off x="-1286462" y="4290175"/>
            <a:ext cx="3260933" cy="307777"/>
          </a:xfrm>
          <a:prstGeom prst="rect">
            <a:avLst/>
          </a:prstGeom>
          <a:solidFill>
            <a:schemeClr val="bg1"/>
          </a:solidFill>
        </p:spPr>
        <p:txBody>
          <a:bodyPr wrap="square" rtlCol="0">
            <a:spAutoFit/>
          </a:bodyPr>
          <a:lstStyle/>
          <a:p>
            <a:pPr algn="ctr"/>
            <a:r>
              <a:rPr lang="it-IT" sz="1400" dirty="0" err="1">
                <a:latin typeface="Arial" panose="020B0604020202020204" pitchFamily="34" charset="0"/>
                <a:cs typeface="Arial" panose="020B0604020202020204" pitchFamily="34" charset="0"/>
              </a:rPr>
              <a:t>Saving</a:t>
            </a:r>
            <a:r>
              <a:rPr lang="it-IT" sz="1400" dirty="0">
                <a:latin typeface="Arial" panose="020B0604020202020204" pitchFamily="34" charset="0"/>
                <a:cs typeface="Arial" panose="020B0604020202020204" pitchFamily="34" charset="0"/>
              </a:rPr>
              <a:t> % of CO</a:t>
            </a:r>
            <a:r>
              <a:rPr lang="it-IT" sz="1400" baseline="-25000" dirty="0">
                <a:latin typeface="Arial" panose="020B0604020202020204" pitchFamily="34" charset="0"/>
                <a:cs typeface="Arial" panose="020B0604020202020204" pitchFamily="34" charset="0"/>
              </a:rPr>
              <a:t>2 </a:t>
            </a:r>
            <a:r>
              <a:rPr lang="it-IT" sz="1400" dirty="0" err="1">
                <a:latin typeface="Arial" panose="020B0604020202020204" pitchFamily="34" charset="0"/>
                <a:cs typeface="Arial" panose="020B0604020202020204" pitchFamily="34" charset="0"/>
              </a:rPr>
              <a:t>emissions</a:t>
            </a:r>
            <a:r>
              <a:rPr lang="it-IT" sz="1400" dirty="0">
                <a:latin typeface="Arial" panose="020B0604020202020204" pitchFamily="34" charset="0"/>
                <a:cs typeface="Arial" panose="020B0604020202020204" pitchFamily="34" charset="0"/>
              </a:rPr>
              <a:t> per </a:t>
            </a:r>
            <a:r>
              <a:rPr lang="it-IT" sz="1400" dirty="0" err="1">
                <a:latin typeface="Arial" panose="020B0604020202020204" pitchFamily="34" charset="0"/>
                <a:cs typeface="Arial" panose="020B0604020202020204" pitchFamily="34" charset="0"/>
              </a:rPr>
              <a:t>year</a:t>
            </a:r>
            <a:endParaRPr lang="it-IT"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86D00E51-6AE5-EBB0-3F14-A07DB1C75088}"/>
                  </a:ext>
                </a:extLst>
              </p:cNvPr>
              <p:cNvSpPr txBox="1"/>
              <p:nvPr/>
            </p:nvSpPr>
            <p:spPr>
              <a:xfrm>
                <a:off x="906794" y="4016170"/>
                <a:ext cx="811441" cy="369332"/>
              </a:xfrm>
              <a:prstGeom prst="rect">
                <a:avLst/>
              </a:prstGeom>
              <a:noFill/>
            </p:spPr>
            <p:txBody>
              <a:bodyPr wrap="none" rtlCol="0">
                <a:spAutoFit/>
              </a:bodyPr>
              <a:lstStyle/>
              <a:p>
                <a14:m>
                  <m:oMath xmlns:m="http://schemas.openxmlformats.org/officeDocument/2006/math">
                    <m:r>
                      <a:rPr lang="it-IT" b="1" i="1" smtClean="0">
                        <a:latin typeface="Cambria Math" panose="02040503050406030204" pitchFamily="18" charset="0"/>
                        <a:ea typeface="Cambria Math" panose="02040503050406030204" pitchFamily="18" charset="0"/>
                        <a:cs typeface="Arial" panose="020B0604020202020204" pitchFamily="34" charset="0"/>
                      </a:rPr>
                      <m:t>~</m:t>
                    </m:r>
                  </m:oMath>
                </a14:m>
                <a:r>
                  <a:rPr lang="it-IT" b="1" dirty="0">
                    <a:latin typeface="Arial" panose="020B0604020202020204" pitchFamily="34" charset="0"/>
                    <a:cs typeface="Arial" panose="020B0604020202020204" pitchFamily="34" charset="0"/>
                  </a:rPr>
                  <a:t>13%</a:t>
                </a:r>
              </a:p>
            </p:txBody>
          </p:sp>
        </mc:Choice>
        <mc:Fallback xmlns="">
          <p:sp>
            <p:nvSpPr>
              <p:cNvPr id="30" name="CasellaDiTesto 29">
                <a:extLst>
                  <a:ext uri="{FF2B5EF4-FFF2-40B4-BE49-F238E27FC236}">
                    <a16:creationId xmlns:a16="http://schemas.microsoft.com/office/drawing/2014/main" id="{86D00E51-6AE5-EBB0-3F14-A07DB1C75088}"/>
                  </a:ext>
                </a:extLst>
              </p:cNvPr>
              <p:cNvSpPr txBox="1">
                <a:spLocks noRot="1" noChangeAspect="1" noMove="1" noResize="1" noEditPoints="1" noAdjustHandles="1" noChangeArrowheads="1" noChangeShapeType="1" noTextEdit="1"/>
              </p:cNvSpPr>
              <p:nvPr/>
            </p:nvSpPr>
            <p:spPr>
              <a:xfrm>
                <a:off x="906794" y="4016170"/>
                <a:ext cx="811441" cy="369332"/>
              </a:xfrm>
              <a:prstGeom prst="rect">
                <a:avLst/>
              </a:prstGeom>
              <a:blipFill>
                <a:blip r:embed="rId8"/>
                <a:stretch>
                  <a:fillRect t="-10000" r="-4615" b="-26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DE83CC27-751D-8BF1-94F2-1A84F8887C9B}"/>
                  </a:ext>
                </a:extLst>
              </p:cNvPr>
              <p:cNvSpPr txBox="1"/>
              <p:nvPr/>
            </p:nvSpPr>
            <p:spPr>
              <a:xfrm>
                <a:off x="1903515" y="3615121"/>
                <a:ext cx="811441" cy="369332"/>
              </a:xfrm>
              <a:prstGeom prst="rect">
                <a:avLst/>
              </a:prstGeom>
              <a:noFill/>
            </p:spPr>
            <p:txBody>
              <a:bodyPr wrap="none" rtlCol="0">
                <a:spAutoFit/>
              </a:bodyPr>
              <a:lstStyle/>
              <a:p>
                <a14:m>
                  <m:oMath xmlns:m="http://schemas.openxmlformats.org/officeDocument/2006/math">
                    <m:r>
                      <a:rPr lang="it-IT" b="1" i="1" smtClean="0">
                        <a:latin typeface="Cambria Math" panose="02040503050406030204" pitchFamily="18" charset="0"/>
                        <a:ea typeface="Cambria Math" panose="02040503050406030204" pitchFamily="18" charset="0"/>
                        <a:cs typeface="Arial" panose="020B0604020202020204" pitchFamily="34" charset="0"/>
                      </a:rPr>
                      <m:t>~</m:t>
                    </m:r>
                  </m:oMath>
                </a14:m>
                <a:r>
                  <a:rPr lang="it-IT" b="1" dirty="0">
                    <a:latin typeface="Arial" panose="020B0604020202020204" pitchFamily="34" charset="0"/>
                    <a:cs typeface="Arial" panose="020B0604020202020204" pitchFamily="34" charset="0"/>
                  </a:rPr>
                  <a:t>19%</a:t>
                </a:r>
              </a:p>
            </p:txBody>
          </p:sp>
        </mc:Choice>
        <mc:Fallback xmlns="">
          <p:sp>
            <p:nvSpPr>
              <p:cNvPr id="31" name="CasellaDiTesto 30">
                <a:extLst>
                  <a:ext uri="{FF2B5EF4-FFF2-40B4-BE49-F238E27FC236}">
                    <a16:creationId xmlns:a16="http://schemas.microsoft.com/office/drawing/2014/main" id="{DE83CC27-751D-8BF1-94F2-1A84F8887C9B}"/>
                  </a:ext>
                </a:extLst>
              </p:cNvPr>
              <p:cNvSpPr txBox="1">
                <a:spLocks noRot="1" noChangeAspect="1" noMove="1" noResize="1" noEditPoints="1" noAdjustHandles="1" noChangeArrowheads="1" noChangeShapeType="1" noTextEdit="1"/>
              </p:cNvSpPr>
              <p:nvPr/>
            </p:nvSpPr>
            <p:spPr>
              <a:xfrm>
                <a:off x="1903515" y="3615121"/>
                <a:ext cx="811441" cy="369332"/>
              </a:xfrm>
              <a:prstGeom prst="rect">
                <a:avLst/>
              </a:prstGeom>
              <a:blipFill>
                <a:blip r:embed="rId9"/>
                <a:stretch>
                  <a:fillRect t="-6667" r="-4615" b="-26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91B09817-3734-BE02-B62D-A9673822B629}"/>
                  </a:ext>
                </a:extLst>
              </p:cNvPr>
              <p:cNvSpPr txBox="1"/>
              <p:nvPr/>
            </p:nvSpPr>
            <p:spPr>
              <a:xfrm>
                <a:off x="2715260" y="4200836"/>
                <a:ext cx="798680" cy="369332"/>
              </a:xfrm>
              <a:prstGeom prst="rect">
                <a:avLst/>
              </a:prstGeom>
              <a:noFill/>
            </p:spPr>
            <p:txBody>
              <a:bodyPr wrap="none" rtlCol="0">
                <a:spAutoFit/>
              </a:bodyPr>
              <a:lstStyle/>
              <a:p>
                <a14:m>
                  <m:oMath xmlns:m="http://schemas.openxmlformats.org/officeDocument/2006/math">
                    <m:r>
                      <a:rPr lang="it-IT" b="1" i="1" smtClean="0">
                        <a:latin typeface="Cambria Math" panose="02040503050406030204" pitchFamily="18" charset="0"/>
                        <a:ea typeface="Cambria Math" panose="02040503050406030204" pitchFamily="18" charset="0"/>
                        <a:cs typeface="Arial" panose="020B0604020202020204" pitchFamily="34" charset="0"/>
                      </a:rPr>
                      <m:t>~</m:t>
                    </m:r>
                  </m:oMath>
                </a14:m>
                <a:r>
                  <a:rPr lang="it-IT" b="1" dirty="0">
                    <a:latin typeface="Arial" panose="020B0604020202020204" pitchFamily="34" charset="0"/>
                    <a:cs typeface="Arial" panose="020B0604020202020204" pitchFamily="34" charset="0"/>
                  </a:rPr>
                  <a:t>11%</a:t>
                </a:r>
              </a:p>
            </p:txBody>
          </p:sp>
        </mc:Choice>
        <mc:Fallback xmlns="">
          <p:sp>
            <p:nvSpPr>
              <p:cNvPr id="32" name="CasellaDiTesto 31">
                <a:extLst>
                  <a:ext uri="{FF2B5EF4-FFF2-40B4-BE49-F238E27FC236}">
                    <a16:creationId xmlns:a16="http://schemas.microsoft.com/office/drawing/2014/main" id="{91B09817-3734-BE02-B62D-A9673822B629}"/>
                  </a:ext>
                </a:extLst>
              </p:cNvPr>
              <p:cNvSpPr txBox="1">
                <a:spLocks noRot="1" noChangeAspect="1" noMove="1" noResize="1" noEditPoints="1" noAdjustHandles="1" noChangeArrowheads="1" noChangeShapeType="1" noTextEdit="1"/>
              </p:cNvSpPr>
              <p:nvPr/>
            </p:nvSpPr>
            <p:spPr>
              <a:xfrm>
                <a:off x="2715260" y="4200836"/>
                <a:ext cx="798680" cy="369332"/>
              </a:xfrm>
              <a:prstGeom prst="rect">
                <a:avLst/>
              </a:prstGeom>
              <a:blipFill>
                <a:blip r:embed="rId10"/>
                <a:stretch>
                  <a:fillRect t="-6667" r="-6250" b="-26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990BFED1-09A7-2A65-3970-B0875BBED391}"/>
                  </a:ext>
                </a:extLst>
              </p:cNvPr>
              <p:cNvSpPr txBox="1"/>
              <p:nvPr/>
            </p:nvSpPr>
            <p:spPr>
              <a:xfrm>
                <a:off x="3770958" y="3615121"/>
                <a:ext cx="811441" cy="369332"/>
              </a:xfrm>
              <a:prstGeom prst="rect">
                <a:avLst/>
              </a:prstGeom>
              <a:noFill/>
            </p:spPr>
            <p:txBody>
              <a:bodyPr wrap="none" rtlCol="0">
                <a:spAutoFit/>
              </a:bodyPr>
              <a:lstStyle/>
              <a:p>
                <a14:m>
                  <m:oMath xmlns:m="http://schemas.openxmlformats.org/officeDocument/2006/math">
                    <m:r>
                      <a:rPr lang="it-IT" b="1" i="1" smtClean="0">
                        <a:latin typeface="Cambria Math" panose="02040503050406030204" pitchFamily="18" charset="0"/>
                        <a:ea typeface="Cambria Math" panose="02040503050406030204" pitchFamily="18" charset="0"/>
                        <a:cs typeface="Arial" panose="020B0604020202020204" pitchFamily="34" charset="0"/>
                      </a:rPr>
                      <m:t>~</m:t>
                    </m:r>
                  </m:oMath>
                </a14:m>
                <a:r>
                  <a:rPr lang="it-IT" b="1" dirty="0">
                    <a:latin typeface="Arial" panose="020B0604020202020204" pitchFamily="34" charset="0"/>
                    <a:cs typeface="Arial" panose="020B0604020202020204" pitchFamily="34" charset="0"/>
                  </a:rPr>
                  <a:t>17%</a:t>
                </a:r>
              </a:p>
            </p:txBody>
          </p:sp>
        </mc:Choice>
        <mc:Fallback xmlns="">
          <p:sp>
            <p:nvSpPr>
              <p:cNvPr id="33" name="CasellaDiTesto 32">
                <a:extLst>
                  <a:ext uri="{FF2B5EF4-FFF2-40B4-BE49-F238E27FC236}">
                    <a16:creationId xmlns:a16="http://schemas.microsoft.com/office/drawing/2014/main" id="{990BFED1-09A7-2A65-3970-B0875BBED391}"/>
                  </a:ext>
                </a:extLst>
              </p:cNvPr>
              <p:cNvSpPr txBox="1">
                <a:spLocks noRot="1" noChangeAspect="1" noMove="1" noResize="1" noEditPoints="1" noAdjustHandles="1" noChangeArrowheads="1" noChangeShapeType="1" noTextEdit="1"/>
              </p:cNvSpPr>
              <p:nvPr/>
            </p:nvSpPr>
            <p:spPr>
              <a:xfrm>
                <a:off x="3770958" y="3615121"/>
                <a:ext cx="811441" cy="369332"/>
              </a:xfrm>
              <a:prstGeom prst="rect">
                <a:avLst/>
              </a:prstGeom>
              <a:blipFill>
                <a:blip r:embed="rId11"/>
                <a:stretch>
                  <a:fillRect t="-6667" r="-6250" b="-26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5" name="CasellaDiTesto 34">
                <a:extLst>
                  <a:ext uri="{FF2B5EF4-FFF2-40B4-BE49-F238E27FC236}">
                    <a16:creationId xmlns:a16="http://schemas.microsoft.com/office/drawing/2014/main" id="{AF7AE841-BBE1-0CB1-F61A-8C7E2CD67D74}"/>
                  </a:ext>
                </a:extLst>
              </p:cNvPr>
              <p:cNvSpPr txBox="1"/>
              <p:nvPr/>
            </p:nvSpPr>
            <p:spPr>
              <a:xfrm>
                <a:off x="4489166" y="4293752"/>
                <a:ext cx="811441" cy="369332"/>
              </a:xfrm>
              <a:prstGeom prst="rect">
                <a:avLst/>
              </a:prstGeom>
              <a:noFill/>
            </p:spPr>
            <p:txBody>
              <a:bodyPr wrap="none" rtlCol="0">
                <a:spAutoFit/>
              </a:bodyPr>
              <a:lstStyle/>
              <a:p>
                <a14:m>
                  <m:oMath xmlns:m="http://schemas.openxmlformats.org/officeDocument/2006/math">
                    <m:r>
                      <a:rPr lang="it-IT" b="1" i="1" smtClean="0">
                        <a:latin typeface="Cambria Math" panose="02040503050406030204" pitchFamily="18" charset="0"/>
                        <a:ea typeface="Cambria Math" panose="02040503050406030204" pitchFamily="18" charset="0"/>
                        <a:cs typeface="Arial" panose="020B0604020202020204" pitchFamily="34" charset="0"/>
                      </a:rPr>
                      <m:t>~</m:t>
                    </m:r>
                  </m:oMath>
                </a14:m>
                <a:r>
                  <a:rPr lang="it-IT" b="1" dirty="0">
                    <a:latin typeface="Arial" panose="020B0604020202020204" pitchFamily="34" charset="0"/>
                    <a:cs typeface="Arial" panose="020B0604020202020204" pitchFamily="34" charset="0"/>
                  </a:rPr>
                  <a:t>10%</a:t>
                </a:r>
              </a:p>
            </p:txBody>
          </p:sp>
        </mc:Choice>
        <mc:Fallback xmlns="">
          <p:sp>
            <p:nvSpPr>
              <p:cNvPr id="35" name="CasellaDiTesto 34">
                <a:extLst>
                  <a:ext uri="{FF2B5EF4-FFF2-40B4-BE49-F238E27FC236}">
                    <a16:creationId xmlns:a16="http://schemas.microsoft.com/office/drawing/2014/main" id="{AF7AE841-BBE1-0CB1-F61A-8C7E2CD67D74}"/>
                  </a:ext>
                </a:extLst>
              </p:cNvPr>
              <p:cNvSpPr txBox="1">
                <a:spLocks noRot="1" noChangeAspect="1" noMove="1" noResize="1" noEditPoints="1" noAdjustHandles="1" noChangeArrowheads="1" noChangeShapeType="1" noTextEdit="1"/>
              </p:cNvSpPr>
              <p:nvPr/>
            </p:nvSpPr>
            <p:spPr>
              <a:xfrm>
                <a:off x="4489166" y="4293752"/>
                <a:ext cx="811441" cy="369332"/>
              </a:xfrm>
              <a:prstGeom prst="rect">
                <a:avLst/>
              </a:prstGeom>
              <a:blipFill>
                <a:blip r:embed="rId12"/>
                <a:stretch>
                  <a:fillRect t="-3226" r="-4615" b="-2258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CasellaDiTesto 35">
                <a:extLst>
                  <a:ext uri="{FF2B5EF4-FFF2-40B4-BE49-F238E27FC236}">
                    <a16:creationId xmlns:a16="http://schemas.microsoft.com/office/drawing/2014/main" id="{3949D397-FB54-912B-C899-D9C6FEBA626D}"/>
                  </a:ext>
                </a:extLst>
              </p:cNvPr>
              <p:cNvSpPr txBox="1"/>
              <p:nvPr/>
            </p:nvSpPr>
            <p:spPr>
              <a:xfrm>
                <a:off x="5553423" y="3627737"/>
                <a:ext cx="811441" cy="369332"/>
              </a:xfrm>
              <a:prstGeom prst="rect">
                <a:avLst/>
              </a:prstGeom>
              <a:noFill/>
            </p:spPr>
            <p:txBody>
              <a:bodyPr wrap="none" rtlCol="0">
                <a:spAutoFit/>
              </a:bodyPr>
              <a:lstStyle/>
              <a:p>
                <a14:m>
                  <m:oMath xmlns:m="http://schemas.openxmlformats.org/officeDocument/2006/math">
                    <m:r>
                      <a:rPr lang="it-IT" b="1" i="1" smtClean="0">
                        <a:latin typeface="Cambria Math" panose="02040503050406030204" pitchFamily="18" charset="0"/>
                        <a:ea typeface="Cambria Math" panose="02040503050406030204" pitchFamily="18" charset="0"/>
                        <a:cs typeface="Arial" panose="020B0604020202020204" pitchFamily="34" charset="0"/>
                      </a:rPr>
                      <m:t>~</m:t>
                    </m:r>
                  </m:oMath>
                </a14:m>
                <a:r>
                  <a:rPr lang="it-IT" b="1" dirty="0">
                    <a:latin typeface="Arial" panose="020B0604020202020204" pitchFamily="34" charset="0"/>
                    <a:cs typeface="Arial" panose="020B0604020202020204" pitchFamily="34" charset="0"/>
                  </a:rPr>
                  <a:t>17%</a:t>
                </a:r>
              </a:p>
            </p:txBody>
          </p:sp>
        </mc:Choice>
        <mc:Fallback xmlns="">
          <p:sp>
            <p:nvSpPr>
              <p:cNvPr id="36" name="CasellaDiTesto 35">
                <a:extLst>
                  <a:ext uri="{FF2B5EF4-FFF2-40B4-BE49-F238E27FC236}">
                    <a16:creationId xmlns:a16="http://schemas.microsoft.com/office/drawing/2014/main" id="{3949D397-FB54-912B-C899-D9C6FEBA626D}"/>
                  </a:ext>
                </a:extLst>
              </p:cNvPr>
              <p:cNvSpPr txBox="1">
                <a:spLocks noRot="1" noChangeAspect="1" noMove="1" noResize="1" noEditPoints="1" noAdjustHandles="1" noChangeArrowheads="1" noChangeShapeType="1" noTextEdit="1"/>
              </p:cNvSpPr>
              <p:nvPr/>
            </p:nvSpPr>
            <p:spPr>
              <a:xfrm>
                <a:off x="5553423" y="3627737"/>
                <a:ext cx="811441" cy="369332"/>
              </a:xfrm>
              <a:prstGeom prst="rect">
                <a:avLst/>
              </a:prstGeom>
              <a:blipFill>
                <a:blip r:embed="rId13"/>
                <a:stretch>
                  <a:fillRect t="-6667" r="-4615" b="-26667"/>
                </a:stretch>
              </a:blipFill>
            </p:spPr>
            <p:txBody>
              <a:bodyPr/>
              <a:lstStyle/>
              <a:p>
                <a:r>
                  <a:rPr lang="it-IT">
                    <a:noFill/>
                  </a:rPr>
                  <a:t> </a:t>
                </a:r>
              </a:p>
            </p:txBody>
          </p:sp>
        </mc:Fallback>
      </mc:AlternateContent>
      <p:sp>
        <p:nvSpPr>
          <p:cNvPr id="12" name="CasellaDiTesto 11">
            <a:extLst>
              <a:ext uri="{FF2B5EF4-FFF2-40B4-BE49-F238E27FC236}">
                <a16:creationId xmlns:a16="http://schemas.microsoft.com/office/drawing/2014/main" id="{ADA83A49-20D0-FB5B-D0D2-9D6E2E69AA16}"/>
              </a:ext>
            </a:extLst>
          </p:cNvPr>
          <p:cNvSpPr txBox="1"/>
          <p:nvPr/>
        </p:nvSpPr>
        <p:spPr>
          <a:xfrm>
            <a:off x="5304254" y="2804984"/>
            <a:ext cx="3937174" cy="369332"/>
          </a:xfrm>
          <a:prstGeom prst="rect">
            <a:avLst/>
          </a:prstGeom>
          <a:noFill/>
        </p:spPr>
        <p:txBody>
          <a:bodyPr wrap="square" rtlCol="0">
            <a:spAutoFit/>
          </a:bodyPr>
          <a:lstStyle/>
          <a:p>
            <a:r>
              <a:rPr lang="it-IT" b="1" dirty="0"/>
              <a:t>ROROI</a:t>
            </a:r>
            <a:r>
              <a:rPr lang="it-IT" dirty="0"/>
              <a:t>= </a:t>
            </a:r>
            <a:r>
              <a:rPr lang="it-IT" b="1" dirty="0"/>
              <a:t>R</a:t>
            </a:r>
            <a:r>
              <a:rPr lang="it-IT" dirty="0"/>
              <a:t>ate </a:t>
            </a:r>
            <a:r>
              <a:rPr lang="it-IT" b="1" dirty="0"/>
              <a:t>O</a:t>
            </a:r>
            <a:r>
              <a:rPr lang="it-IT" dirty="0"/>
              <a:t>f </a:t>
            </a:r>
            <a:r>
              <a:rPr lang="it-IT" b="1" dirty="0"/>
              <a:t>R</a:t>
            </a:r>
            <a:r>
              <a:rPr lang="it-IT" dirty="0"/>
              <a:t>eturn </a:t>
            </a:r>
            <a:r>
              <a:rPr lang="it-IT" b="1" dirty="0"/>
              <a:t>O</a:t>
            </a:r>
            <a:r>
              <a:rPr lang="it-IT" dirty="0"/>
              <a:t>f </a:t>
            </a:r>
            <a:r>
              <a:rPr lang="it-IT" b="1" dirty="0"/>
              <a:t>I</a:t>
            </a:r>
            <a:r>
              <a:rPr lang="it-IT" dirty="0"/>
              <a:t>nvestment</a:t>
            </a:r>
          </a:p>
        </p:txBody>
      </p:sp>
      <p:sp>
        <p:nvSpPr>
          <p:cNvPr id="19" name="CasellaDiTesto 18">
            <a:extLst>
              <a:ext uri="{FF2B5EF4-FFF2-40B4-BE49-F238E27FC236}">
                <a16:creationId xmlns:a16="http://schemas.microsoft.com/office/drawing/2014/main" id="{4A90E2E8-1034-36BF-DD3C-4457A0DF60EE}"/>
              </a:ext>
            </a:extLst>
          </p:cNvPr>
          <p:cNvSpPr txBox="1"/>
          <p:nvPr/>
        </p:nvSpPr>
        <p:spPr>
          <a:xfrm>
            <a:off x="190116" y="6550992"/>
            <a:ext cx="9369227" cy="307777"/>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79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dissolve">
                                      <p:cBhvr>
                                        <p:cTn id="30" dur="500"/>
                                        <p:tgtEl>
                                          <p:spTgt spid="2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dissolve">
                                      <p:cBhvr>
                                        <p:cTn id="41" dur="500"/>
                                        <p:tgtEl>
                                          <p:spTgt spid="1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dissolve">
                                      <p:cBhvr>
                                        <p:cTn id="44" dur="500"/>
                                        <p:tgtEl>
                                          <p:spTgt spid="2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dissolve">
                                      <p:cBhvr>
                                        <p:cTn id="47" dur="500"/>
                                        <p:tgtEl>
                                          <p:spTgt spid="27"/>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dissolv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ssolve">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28" grpId="0" animBg="1"/>
      <p:bldP spid="22" grpId="0" animBg="1"/>
      <p:bldP spid="24" grpId="0" animBg="1"/>
      <p:bldP spid="25" grpId="0" animBg="1"/>
      <p:bldP spid="21" grpId="0" animBg="1"/>
      <p:bldP spid="13" grpId="0" animBg="1"/>
      <p:bldP spid="14" grpId="0" animBg="1"/>
      <p:bldP spid="15" grpId="0" animBg="1"/>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3F2C3-003A-479F-1E36-4770CC5F0F55}"/>
            </a:ext>
          </a:extLst>
        </p:cNvPr>
        <p:cNvGrpSpPr/>
        <p:nvPr/>
      </p:nvGrpSpPr>
      <p:grpSpPr>
        <a:xfrm>
          <a:off x="0" y="0"/>
          <a:ext cx="0" cy="0"/>
          <a:chOff x="0" y="0"/>
          <a:chExt cx="0" cy="0"/>
        </a:xfrm>
      </p:grpSpPr>
      <p:sp>
        <p:nvSpPr>
          <p:cNvPr id="47" name="Parallelogramma 46">
            <a:extLst>
              <a:ext uri="{FF2B5EF4-FFF2-40B4-BE49-F238E27FC236}">
                <a16:creationId xmlns:a16="http://schemas.microsoft.com/office/drawing/2014/main" id="{E5FBE877-569C-14D5-C9DB-2FD50FCAF07E}"/>
              </a:ext>
            </a:extLst>
          </p:cNvPr>
          <p:cNvSpPr/>
          <p:nvPr/>
        </p:nvSpPr>
        <p:spPr>
          <a:xfrm rot="5400000" flipH="1">
            <a:off x="13981208" y="-2156367"/>
            <a:ext cx="1919836" cy="216104"/>
          </a:xfrm>
          <a:prstGeom prst="parallelogram">
            <a:avLst>
              <a:gd name="adj" fmla="val 169191"/>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957AEDDC-A248-6CC7-F0C0-8F5C15142543}"/>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0E52D61D-9AA2-70F9-011B-88C88506F17C}"/>
              </a:ext>
            </a:extLst>
          </p:cNvPr>
          <p:cNvPicPr>
            <a:picLocks noChangeAspect="1"/>
          </p:cNvPicPr>
          <p:nvPr/>
        </p:nvPicPr>
        <p:blipFill>
          <a:blip r:embed="rId4"/>
          <a:stretch>
            <a:fillRect/>
          </a:stretch>
        </p:blipFill>
        <p:spPr>
          <a:xfrm>
            <a:off x="9466999" y="-37226"/>
            <a:ext cx="2725001" cy="1096005"/>
          </a:xfrm>
          <a:prstGeom prst="rect">
            <a:avLst/>
          </a:prstGeom>
        </p:spPr>
      </p:pic>
      <p:pic>
        <p:nvPicPr>
          <p:cNvPr id="4" name="Immagine 3">
            <a:extLst>
              <a:ext uri="{FF2B5EF4-FFF2-40B4-BE49-F238E27FC236}">
                <a16:creationId xmlns:a16="http://schemas.microsoft.com/office/drawing/2014/main" id="{08D4B6BD-2E13-D623-C3D0-4F0F52089F2B}"/>
              </a:ext>
            </a:extLst>
          </p:cNvPr>
          <p:cNvPicPr>
            <a:picLocks noChangeAspect="1"/>
          </p:cNvPicPr>
          <p:nvPr/>
        </p:nvPicPr>
        <p:blipFill rotWithShape="1">
          <a:blip r:embed="rId5"/>
          <a:srcRect r="5051" b="7977"/>
          <a:stretch/>
        </p:blipFill>
        <p:spPr>
          <a:xfrm>
            <a:off x="57602" y="2898186"/>
            <a:ext cx="4117371" cy="3588645"/>
          </a:xfrm>
          <a:prstGeom prst="rect">
            <a:avLst/>
          </a:prstGeom>
        </p:spPr>
      </p:pic>
      <p:sp>
        <p:nvSpPr>
          <p:cNvPr id="6" name="Parallelogramma 5">
            <a:extLst>
              <a:ext uri="{FF2B5EF4-FFF2-40B4-BE49-F238E27FC236}">
                <a16:creationId xmlns:a16="http://schemas.microsoft.com/office/drawing/2014/main" id="{3811F2A7-1410-8C9A-A13B-80F57187FCAC}"/>
              </a:ext>
            </a:extLst>
          </p:cNvPr>
          <p:cNvSpPr/>
          <p:nvPr/>
        </p:nvSpPr>
        <p:spPr>
          <a:xfrm rot="5400000" flipH="1">
            <a:off x="14126168" y="-2133574"/>
            <a:ext cx="1879511" cy="190495"/>
          </a:xfrm>
          <a:prstGeom prst="parallelogram">
            <a:avLst>
              <a:gd name="adj" fmla="val 1691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Parallelogramma 6">
            <a:extLst>
              <a:ext uri="{FF2B5EF4-FFF2-40B4-BE49-F238E27FC236}">
                <a16:creationId xmlns:a16="http://schemas.microsoft.com/office/drawing/2014/main" id="{15128CD0-9D4E-C8A4-0D95-AB5DB2F9DE88}"/>
              </a:ext>
            </a:extLst>
          </p:cNvPr>
          <p:cNvSpPr/>
          <p:nvPr/>
        </p:nvSpPr>
        <p:spPr>
          <a:xfrm rot="5400000" flipH="1">
            <a:off x="14259575" y="-2154488"/>
            <a:ext cx="1895726" cy="216104"/>
          </a:xfrm>
          <a:prstGeom prst="parallelogram">
            <a:avLst>
              <a:gd name="adj" fmla="val 169191"/>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1 8">
            <a:extLst>
              <a:ext uri="{FF2B5EF4-FFF2-40B4-BE49-F238E27FC236}">
                <a16:creationId xmlns:a16="http://schemas.microsoft.com/office/drawing/2014/main" id="{BFB19E80-FD8C-8B76-01F2-6146CBAE58D5}"/>
              </a:ext>
            </a:extLst>
          </p:cNvPr>
          <p:cNvCxnSpPr/>
          <p:nvPr/>
        </p:nvCxnSpPr>
        <p:spPr>
          <a:xfrm>
            <a:off x="15514374" y="-573410"/>
            <a:ext cx="9524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FF36136B-3269-D39D-B2EE-5ACA347191BD}"/>
              </a:ext>
            </a:extLst>
          </p:cNvPr>
          <p:cNvSpPr/>
          <p:nvPr/>
        </p:nvSpPr>
        <p:spPr>
          <a:xfrm>
            <a:off x="14970676" y="-2649345"/>
            <a:ext cx="128711" cy="1566989"/>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Parallelogramma 12">
            <a:extLst>
              <a:ext uri="{FF2B5EF4-FFF2-40B4-BE49-F238E27FC236}">
                <a16:creationId xmlns:a16="http://schemas.microsoft.com/office/drawing/2014/main" id="{7A96D415-3153-4B00-5F9A-DE64ED56803A}"/>
              </a:ext>
            </a:extLst>
          </p:cNvPr>
          <p:cNvSpPr/>
          <p:nvPr/>
        </p:nvSpPr>
        <p:spPr>
          <a:xfrm>
            <a:off x="14970676" y="-3004024"/>
            <a:ext cx="344815" cy="354678"/>
          </a:xfrm>
          <a:prstGeom prst="parallelogram">
            <a:avLst>
              <a:gd name="adj" fmla="val 61786"/>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Parallelogramma 13">
            <a:extLst>
              <a:ext uri="{FF2B5EF4-FFF2-40B4-BE49-F238E27FC236}">
                <a16:creationId xmlns:a16="http://schemas.microsoft.com/office/drawing/2014/main" id="{86F64A02-C032-E9DC-EE88-8A5D28E3E045}"/>
              </a:ext>
            </a:extLst>
          </p:cNvPr>
          <p:cNvSpPr/>
          <p:nvPr/>
        </p:nvSpPr>
        <p:spPr>
          <a:xfrm rot="5400000" flipH="1">
            <a:off x="14379728" y="-2127978"/>
            <a:ext cx="1879511" cy="190495"/>
          </a:xfrm>
          <a:prstGeom prst="parallelogram">
            <a:avLst>
              <a:gd name="adj" fmla="val 1691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Parallelogramma 14">
            <a:extLst>
              <a:ext uri="{FF2B5EF4-FFF2-40B4-BE49-F238E27FC236}">
                <a16:creationId xmlns:a16="http://schemas.microsoft.com/office/drawing/2014/main" id="{F780AEE3-551B-C76D-3EAE-2EBFA2D26F26}"/>
              </a:ext>
            </a:extLst>
          </p:cNvPr>
          <p:cNvSpPr/>
          <p:nvPr/>
        </p:nvSpPr>
        <p:spPr>
          <a:xfrm rot="5400000" flipH="1">
            <a:off x="14505252" y="-2148892"/>
            <a:ext cx="1895726" cy="216104"/>
          </a:xfrm>
          <a:prstGeom prst="parallelogram">
            <a:avLst>
              <a:gd name="adj" fmla="val 1691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990E9F7C-7102-882F-9644-5FF9C960FED5}"/>
              </a:ext>
            </a:extLst>
          </p:cNvPr>
          <p:cNvSpPr/>
          <p:nvPr/>
        </p:nvSpPr>
        <p:spPr>
          <a:xfrm>
            <a:off x="15216353" y="-2643749"/>
            <a:ext cx="128711" cy="15669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Parallelogramma 16">
            <a:extLst>
              <a:ext uri="{FF2B5EF4-FFF2-40B4-BE49-F238E27FC236}">
                <a16:creationId xmlns:a16="http://schemas.microsoft.com/office/drawing/2014/main" id="{C579FD52-93F4-F9DF-02BB-73811810DBE7}"/>
              </a:ext>
            </a:extLst>
          </p:cNvPr>
          <p:cNvSpPr/>
          <p:nvPr/>
        </p:nvSpPr>
        <p:spPr>
          <a:xfrm>
            <a:off x="15216353" y="-2998428"/>
            <a:ext cx="344815" cy="354678"/>
          </a:xfrm>
          <a:prstGeom prst="parallelogram">
            <a:avLst>
              <a:gd name="adj" fmla="val 617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Parallelogramma 17">
            <a:extLst>
              <a:ext uri="{FF2B5EF4-FFF2-40B4-BE49-F238E27FC236}">
                <a16:creationId xmlns:a16="http://schemas.microsoft.com/office/drawing/2014/main" id="{563A2533-C3EF-DEC6-1926-46A6C95426C9}"/>
              </a:ext>
            </a:extLst>
          </p:cNvPr>
          <p:cNvSpPr/>
          <p:nvPr/>
        </p:nvSpPr>
        <p:spPr>
          <a:xfrm rot="5400000" flipH="1">
            <a:off x="14517603" y="-2133574"/>
            <a:ext cx="1879511" cy="190495"/>
          </a:xfrm>
          <a:prstGeom prst="parallelogram">
            <a:avLst>
              <a:gd name="adj" fmla="val 1691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Parallelogramma 18">
            <a:extLst>
              <a:ext uri="{FF2B5EF4-FFF2-40B4-BE49-F238E27FC236}">
                <a16:creationId xmlns:a16="http://schemas.microsoft.com/office/drawing/2014/main" id="{B3EB4318-D92D-15A9-572C-DB244E54E4B3}"/>
              </a:ext>
            </a:extLst>
          </p:cNvPr>
          <p:cNvSpPr/>
          <p:nvPr/>
        </p:nvSpPr>
        <p:spPr>
          <a:xfrm rot="5400000" flipH="1">
            <a:off x="14651010" y="-2154488"/>
            <a:ext cx="1895726" cy="216104"/>
          </a:xfrm>
          <a:prstGeom prst="parallelogram">
            <a:avLst>
              <a:gd name="adj" fmla="val 1691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DD856807-42A6-6940-23E8-1888F30C343C}"/>
              </a:ext>
            </a:extLst>
          </p:cNvPr>
          <p:cNvSpPr/>
          <p:nvPr/>
        </p:nvSpPr>
        <p:spPr>
          <a:xfrm>
            <a:off x="15362111" y="-2649345"/>
            <a:ext cx="128711" cy="156698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Parallelogramma 20">
            <a:extLst>
              <a:ext uri="{FF2B5EF4-FFF2-40B4-BE49-F238E27FC236}">
                <a16:creationId xmlns:a16="http://schemas.microsoft.com/office/drawing/2014/main" id="{033AE645-C9D7-431A-0531-2BA121FC803D}"/>
              </a:ext>
            </a:extLst>
          </p:cNvPr>
          <p:cNvSpPr/>
          <p:nvPr/>
        </p:nvSpPr>
        <p:spPr>
          <a:xfrm>
            <a:off x="15362111" y="-3004024"/>
            <a:ext cx="344815" cy="354678"/>
          </a:xfrm>
          <a:prstGeom prst="parallelogram">
            <a:avLst>
              <a:gd name="adj" fmla="val 61786"/>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Parallelogramma 21">
            <a:extLst>
              <a:ext uri="{FF2B5EF4-FFF2-40B4-BE49-F238E27FC236}">
                <a16:creationId xmlns:a16="http://schemas.microsoft.com/office/drawing/2014/main" id="{45B3A69A-7756-7B66-0C9A-F718612F29CE}"/>
              </a:ext>
            </a:extLst>
          </p:cNvPr>
          <p:cNvSpPr/>
          <p:nvPr/>
        </p:nvSpPr>
        <p:spPr>
          <a:xfrm rot="5400000" flipH="1">
            <a:off x="14733708" y="-2123054"/>
            <a:ext cx="1879511" cy="190495"/>
          </a:xfrm>
          <a:prstGeom prst="parallelogram">
            <a:avLst>
              <a:gd name="adj" fmla="val 1691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Parallelogramma 22">
            <a:extLst>
              <a:ext uri="{FF2B5EF4-FFF2-40B4-BE49-F238E27FC236}">
                <a16:creationId xmlns:a16="http://schemas.microsoft.com/office/drawing/2014/main" id="{5B5A5B27-35ED-1064-3D84-B77AD2A4D2DA}"/>
              </a:ext>
            </a:extLst>
          </p:cNvPr>
          <p:cNvSpPr/>
          <p:nvPr/>
        </p:nvSpPr>
        <p:spPr>
          <a:xfrm rot="5400000" flipH="1">
            <a:off x="14796168" y="-2143968"/>
            <a:ext cx="1895726" cy="216104"/>
          </a:xfrm>
          <a:prstGeom prst="parallelogram">
            <a:avLst>
              <a:gd name="adj" fmla="val 1691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CF02991A-9E59-E532-D2FE-8ED419458CE5}"/>
              </a:ext>
            </a:extLst>
          </p:cNvPr>
          <p:cNvSpPr/>
          <p:nvPr/>
        </p:nvSpPr>
        <p:spPr>
          <a:xfrm>
            <a:off x="15507269" y="-2638825"/>
            <a:ext cx="128711" cy="156698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Parallelogramma 24">
            <a:extLst>
              <a:ext uri="{FF2B5EF4-FFF2-40B4-BE49-F238E27FC236}">
                <a16:creationId xmlns:a16="http://schemas.microsoft.com/office/drawing/2014/main" id="{01D85ADA-EBC1-55A3-D502-2AD1EB58DC54}"/>
              </a:ext>
            </a:extLst>
          </p:cNvPr>
          <p:cNvSpPr/>
          <p:nvPr/>
        </p:nvSpPr>
        <p:spPr>
          <a:xfrm>
            <a:off x="15507269" y="-2993504"/>
            <a:ext cx="344815" cy="354678"/>
          </a:xfrm>
          <a:prstGeom prst="parallelogram">
            <a:avLst>
              <a:gd name="adj" fmla="val 617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Parallelogramma 25">
            <a:extLst>
              <a:ext uri="{FF2B5EF4-FFF2-40B4-BE49-F238E27FC236}">
                <a16:creationId xmlns:a16="http://schemas.microsoft.com/office/drawing/2014/main" id="{914A4638-BFBF-AD67-FC1D-EEACE1F0A7AD}"/>
              </a:ext>
            </a:extLst>
          </p:cNvPr>
          <p:cNvSpPr/>
          <p:nvPr/>
        </p:nvSpPr>
        <p:spPr>
          <a:xfrm rot="5400000" flipH="1">
            <a:off x="14947928" y="-2133574"/>
            <a:ext cx="1879511" cy="190495"/>
          </a:xfrm>
          <a:prstGeom prst="parallelogram">
            <a:avLst>
              <a:gd name="adj" fmla="val 1691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Parallelogramma 26">
            <a:extLst>
              <a:ext uri="{FF2B5EF4-FFF2-40B4-BE49-F238E27FC236}">
                <a16:creationId xmlns:a16="http://schemas.microsoft.com/office/drawing/2014/main" id="{1A85B5B0-3128-2E29-0479-B656EF4875AF}"/>
              </a:ext>
            </a:extLst>
          </p:cNvPr>
          <p:cNvSpPr/>
          <p:nvPr/>
        </p:nvSpPr>
        <p:spPr>
          <a:xfrm rot="5400000" flipH="1">
            <a:off x="15081335" y="-2154488"/>
            <a:ext cx="1895726" cy="216104"/>
          </a:xfrm>
          <a:prstGeom prst="parallelogram">
            <a:avLst>
              <a:gd name="adj" fmla="val 169191"/>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8C63A59C-603D-B38D-DEC0-4C0A1E599E05}"/>
              </a:ext>
            </a:extLst>
          </p:cNvPr>
          <p:cNvSpPr/>
          <p:nvPr/>
        </p:nvSpPr>
        <p:spPr>
          <a:xfrm>
            <a:off x="15792436" y="-2649345"/>
            <a:ext cx="128711" cy="1566989"/>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Parallelogramma 28">
            <a:extLst>
              <a:ext uri="{FF2B5EF4-FFF2-40B4-BE49-F238E27FC236}">
                <a16:creationId xmlns:a16="http://schemas.microsoft.com/office/drawing/2014/main" id="{C2EA0FE6-78C3-8661-5381-392F2E942C45}"/>
              </a:ext>
            </a:extLst>
          </p:cNvPr>
          <p:cNvSpPr/>
          <p:nvPr/>
        </p:nvSpPr>
        <p:spPr>
          <a:xfrm>
            <a:off x="15792436" y="-3004024"/>
            <a:ext cx="344815" cy="354678"/>
          </a:xfrm>
          <a:prstGeom prst="parallelogram">
            <a:avLst>
              <a:gd name="adj" fmla="val 61786"/>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D57DF659-7E3A-747C-0F60-CE6A315D4AAD}"/>
                  </a:ext>
                </a:extLst>
              </p:cNvPr>
              <p:cNvSpPr txBox="1"/>
              <p:nvPr/>
            </p:nvSpPr>
            <p:spPr>
              <a:xfrm>
                <a:off x="5449521" y="6068577"/>
                <a:ext cx="4589145" cy="339773"/>
              </a:xfrm>
              <a:prstGeom prst="rect">
                <a:avLst/>
              </a:prstGeom>
              <a:noFill/>
            </p:spPr>
            <p:txBody>
              <a:bodyPr wrap="square" lIns="0" tIns="0" rIns="0" bIns="0" rtlCol="0">
                <a:spAutoFit/>
              </a:bodyPr>
              <a:lstStyle/>
              <a:p>
                <a14:m>
                  <m:oMath xmlns:m="http://schemas.openxmlformats.org/officeDocument/2006/math">
                    <m:r>
                      <a:rPr lang="it-IT" b="0" i="1" smtClean="0">
                        <a:latin typeface="Cambria Math" panose="02040503050406030204" pitchFamily="18" charset="0"/>
                      </a:rPr>
                      <m:t>2</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𝐻</m:t>
                        </m:r>
                      </m:e>
                      <m:sub>
                        <m:r>
                          <a:rPr lang="it-IT" b="0" i="1" smtClean="0">
                            <a:latin typeface="Cambria Math" panose="02040503050406030204" pitchFamily="18" charset="0"/>
                          </a:rPr>
                          <m:t>2</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𝑂</m:t>
                        </m:r>
                      </m:e>
                      <m:sub>
                        <m:r>
                          <a:rPr lang="it-IT" b="0" i="1" smtClean="0">
                            <a:latin typeface="Cambria Math" panose="02040503050406030204" pitchFamily="18" charset="0"/>
                          </a:rPr>
                          <m:t>𝑙𝑖𝑞𝑢𝑖𝑑</m:t>
                        </m:r>
                      </m:sub>
                    </m:sSub>
                  </m:oMath>
                </a14:m>
                <a:r>
                  <a:rPr lang="it-IT" dirty="0"/>
                  <a:t>+ </a:t>
                </a:r>
                <a:r>
                  <a:rPr lang="it-IT" dirty="0" err="1"/>
                  <a:t>electricity</a:t>
                </a:r>
                <a:r>
                  <a:rPr lang="it-IT" dirty="0"/>
                  <a:t> </a:t>
                </a:r>
                <a:r>
                  <a:rPr lang="it-IT" dirty="0">
                    <a:sym typeface="Wingdings" pitchFamily="2" charset="2"/>
                  </a:rPr>
                  <a:t></a:t>
                </a:r>
                <a14:m>
                  <m:oMath xmlns:m="http://schemas.openxmlformats.org/officeDocument/2006/math">
                    <m:sSub>
                      <m:sSubPr>
                        <m:ctrlPr>
                          <a:rPr lang="it-IT" b="0" i="1" smtClean="0">
                            <a:latin typeface="Cambria Math" panose="02040503050406030204" pitchFamily="18" charset="0"/>
                            <a:sym typeface="Wingdings" pitchFamily="2" charset="2"/>
                          </a:rPr>
                        </m:ctrlPr>
                      </m:sSubPr>
                      <m:e>
                        <m:sSub>
                          <m:sSubPr>
                            <m:ctrlPr>
                              <a:rPr lang="it-IT" b="0" i="1" smtClean="0">
                                <a:latin typeface="Cambria Math" panose="02040503050406030204" pitchFamily="18" charset="0"/>
                                <a:sym typeface="Wingdings" pitchFamily="2" charset="2"/>
                              </a:rPr>
                            </m:ctrlPr>
                          </m:sSubPr>
                          <m:e>
                            <m:r>
                              <a:rPr lang="it-IT" b="0" i="1" smtClean="0">
                                <a:latin typeface="Cambria Math" panose="02040503050406030204" pitchFamily="18" charset="0"/>
                                <a:sym typeface="Wingdings" pitchFamily="2" charset="2"/>
                              </a:rPr>
                              <m:t>2</m:t>
                            </m:r>
                            <m:r>
                              <a:rPr lang="it-IT" b="0" i="1" smtClean="0">
                                <a:latin typeface="Cambria Math" panose="02040503050406030204" pitchFamily="18" charset="0"/>
                                <a:sym typeface="Wingdings" pitchFamily="2" charset="2"/>
                              </a:rPr>
                              <m:t>𝐻</m:t>
                            </m:r>
                          </m:e>
                          <m:sub>
                            <m:r>
                              <a:rPr lang="it-IT" b="0" i="1" smtClean="0">
                                <a:latin typeface="Cambria Math" panose="02040503050406030204" pitchFamily="18" charset="0"/>
                                <a:sym typeface="Wingdings" pitchFamily="2" charset="2"/>
                              </a:rPr>
                              <m:t>2</m:t>
                            </m:r>
                          </m:sub>
                        </m:sSub>
                      </m:e>
                      <m:sub>
                        <m:r>
                          <a:rPr lang="it-IT" b="0" i="1" smtClean="0">
                            <a:latin typeface="Cambria Math" panose="02040503050406030204" pitchFamily="18" charset="0"/>
                            <a:sym typeface="Wingdings" pitchFamily="2" charset="2"/>
                          </a:rPr>
                          <m:t>𝑔𝑎𝑠</m:t>
                        </m:r>
                      </m:sub>
                    </m:sSub>
                    <m:r>
                      <a:rPr lang="it-IT" b="0" i="1" smtClean="0">
                        <a:latin typeface="Cambria Math" panose="02040503050406030204" pitchFamily="18" charset="0"/>
                        <a:sym typeface="Wingdings" pitchFamily="2" charset="2"/>
                      </a:rPr>
                      <m:t>+</m:t>
                    </m:r>
                    <m:sSub>
                      <m:sSubPr>
                        <m:ctrlPr>
                          <a:rPr lang="it-IT" b="0" i="1" smtClean="0">
                            <a:latin typeface="Cambria Math" panose="02040503050406030204" pitchFamily="18" charset="0"/>
                            <a:sym typeface="Wingdings" pitchFamily="2" charset="2"/>
                          </a:rPr>
                        </m:ctrlPr>
                      </m:sSubPr>
                      <m:e>
                        <m:sSub>
                          <m:sSubPr>
                            <m:ctrlPr>
                              <a:rPr lang="it-IT" b="0" i="1" smtClean="0">
                                <a:latin typeface="Cambria Math" panose="02040503050406030204" pitchFamily="18" charset="0"/>
                                <a:sym typeface="Wingdings" pitchFamily="2" charset="2"/>
                              </a:rPr>
                            </m:ctrlPr>
                          </m:sSubPr>
                          <m:e>
                            <m:r>
                              <a:rPr lang="it-IT" b="0" i="1" smtClean="0">
                                <a:latin typeface="Cambria Math" panose="02040503050406030204" pitchFamily="18" charset="0"/>
                                <a:sym typeface="Wingdings" pitchFamily="2" charset="2"/>
                              </a:rPr>
                              <m:t>𝑂</m:t>
                            </m:r>
                          </m:e>
                          <m:sub>
                            <m:r>
                              <a:rPr lang="it-IT" b="0" i="1" smtClean="0">
                                <a:latin typeface="Cambria Math" panose="02040503050406030204" pitchFamily="18" charset="0"/>
                                <a:sym typeface="Wingdings" pitchFamily="2" charset="2"/>
                              </a:rPr>
                              <m:t>2</m:t>
                            </m:r>
                          </m:sub>
                        </m:sSub>
                      </m:e>
                      <m:sub>
                        <m:r>
                          <a:rPr lang="it-IT" b="0" i="1" smtClean="0">
                            <a:latin typeface="Cambria Math" panose="02040503050406030204" pitchFamily="18" charset="0"/>
                            <a:sym typeface="Wingdings" pitchFamily="2" charset="2"/>
                          </a:rPr>
                          <m:t>(</m:t>
                        </m:r>
                        <m:r>
                          <a:rPr lang="it-IT" b="0" i="1" smtClean="0">
                            <a:latin typeface="Cambria Math" panose="02040503050406030204" pitchFamily="18" charset="0"/>
                            <a:sym typeface="Wingdings" pitchFamily="2" charset="2"/>
                          </a:rPr>
                          <m:t>𝑔𝑎𝑠</m:t>
                        </m:r>
                        <m:r>
                          <a:rPr lang="it-IT" b="0" i="1" smtClean="0">
                            <a:latin typeface="Cambria Math" panose="02040503050406030204" pitchFamily="18" charset="0"/>
                            <a:sym typeface="Wingdings" pitchFamily="2" charset="2"/>
                          </a:rPr>
                          <m:t>)</m:t>
                        </m:r>
                      </m:sub>
                    </m:sSub>
                  </m:oMath>
                </a14:m>
                <a:endParaRPr lang="it-IT" dirty="0"/>
              </a:p>
            </p:txBody>
          </p:sp>
        </mc:Choice>
        <mc:Fallback xmlns="">
          <p:sp>
            <p:nvSpPr>
              <p:cNvPr id="30" name="CasellaDiTesto 29">
                <a:extLst>
                  <a:ext uri="{FF2B5EF4-FFF2-40B4-BE49-F238E27FC236}">
                    <a16:creationId xmlns:a16="http://schemas.microsoft.com/office/drawing/2014/main" id="{D57DF659-7E3A-747C-0F60-CE6A315D4AAD}"/>
                  </a:ext>
                </a:extLst>
              </p:cNvPr>
              <p:cNvSpPr txBox="1">
                <a:spLocks noRot="1" noChangeAspect="1" noMove="1" noResize="1" noEditPoints="1" noAdjustHandles="1" noChangeArrowheads="1" noChangeShapeType="1" noTextEdit="1"/>
              </p:cNvSpPr>
              <p:nvPr/>
            </p:nvSpPr>
            <p:spPr>
              <a:xfrm>
                <a:off x="5449521" y="6068577"/>
                <a:ext cx="4589145" cy="339773"/>
              </a:xfrm>
              <a:prstGeom prst="rect">
                <a:avLst/>
              </a:prstGeom>
              <a:blipFill>
                <a:blip r:embed="rId6"/>
                <a:stretch>
                  <a:fillRect l="-1934" t="-22222" b="-25926"/>
                </a:stretch>
              </a:blipFill>
            </p:spPr>
            <p:txBody>
              <a:bodyPr/>
              <a:lstStyle/>
              <a:p>
                <a:r>
                  <a:rPr lang="it-IT">
                    <a:noFill/>
                  </a:rPr>
                  <a:t> </a:t>
                </a:r>
              </a:p>
            </p:txBody>
          </p:sp>
        </mc:Fallback>
      </mc:AlternateContent>
      <p:sp>
        <p:nvSpPr>
          <p:cNvPr id="36" name="CasellaDiTesto 35">
            <a:extLst>
              <a:ext uri="{FF2B5EF4-FFF2-40B4-BE49-F238E27FC236}">
                <a16:creationId xmlns:a16="http://schemas.microsoft.com/office/drawing/2014/main" id="{0E6F04A5-C8BD-1904-C5C0-FE776AD6DFD9}"/>
              </a:ext>
            </a:extLst>
          </p:cNvPr>
          <p:cNvSpPr txBox="1"/>
          <p:nvPr/>
        </p:nvSpPr>
        <p:spPr>
          <a:xfrm>
            <a:off x="14452707" y="-324697"/>
            <a:ext cx="2416046" cy="369332"/>
          </a:xfrm>
          <a:prstGeom prst="rect">
            <a:avLst/>
          </a:prstGeom>
          <a:noFill/>
        </p:spPr>
        <p:txBody>
          <a:bodyPr wrap="none" rtlCol="0">
            <a:spAutoFit/>
          </a:bodyPr>
          <a:lstStyle/>
          <a:p>
            <a:r>
              <a:rPr lang="it-IT" dirty="0">
                <a:latin typeface="Arial" panose="020B0604020202020204" pitchFamily="34" charset="0"/>
                <a:cs typeface="Arial" panose="020B0604020202020204" pitchFamily="34" charset="0"/>
              </a:rPr>
              <a:t>PEM </a:t>
            </a:r>
            <a:r>
              <a:rPr lang="it-IT" dirty="0" err="1">
                <a:latin typeface="Arial" panose="020B0604020202020204" pitchFamily="34" charset="0"/>
                <a:cs typeface="Arial" panose="020B0604020202020204" pitchFamily="34" charset="0"/>
              </a:rPr>
              <a:t>Electrolyzer</a:t>
            </a:r>
            <a:r>
              <a:rPr lang="it-IT" dirty="0">
                <a:latin typeface="Arial" panose="020B0604020202020204" pitchFamily="34" charset="0"/>
                <a:cs typeface="Arial" panose="020B0604020202020204" pitchFamily="34" charset="0"/>
              </a:rPr>
              <a:t> Cell</a:t>
            </a:r>
          </a:p>
        </p:txBody>
      </p:sp>
      <p:pic>
        <p:nvPicPr>
          <p:cNvPr id="43" name="Immagine 42">
            <a:extLst>
              <a:ext uri="{FF2B5EF4-FFF2-40B4-BE49-F238E27FC236}">
                <a16:creationId xmlns:a16="http://schemas.microsoft.com/office/drawing/2014/main" id="{F680B7D7-1675-3B77-A2D5-50AFF1A4E272}"/>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11200"/>
                    </a14:imgEffect>
                    <a14:imgEffect>
                      <a14:brightnessContrast bright="20000" contrast="20000"/>
                    </a14:imgEffect>
                  </a14:imgLayer>
                </a14:imgProps>
              </a:ext>
            </a:extLst>
          </a:blip>
          <a:srcRect r="19380"/>
          <a:stretch/>
        </p:blipFill>
        <p:spPr>
          <a:xfrm>
            <a:off x="15929320" y="-2649347"/>
            <a:ext cx="279518" cy="1580595"/>
          </a:xfrm>
          <a:prstGeom prst="rect">
            <a:avLst/>
          </a:prstGeom>
        </p:spPr>
      </p:pic>
      <p:sp>
        <p:nvSpPr>
          <p:cNvPr id="44" name="Parallelogramma 43">
            <a:extLst>
              <a:ext uri="{FF2B5EF4-FFF2-40B4-BE49-F238E27FC236}">
                <a16:creationId xmlns:a16="http://schemas.microsoft.com/office/drawing/2014/main" id="{7015AB72-491F-1E6A-EB03-F225FB0A05B5}"/>
              </a:ext>
            </a:extLst>
          </p:cNvPr>
          <p:cNvSpPr/>
          <p:nvPr/>
        </p:nvSpPr>
        <p:spPr>
          <a:xfrm rot="5400000" flipH="1">
            <a:off x="15350466" y="-2136722"/>
            <a:ext cx="1919836" cy="216104"/>
          </a:xfrm>
          <a:prstGeom prst="parallelogram">
            <a:avLst>
              <a:gd name="adj" fmla="val 169191"/>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Parallelogramma 44">
            <a:extLst>
              <a:ext uri="{FF2B5EF4-FFF2-40B4-BE49-F238E27FC236}">
                <a16:creationId xmlns:a16="http://schemas.microsoft.com/office/drawing/2014/main" id="{728B9066-B69E-2210-3306-8008EF03BEA1}"/>
              </a:ext>
            </a:extLst>
          </p:cNvPr>
          <p:cNvSpPr/>
          <p:nvPr/>
        </p:nvSpPr>
        <p:spPr>
          <a:xfrm>
            <a:off x="16058029" y="-3004024"/>
            <a:ext cx="372562" cy="365198"/>
          </a:xfrm>
          <a:prstGeom prst="parallelogram">
            <a:avLst>
              <a:gd name="adj" fmla="val 6178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6" name="Immagine 45">
            <a:extLst>
              <a:ext uri="{FF2B5EF4-FFF2-40B4-BE49-F238E27FC236}">
                <a16:creationId xmlns:a16="http://schemas.microsoft.com/office/drawing/2014/main" id="{F1C791D4-E58F-DE3D-CBF6-B5D74C646742}"/>
              </a:ext>
            </a:extLst>
          </p:cNvPr>
          <p:cNvPicPr>
            <a:picLocks noChangeAspect="1"/>
          </p:cNvPicPr>
          <p:nvPr/>
        </p:nvPicPr>
        <p:blipFill rotWithShape="1">
          <a:blip r:embed="rId7">
            <a:extLst>
              <a:ext uri="{BEBA8EAE-BF5A-486C-A8C5-ECC9F3942E4B}">
                <a14:imgProps xmlns:a14="http://schemas.microsoft.com/office/drawing/2010/main">
                  <a14:imgLayer r:embed="rId9">
                    <a14:imgEffect>
                      <a14:colorTemperature colorTemp="11200"/>
                    </a14:imgEffect>
                    <a14:imgEffect>
                      <a14:brightnessContrast bright="20000" contrast="20000"/>
                    </a14:imgEffect>
                  </a14:imgLayer>
                </a14:imgProps>
              </a:ext>
            </a:extLst>
          </a:blip>
          <a:srcRect r="19380"/>
          <a:stretch/>
        </p:blipFill>
        <p:spPr>
          <a:xfrm rot="10800000">
            <a:off x="14685695" y="-2668648"/>
            <a:ext cx="279518" cy="1580595"/>
          </a:xfrm>
          <a:prstGeom prst="rect">
            <a:avLst/>
          </a:prstGeom>
        </p:spPr>
      </p:pic>
      <p:sp>
        <p:nvSpPr>
          <p:cNvPr id="48" name="Parallelogramma 47">
            <a:extLst>
              <a:ext uri="{FF2B5EF4-FFF2-40B4-BE49-F238E27FC236}">
                <a16:creationId xmlns:a16="http://schemas.microsoft.com/office/drawing/2014/main" id="{E80E259F-702D-FD1E-8FB0-32EB04C848A8}"/>
              </a:ext>
            </a:extLst>
          </p:cNvPr>
          <p:cNvSpPr/>
          <p:nvPr/>
        </p:nvSpPr>
        <p:spPr>
          <a:xfrm>
            <a:off x="14690652" y="-3014274"/>
            <a:ext cx="372562" cy="365198"/>
          </a:xfrm>
          <a:prstGeom prst="parallelogram">
            <a:avLst>
              <a:gd name="adj" fmla="val 6178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Freccia destra 50">
            <a:extLst>
              <a:ext uri="{FF2B5EF4-FFF2-40B4-BE49-F238E27FC236}">
                <a16:creationId xmlns:a16="http://schemas.microsoft.com/office/drawing/2014/main" id="{910D34FB-CCCA-DEF6-A2B5-80BA04099B83}"/>
              </a:ext>
            </a:extLst>
          </p:cNvPr>
          <p:cNvSpPr/>
          <p:nvPr/>
        </p:nvSpPr>
        <p:spPr>
          <a:xfrm>
            <a:off x="14022512" y="-2197239"/>
            <a:ext cx="725051" cy="365198"/>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Ovale 51">
            <a:extLst>
              <a:ext uri="{FF2B5EF4-FFF2-40B4-BE49-F238E27FC236}">
                <a16:creationId xmlns:a16="http://schemas.microsoft.com/office/drawing/2014/main" id="{30014C6D-120D-C045-EB0C-4289923FF5A8}"/>
              </a:ext>
            </a:extLst>
          </p:cNvPr>
          <p:cNvSpPr/>
          <p:nvPr/>
        </p:nvSpPr>
        <p:spPr>
          <a:xfrm flipH="1">
            <a:off x="16519268" y="-2851247"/>
            <a:ext cx="372562" cy="365198"/>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100" dirty="0">
              <a:latin typeface="Arial" panose="020B0604020202020204" pitchFamily="34" charset="0"/>
              <a:cs typeface="Arial" panose="020B0604020202020204" pitchFamily="34" charset="0"/>
            </a:endParaRPr>
          </a:p>
        </p:txBody>
      </p:sp>
      <p:sp>
        <p:nvSpPr>
          <p:cNvPr id="53" name="CasellaDiTesto 52">
            <a:extLst>
              <a:ext uri="{FF2B5EF4-FFF2-40B4-BE49-F238E27FC236}">
                <a16:creationId xmlns:a16="http://schemas.microsoft.com/office/drawing/2014/main" id="{48114206-87C2-0874-7857-6DEBCCEFC41B}"/>
              </a:ext>
            </a:extLst>
          </p:cNvPr>
          <p:cNvSpPr txBox="1"/>
          <p:nvPr/>
        </p:nvSpPr>
        <p:spPr>
          <a:xfrm>
            <a:off x="16536859" y="-2807107"/>
            <a:ext cx="332142" cy="253916"/>
          </a:xfrm>
          <a:prstGeom prst="rect">
            <a:avLst/>
          </a:prstGeom>
          <a:noFill/>
        </p:spPr>
        <p:txBody>
          <a:bodyPr wrap="none" rtlCol="0">
            <a:spAutoFit/>
          </a:bodyPr>
          <a:lstStyle/>
          <a:p>
            <a:r>
              <a:rPr lang="it-IT" sz="1050" b="1" dirty="0">
                <a:solidFill>
                  <a:schemeClr val="bg1"/>
                </a:solidFill>
                <a:latin typeface="Arial" panose="020B0604020202020204" pitchFamily="34" charset="0"/>
                <a:cs typeface="Arial" panose="020B0604020202020204" pitchFamily="34" charset="0"/>
              </a:rPr>
              <a:t>H</a:t>
            </a:r>
            <a:r>
              <a:rPr lang="it-IT" sz="1050" b="1" baseline="-25000" dirty="0">
                <a:solidFill>
                  <a:schemeClr val="bg1"/>
                </a:solidFill>
                <a:latin typeface="Arial" panose="020B0604020202020204" pitchFamily="34" charset="0"/>
                <a:cs typeface="Arial" panose="020B0604020202020204" pitchFamily="34" charset="0"/>
              </a:rPr>
              <a:t>2</a:t>
            </a:r>
            <a:endParaRPr lang="it-IT" sz="1050" b="1" dirty="0">
              <a:solidFill>
                <a:schemeClr val="bg1"/>
              </a:solidFill>
              <a:latin typeface="Arial" panose="020B0604020202020204" pitchFamily="34" charset="0"/>
              <a:cs typeface="Arial" panose="020B0604020202020204" pitchFamily="34" charset="0"/>
            </a:endParaRPr>
          </a:p>
        </p:txBody>
      </p:sp>
      <p:sp>
        <p:nvSpPr>
          <p:cNvPr id="54" name="Freccia destra 53">
            <a:extLst>
              <a:ext uri="{FF2B5EF4-FFF2-40B4-BE49-F238E27FC236}">
                <a16:creationId xmlns:a16="http://schemas.microsoft.com/office/drawing/2014/main" id="{91089EA1-71A2-9E81-CE4A-2750963AEC81}"/>
              </a:ext>
            </a:extLst>
          </p:cNvPr>
          <p:cNvSpPr/>
          <p:nvPr/>
        </p:nvSpPr>
        <p:spPr>
          <a:xfrm>
            <a:off x="16505403" y="-2509051"/>
            <a:ext cx="1133286" cy="388979"/>
          </a:xfrm>
          <a:prstGeom prst="rightArrow">
            <a:avLst>
              <a:gd name="adj1" fmla="val 41790"/>
              <a:gd name="adj2" fmla="val 5000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Freccia destra 54">
            <a:extLst>
              <a:ext uri="{FF2B5EF4-FFF2-40B4-BE49-F238E27FC236}">
                <a16:creationId xmlns:a16="http://schemas.microsoft.com/office/drawing/2014/main" id="{A5835262-4CF5-C38F-6EEE-6D095D99A28C}"/>
              </a:ext>
            </a:extLst>
          </p:cNvPr>
          <p:cNvSpPr/>
          <p:nvPr/>
        </p:nvSpPr>
        <p:spPr>
          <a:xfrm rot="10800000">
            <a:off x="14137577" y="-1479653"/>
            <a:ext cx="1223934" cy="365198"/>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Ovale 55">
            <a:extLst>
              <a:ext uri="{FF2B5EF4-FFF2-40B4-BE49-F238E27FC236}">
                <a16:creationId xmlns:a16="http://schemas.microsoft.com/office/drawing/2014/main" id="{912BA320-A838-D7C8-1A05-C54C9C79F04D}"/>
              </a:ext>
            </a:extLst>
          </p:cNvPr>
          <p:cNvSpPr/>
          <p:nvPr/>
        </p:nvSpPr>
        <p:spPr>
          <a:xfrm flipH="1">
            <a:off x="13686781" y="-1451147"/>
            <a:ext cx="372562" cy="365198"/>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100" dirty="0">
              <a:latin typeface="Arial" panose="020B0604020202020204" pitchFamily="34" charset="0"/>
              <a:cs typeface="Arial" panose="020B0604020202020204" pitchFamily="34" charset="0"/>
            </a:endParaRPr>
          </a:p>
        </p:txBody>
      </p:sp>
      <p:sp>
        <p:nvSpPr>
          <p:cNvPr id="57" name="CasellaDiTesto 56">
            <a:extLst>
              <a:ext uri="{FF2B5EF4-FFF2-40B4-BE49-F238E27FC236}">
                <a16:creationId xmlns:a16="http://schemas.microsoft.com/office/drawing/2014/main" id="{0E1D2E97-74B5-6AB7-CE87-7AEDC67C205D}"/>
              </a:ext>
            </a:extLst>
          </p:cNvPr>
          <p:cNvSpPr txBox="1"/>
          <p:nvPr/>
        </p:nvSpPr>
        <p:spPr>
          <a:xfrm>
            <a:off x="13667889" y="-1422738"/>
            <a:ext cx="391454" cy="307777"/>
          </a:xfrm>
          <a:prstGeom prst="rect">
            <a:avLst/>
          </a:prstGeom>
          <a:noFill/>
        </p:spPr>
        <p:txBody>
          <a:bodyPr wrap="none" rtlCol="0">
            <a:spAutoFit/>
          </a:bodyPr>
          <a:lstStyle/>
          <a:p>
            <a:r>
              <a:rPr lang="it-IT" sz="1400" b="1" dirty="0">
                <a:solidFill>
                  <a:schemeClr val="bg1"/>
                </a:solidFill>
                <a:latin typeface="Arial" panose="020B0604020202020204" pitchFamily="34" charset="0"/>
                <a:cs typeface="Arial" panose="020B0604020202020204" pitchFamily="34" charset="0"/>
              </a:rPr>
              <a:t>O</a:t>
            </a:r>
            <a:r>
              <a:rPr lang="it-IT" sz="1400" b="1" baseline="-25000" dirty="0">
                <a:solidFill>
                  <a:schemeClr val="bg1"/>
                </a:solidFill>
                <a:latin typeface="Arial" panose="020B0604020202020204" pitchFamily="34" charset="0"/>
                <a:cs typeface="Arial" panose="020B0604020202020204" pitchFamily="34" charset="0"/>
              </a:rPr>
              <a:t>2</a:t>
            </a:r>
          </a:p>
        </p:txBody>
      </p:sp>
      <p:sp>
        <p:nvSpPr>
          <p:cNvPr id="58" name="CasellaDiTesto 57">
            <a:extLst>
              <a:ext uri="{FF2B5EF4-FFF2-40B4-BE49-F238E27FC236}">
                <a16:creationId xmlns:a16="http://schemas.microsoft.com/office/drawing/2014/main" id="{21AE5B61-8B05-51F6-684C-5F906DF1D580}"/>
              </a:ext>
            </a:extLst>
          </p:cNvPr>
          <p:cNvSpPr txBox="1"/>
          <p:nvPr/>
        </p:nvSpPr>
        <p:spPr>
          <a:xfrm>
            <a:off x="14516833" y="-945388"/>
            <a:ext cx="740908" cy="307777"/>
          </a:xfrm>
          <a:prstGeom prst="rect">
            <a:avLst/>
          </a:prstGeom>
          <a:noFill/>
        </p:spPr>
        <p:txBody>
          <a:bodyPr wrap="none" rtlCol="0">
            <a:spAutoFit/>
          </a:bodyPr>
          <a:lstStyle/>
          <a:p>
            <a:r>
              <a:rPr lang="it-IT" sz="1400" b="1" dirty="0" err="1">
                <a:latin typeface="Arial" panose="020B0604020202020204" pitchFamily="34" charset="0"/>
                <a:cs typeface="Arial" panose="020B0604020202020204" pitchFamily="34" charset="0"/>
              </a:rPr>
              <a:t>Anode</a:t>
            </a:r>
            <a:endParaRPr lang="it-IT" sz="1400" b="1" dirty="0">
              <a:latin typeface="Arial" panose="020B0604020202020204" pitchFamily="34" charset="0"/>
              <a:cs typeface="Arial" panose="020B0604020202020204" pitchFamily="34" charset="0"/>
            </a:endParaRPr>
          </a:p>
        </p:txBody>
      </p:sp>
      <p:sp>
        <p:nvSpPr>
          <p:cNvPr id="59" name="CasellaDiTesto 58">
            <a:extLst>
              <a:ext uri="{FF2B5EF4-FFF2-40B4-BE49-F238E27FC236}">
                <a16:creationId xmlns:a16="http://schemas.microsoft.com/office/drawing/2014/main" id="{4DBCF426-351A-87CC-9B48-ADF4BE9C677B}"/>
              </a:ext>
            </a:extLst>
          </p:cNvPr>
          <p:cNvSpPr txBox="1"/>
          <p:nvPr/>
        </p:nvSpPr>
        <p:spPr>
          <a:xfrm>
            <a:off x="15694512" y="-961299"/>
            <a:ext cx="790601" cy="307777"/>
          </a:xfrm>
          <a:prstGeom prst="rect">
            <a:avLst/>
          </a:prstGeom>
          <a:noFill/>
        </p:spPr>
        <p:txBody>
          <a:bodyPr wrap="none" rtlCol="0">
            <a:spAutoFit/>
          </a:bodyPr>
          <a:lstStyle/>
          <a:p>
            <a:r>
              <a:rPr lang="it-IT" sz="1400" b="1" dirty="0" err="1">
                <a:latin typeface="Arial" panose="020B0604020202020204" pitchFamily="34" charset="0"/>
                <a:cs typeface="Arial" panose="020B0604020202020204" pitchFamily="34" charset="0"/>
              </a:rPr>
              <a:t>Catode</a:t>
            </a:r>
            <a:endParaRPr lang="it-IT" sz="1400" b="1" dirty="0">
              <a:latin typeface="Arial" panose="020B0604020202020204" pitchFamily="34" charset="0"/>
              <a:cs typeface="Arial" panose="020B0604020202020204" pitchFamily="34" charset="0"/>
            </a:endParaRPr>
          </a:p>
        </p:txBody>
      </p:sp>
      <p:cxnSp>
        <p:nvCxnSpPr>
          <p:cNvPr id="61" name="Connettore 4 60">
            <a:extLst>
              <a:ext uri="{FF2B5EF4-FFF2-40B4-BE49-F238E27FC236}">
                <a16:creationId xmlns:a16="http://schemas.microsoft.com/office/drawing/2014/main" id="{7C7EED4F-45CC-23F0-F9C8-CA100EE7FCEB}"/>
              </a:ext>
            </a:extLst>
          </p:cNvPr>
          <p:cNvCxnSpPr>
            <a:stCxn id="57" idx="1"/>
          </p:cNvCxnSpPr>
          <p:nvPr/>
        </p:nvCxnSpPr>
        <p:spPr>
          <a:xfrm rot="10800000" flipH="1" flipV="1">
            <a:off x="13667888" y="-1268849"/>
            <a:ext cx="4083729" cy="1326472"/>
          </a:xfrm>
          <a:prstGeom prst="bentConnector3">
            <a:avLst>
              <a:gd name="adj1" fmla="val -5598"/>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3" name="Monitor 62">
            <a:extLst>
              <a:ext uri="{FF2B5EF4-FFF2-40B4-BE49-F238E27FC236}">
                <a16:creationId xmlns:a16="http://schemas.microsoft.com/office/drawing/2014/main" id="{757F89D1-3D17-93FB-A8C3-216BE99D5AE1}"/>
              </a:ext>
            </a:extLst>
          </p:cNvPr>
          <p:cNvSpPr/>
          <p:nvPr/>
        </p:nvSpPr>
        <p:spPr>
          <a:xfrm rot="16200000">
            <a:off x="17404058" y="-2489190"/>
            <a:ext cx="1467300" cy="551774"/>
          </a:xfrm>
          <a:prstGeom prst="flowChartDisplay">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72" name="Monitor 3071">
            <a:extLst>
              <a:ext uri="{FF2B5EF4-FFF2-40B4-BE49-F238E27FC236}">
                <a16:creationId xmlns:a16="http://schemas.microsoft.com/office/drawing/2014/main" id="{5542115F-85FA-DBB0-651A-8B96D57A8510}"/>
              </a:ext>
            </a:extLst>
          </p:cNvPr>
          <p:cNvSpPr/>
          <p:nvPr/>
        </p:nvSpPr>
        <p:spPr>
          <a:xfrm rot="5400000">
            <a:off x="17400474" y="-2272816"/>
            <a:ext cx="1467300" cy="551774"/>
          </a:xfrm>
          <a:prstGeom prst="flowChartDisplay">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t>H</a:t>
            </a:r>
            <a:r>
              <a:rPr lang="it-IT" sz="2800" b="1" baseline="-25000" dirty="0"/>
              <a:t>2</a:t>
            </a:r>
          </a:p>
        </p:txBody>
      </p:sp>
      <p:sp>
        <p:nvSpPr>
          <p:cNvPr id="3073" name="Monitor 3072">
            <a:extLst>
              <a:ext uri="{FF2B5EF4-FFF2-40B4-BE49-F238E27FC236}">
                <a16:creationId xmlns:a16="http://schemas.microsoft.com/office/drawing/2014/main" id="{26E065EE-96CC-51D8-E81E-AE6BFC022D53}"/>
              </a:ext>
            </a:extLst>
          </p:cNvPr>
          <p:cNvSpPr/>
          <p:nvPr/>
        </p:nvSpPr>
        <p:spPr>
          <a:xfrm rot="16200000">
            <a:off x="17469115" y="-251353"/>
            <a:ext cx="1467300" cy="551774"/>
          </a:xfrm>
          <a:prstGeom prst="flowChartDisplay">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75" name="Monitor 3074">
            <a:extLst>
              <a:ext uri="{FF2B5EF4-FFF2-40B4-BE49-F238E27FC236}">
                <a16:creationId xmlns:a16="http://schemas.microsoft.com/office/drawing/2014/main" id="{19D5EAC1-CDFE-356F-56DF-C173DDC6F6CF}"/>
              </a:ext>
            </a:extLst>
          </p:cNvPr>
          <p:cNvSpPr/>
          <p:nvPr/>
        </p:nvSpPr>
        <p:spPr>
          <a:xfrm rot="5400000">
            <a:off x="17465531" y="-34979"/>
            <a:ext cx="1467300" cy="551774"/>
          </a:xfrm>
          <a:prstGeom prst="flowChartDisplay">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b="1" dirty="0"/>
              <a:t>O</a:t>
            </a:r>
            <a:r>
              <a:rPr lang="it-IT" sz="3200" b="1" baseline="-25000" dirty="0"/>
              <a:t>2</a:t>
            </a:r>
          </a:p>
        </p:txBody>
      </p:sp>
      <p:pic>
        <p:nvPicPr>
          <p:cNvPr id="1026" name="Picture 2" descr="Water - Free nature icons">
            <a:extLst>
              <a:ext uri="{FF2B5EF4-FFF2-40B4-BE49-F238E27FC236}">
                <a16:creationId xmlns:a16="http://schemas.microsoft.com/office/drawing/2014/main" id="{4764EC15-4985-31C7-71CB-E41C12C48D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69164" y="-3045519"/>
            <a:ext cx="1588362" cy="1588362"/>
          </a:xfrm>
          <a:prstGeom prst="rect">
            <a:avLst/>
          </a:prstGeom>
          <a:noFill/>
          <a:extLst>
            <a:ext uri="{909E8E84-426E-40DD-AFC4-6F175D3DCCD1}">
              <a14:hiddenFill xmlns:a14="http://schemas.microsoft.com/office/drawing/2010/main">
                <a:solidFill>
                  <a:srgbClr val="FFFFFF"/>
                </a:solidFill>
              </a14:hiddenFill>
            </a:ext>
          </a:extLst>
        </p:spPr>
      </p:pic>
      <p:sp>
        <p:nvSpPr>
          <p:cNvPr id="50" name="CasellaDiTesto 49">
            <a:extLst>
              <a:ext uri="{FF2B5EF4-FFF2-40B4-BE49-F238E27FC236}">
                <a16:creationId xmlns:a16="http://schemas.microsoft.com/office/drawing/2014/main" id="{7702D377-E1E2-5479-B1D4-B2BAA1455C0E}"/>
              </a:ext>
            </a:extLst>
          </p:cNvPr>
          <p:cNvSpPr txBox="1"/>
          <p:nvPr/>
        </p:nvSpPr>
        <p:spPr>
          <a:xfrm>
            <a:off x="12869496" y="-2638826"/>
            <a:ext cx="587473" cy="338554"/>
          </a:xfrm>
          <a:prstGeom prst="rect">
            <a:avLst/>
          </a:prstGeom>
          <a:noFill/>
        </p:spPr>
        <p:txBody>
          <a:bodyPr wrap="square" rtlCol="0">
            <a:spAutoFit/>
          </a:bodyPr>
          <a:lstStyle/>
          <a:p>
            <a:r>
              <a:rPr lang="it-IT" sz="1600" b="1" dirty="0">
                <a:solidFill>
                  <a:schemeClr val="bg1"/>
                </a:solidFill>
                <a:latin typeface="Arial" panose="020B0604020202020204" pitchFamily="34" charset="0"/>
                <a:cs typeface="Arial" panose="020B0604020202020204" pitchFamily="34" charset="0"/>
              </a:rPr>
              <a:t>H</a:t>
            </a:r>
            <a:r>
              <a:rPr lang="it-IT" sz="1600" b="1" baseline="-25000" dirty="0">
                <a:solidFill>
                  <a:schemeClr val="bg1"/>
                </a:solidFill>
                <a:latin typeface="Arial" panose="020B0604020202020204" pitchFamily="34" charset="0"/>
                <a:cs typeface="Arial" panose="020B0604020202020204" pitchFamily="34" charset="0"/>
              </a:rPr>
              <a:t>2</a:t>
            </a:r>
            <a:r>
              <a:rPr lang="it-IT" sz="1600" b="1" dirty="0">
                <a:solidFill>
                  <a:schemeClr val="bg1"/>
                </a:solidFill>
                <a:latin typeface="Arial" panose="020B0604020202020204" pitchFamily="34" charset="0"/>
                <a:cs typeface="Arial" panose="020B0604020202020204" pitchFamily="34" charset="0"/>
              </a:rPr>
              <a:t>O</a:t>
            </a:r>
          </a:p>
        </p:txBody>
      </p:sp>
      <p:sp>
        <p:nvSpPr>
          <p:cNvPr id="3077" name="CasellaDiTesto 3076">
            <a:extLst>
              <a:ext uri="{FF2B5EF4-FFF2-40B4-BE49-F238E27FC236}">
                <a16:creationId xmlns:a16="http://schemas.microsoft.com/office/drawing/2014/main" id="{A8A626B8-9D1B-502F-67F6-8209095194B2}"/>
              </a:ext>
            </a:extLst>
          </p:cNvPr>
          <p:cNvSpPr txBox="1"/>
          <p:nvPr/>
        </p:nvSpPr>
        <p:spPr>
          <a:xfrm>
            <a:off x="-166304" y="933436"/>
            <a:ext cx="12524607" cy="707886"/>
          </a:xfrm>
          <a:prstGeom prst="rect">
            <a:avLst/>
          </a:prstGeom>
          <a:noFill/>
        </p:spPr>
        <p:txBody>
          <a:bodyPr wrap="square" rtlCol="0">
            <a:spAutoFit/>
          </a:bodyPr>
          <a:lstStyle/>
          <a:p>
            <a:pPr algn="ctr"/>
            <a:r>
              <a:rPr lang="it-IT" sz="2000" b="1" dirty="0">
                <a:latin typeface="Arial" panose="020B0604020202020204" pitchFamily="34" charset="0"/>
                <a:cs typeface="Arial" panose="020B0604020202020204" pitchFamily="34" charset="0"/>
              </a:rPr>
              <a:t>Riduzione delle emissioni di CO</a:t>
            </a:r>
            <a:r>
              <a:rPr lang="it-IT" sz="2000" b="1" baseline="-25000" dirty="0">
                <a:latin typeface="Arial" panose="020B0604020202020204" pitchFamily="34" charset="0"/>
                <a:cs typeface="Arial" panose="020B0604020202020204" pitchFamily="34" charset="0"/>
              </a:rPr>
              <a:t>2</a:t>
            </a:r>
            <a:r>
              <a:rPr lang="it-IT" sz="2000" b="1" dirty="0">
                <a:latin typeface="Arial" panose="020B0604020202020204" pitchFamily="34" charset="0"/>
                <a:cs typeface="Arial" panose="020B0604020202020204" pitchFamily="34" charset="0"/>
              </a:rPr>
              <a:t> rispetto alla sostituzione dello </a:t>
            </a:r>
            <a:r>
              <a:rPr lang="it-IT" sz="2000" b="1" dirty="0" err="1">
                <a:latin typeface="Arial" panose="020B0604020202020204" pitchFamily="34" charset="0"/>
                <a:cs typeface="Arial" panose="020B0604020202020204" pitchFamily="34" charset="0"/>
              </a:rPr>
              <a:t>steam</a:t>
            </a:r>
            <a:r>
              <a:rPr lang="it-IT" sz="2000" b="1" dirty="0">
                <a:latin typeface="Arial" panose="020B0604020202020204" pitchFamily="34" charset="0"/>
                <a:cs typeface="Arial" panose="020B0604020202020204" pitchFamily="34" charset="0"/>
              </a:rPr>
              <a:t> reforming del metano con un elettrolizzatore reale </a:t>
            </a:r>
            <a:endParaRPr lang="it-IT" sz="1600" b="1" dirty="0">
              <a:latin typeface="Arial" panose="020B0604020202020204" pitchFamily="34" charset="0"/>
              <a:cs typeface="Arial" panose="020B0604020202020204" pitchFamily="34" charset="0"/>
            </a:endParaRPr>
          </a:p>
        </p:txBody>
      </p:sp>
      <p:graphicFrame>
        <p:nvGraphicFramePr>
          <p:cNvPr id="3078" name="Tabella 3077">
            <a:extLst>
              <a:ext uri="{FF2B5EF4-FFF2-40B4-BE49-F238E27FC236}">
                <a16:creationId xmlns:a16="http://schemas.microsoft.com/office/drawing/2014/main" id="{73AE45B9-16C9-CA61-0362-597D189D999B}"/>
              </a:ext>
            </a:extLst>
          </p:cNvPr>
          <p:cNvGraphicFramePr>
            <a:graphicFrameLocks noGrp="1"/>
          </p:cNvGraphicFramePr>
          <p:nvPr>
            <p:extLst>
              <p:ext uri="{D42A27DB-BD31-4B8C-83A1-F6EECF244321}">
                <p14:modId xmlns:p14="http://schemas.microsoft.com/office/powerpoint/2010/main" val="333477675"/>
              </p:ext>
            </p:extLst>
          </p:nvPr>
        </p:nvGraphicFramePr>
        <p:xfrm>
          <a:off x="3360536" y="1600200"/>
          <a:ext cx="8955065" cy="1828800"/>
        </p:xfrm>
        <a:graphic>
          <a:graphicData uri="http://schemas.openxmlformats.org/drawingml/2006/table">
            <a:tbl>
              <a:tblPr firstRow="1" bandRow="1">
                <a:tableStyleId>{69012ECD-51FC-41F1-AA8D-1B2483CD663E}</a:tableStyleId>
              </a:tblPr>
              <a:tblGrid>
                <a:gridCol w="1791013">
                  <a:extLst>
                    <a:ext uri="{9D8B030D-6E8A-4147-A177-3AD203B41FA5}">
                      <a16:colId xmlns:a16="http://schemas.microsoft.com/office/drawing/2014/main" val="2102849625"/>
                    </a:ext>
                  </a:extLst>
                </a:gridCol>
                <a:gridCol w="1791013">
                  <a:extLst>
                    <a:ext uri="{9D8B030D-6E8A-4147-A177-3AD203B41FA5}">
                      <a16:colId xmlns:a16="http://schemas.microsoft.com/office/drawing/2014/main" val="2369347400"/>
                    </a:ext>
                  </a:extLst>
                </a:gridCol>
                <a:gridCol w="1791013">
                  <a:extLst>
                    <a:ext uri="{9D8B030D-6E8A-4147-A177-3AD203B41FA5}">
                      <a16:colId xmlns:a16="http://schemas.microsoft.com/office/drawing/2014/main" val="1862232866"/>
                    </a:ext>
                  </a:extLst>
                </a:gridCol>
                <a:gridCol w="1791013">
                  <a:extLst>
                    <a:ext uri="{9D8B030D-6E8A-4147-A177-3AD203B41FA5}">
                      <a16:colId xmlns:a16="http://schemas.microsoft.com/office/drawing/2014/main" val="300524961"/>
                    </a:ext>
                  </a:extLst>
                </a:gridCol>
                <a:gridCol w="1791013">
                  <a:extLst>
                    <a:ext uri="{9D8B030D-6E8A-4147-A177-3AD203B41FA5}">
                      <a16:colId xmlns:a16="http://schemas.microsoft.com/office/drawing/2014/main" val="1282051728"/>
                    </a:ext>
                  </a:extLst>
                </a:gridCol>
              </a:tblGrid>
              <a:tr h="737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lt1"/>
                          </a:solidFill>
                          <a:effectLst/>
                        </a:rPr>
                        <a:t>Consumo energetico H2 (kWh/Nm3)</a:t>
                      </a:r>
                      <a:endParaRPr lang="it-IT" sz="1600" b="1" kern="1200" dirty="0">
                        <a:solidFill>
                          <a:schemeClr val="lt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lt1"/>
                          </a:solidFill>
                          <a:effectLst/>
                        </a:rPr>
                        <a:t>H2 prodotto (</a:t>
                      </a:r>
                      <a:r>
                        <a:rPr lang="it-IT" sz="1600" b="1" kern="1200" dirty="0" err="1">
                          <a:solidFill>
                            <a:schemeClr val="lt1"/>
                          </a:solidFill>
                          <a:effectLst/>
                        </a:rPr>
                        <a:t>kmol</a:t>
                      </a:r>
                      <a:r>
                        <a:rPr lang="it-IT" sz="1600" b="1" kern="1200" dirty="0">
                          <a:solidFill>
                            <a:schemeClr val="lt1"/>
                          </a:solidFill>
                          <a:effectLst/>
                        </a:rPr>
                        <a:t>)</a:t>
                      </a:r>
                      <a:endParaRPr lang="it-IT" sz="1600" b="1" kern="1200" dirty="0">
                        <a:solidFill>
                          <a:schemeClr val="lt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lt1"/>
                          </a:solidFill>
                          <a:effectLst/>
                        </a:rPr>
                        <a:t>H2 prodotto(</a:t>
                      </a:r>
                      <a:r>
                        <a:rPr lang="it-IT" sz="1600" b="1" kern="1200" dirty="0" err="1">
                          <a:solidFill>
                            <a:schemeClr val="lt1"/>
                          </a:solidFill>
                          <a:effectLst/>
                        </a:rPr>
                        <a:t>kt</a:t>
                      </a:r>
                      <a:r>
                        <a:rPr lang="it-IT" sz="1600" b="1" kern="1200" dirty="0">
                          <a:solidFill>
                            <a:schemeClr val="lt1"/>
                          </a:solidFill>
                          <a:effectLst/>
                        </a:rPr>
                        <a:t>)</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lt1"/>
                          </a:solidFill>
                          <a:effectLst/>
                        </a:rPr>
                        <a:t>Riduzione di emissioni di  CO2  (</a:t>
                      </a:r>
                      <a:r>
                        <a:rPr lang="it-IT" sz="1600" b="1" kern="1200" dirty="0" err="1">
                          <a:solidFill>
                            <a:schemeClr val="lt1"/>
                          </a:solidFill>
                          <a:effectLst/>
                        </a:rPr>
                        <a:t>kt</a:t>
                      </a:r>
                      <a:r>
                        <a:rPr lang="it-IT" sz="1600" b="1" kern="1200" dirty="0">
                          <a:solidFill>
                            <a:schemeClr val="lt1"/>
                          </a:solidFill>
                          <a:effectLst/>
                        </a:rPr>
                        <a:t>)</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kern="1200" dirty="0">
                          <a:solidFill>
                            <a:schemeClr val="lt1"/>
                          </a:solidFill>
                          <a:effectLst/>
                        </a:rPr>
                        <a:t>Riduzione di consumo di  CH4  (</a:t>
                      </a:r>
                      <a:r>
                        <a:rPr lang="it-IT" sz="1600" b="1" kern="1200" dirty="0" err="1">
                          <a:solidFill>
                            <a:schemeClr val="lt1"/>
                          </a:solidFill>
                          <a:effectLst/>
                        </a:rPr>
                        <a:t>kt</a:t>
                      </a:r>
                      <a:r>
                        <a:rPr lang="it-IT" sz="1600" b="1" kern="1200" dirty="0">
                          <a:solidFill>
                            <a:schemeClr val="lt1"/>
                          </a:solidFill>
                          <a:effectLst/>
                        </a:rPr>
                        <a:t>)</a:t>
                      </a:r>
                    </a:p>
                  </a:txBody>
                  <a:tcPr/>
                </a:tc>
                <a:extLst>
                  <a:ext uri="{0D108BD9-81ED-4DB2-BD59-A6C34878D82A}">
                    <a16:rowId xmlns:a16="http://schemas.microsoft.com/office/drawing/2014/main" val="779825396"/>
                  </a:ext>
                </a:extLst>
              </a:tr>
              <a:tr h="294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chemeClr val="dk1"/>
                          </a:solidFill>
                          <a:effectLst/>
                        </a:rPr>
                        <a:t>3.17</a:t>
                      </a:r>
                    </a:p>
                  </a:txBody>
                  <a:tcPr/>
                </a:tc>
                <a:tc>
                  <a:txBody>
                    <a:bodyPr/>
                    <a:lstStyle/>
                    <a:p>
                      <a:r>
                        <a:rPr lang="it-IT" sz="1600" kern="1200" dirty="0">
                          <a:solidFill>
                            <a:schemeClr val="dk1"/>
                          </a:solidFill>
                          <a:effectLst/>
                        </a:rPr>
                        <a:t>1,922,645.4</a:t>
                      </a:r>
                      <a:endParaRPr lang="it-IT" sz="1600" dirty="0"/>
                    </a:p>
                  </a:txBody>
                  <a:tcPr/>
                </a:tc>
                <a:tc>
                  <a:txBody>
                    <a:bodyPr/>
                    <a:lstStyle/>
                    <a:p>
                      <a:r>
                        <a:rPr lang="it-IT" sz="1600" kern="1200" dirty="0">
                          <a:solidFill>
                            <a:schemeClr val="dk1"/>
                          </a:solidFill>
                          <a:effectLst/>
                        </a:rPr>
                        <a:t>3.85</a:t>
                      </a:r>
                      <a:endParaRPr lang="it-IT" sz="1600" dirty="0"/>
                    </a:p>
                  </a:txBody>
                  <a:tcPr/>
                </a:tc>
                <a:tc>
                  <a:txBody>
                    <a:bodyPr/>
                    <a:lstStyle/>
                    <a:p>
                      <a:r>
                        <a:rPr lang="it-IT" sz="1600" kern="1200" dirty="0">
                          <a:solidFill>
                            <a:schemeClr val="dk1"/>
                          </a:solidFill>
                          <a:effectLst/>
                        </a:rPr>
                        <a:t>36.5</a:t>
                      </a:r>
                      <a:endParaRPr lang="it-IT" sz="1600" dirty="0"/>
                    </a:p>
                  </a:txBody>
                  <a:tcPr/>
                </a:tc>
                <a:tc>
                  <a:txBody>
                    <a:bodyPr/>
                    <a:lstStyle/>
                    <a:p>
                      <a:r>
                        <a:rPr lang="it-IT" sz="1600" kern="1200" dirty="0">
                          <a:solidFill>
                            <a:schemeClr val="dk1"/>
                          </a:solidFill>
                          <a:effectLst/>
                        </a:rPr>
                        <a:t>13.3</a:t>
                      </a:r>
                      <a:endParaRPr lang="it-IT" sz="1600" dirty="0"/>
                    </a:p>
                  </a:txBody>
                  <a:tcPr/>
                </a:tc>
                <a:extLst>
                  <a:ext uri="{0D108BD9-81ED-4DB2-BD59-A6C34878D82A}">
                    <a16:rowId xmlns:a16="http://schemas.microsoft.com/office/drawing/2014/main" val="708213235"/>
                  </a:ext>
                </a:extLst>
              </a:tr>
              <a:tr h="294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chemeClr val="dk1"/>
                          </a:solidFill>
                          <a:effectLst/>
                        </a:rPr>
                        <a:t>4.70</a:t>
                      </a:r>
                      <a:endParaRPr lang="it-IT" sz="1600" dirty="0"/>
                    </a:p>
                  </a:txBody>
                  <a:tcPr/>
                </a:tc>
                <a:tc>
                  <a:txBody>
                    <a:bodyPr/>
                    <a:lstStyle/>
                    <a:p>
                      <a:r>
                        <a:rPr lang="it-IT" sz="1600" kern="1200" dirty="0">
                          <a:solidFill>
                            <a:schemeClr val="dk1"/>
                          </a:solidFill>
                          <a:effectLst/>
                        </a:rPr>
                        <a:t>1,296,763.0</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chemeClr val="dk1"/>
                          </a:solidFill>
                          <a:effectLst/>
                        </a:rPr>
                        <a:t>2.59</a:t>
                      </a:r>
                    </a:p>
                  </a:txBody>
                  <a:tcPr/>
                </a:tc>
                <a:tc>
                  <a:txBody>
                    <a:bodyPr/>
                    <a:lstStyle/>
                    <a:p>
                      <a:r>
                        <a:rPr lang="it-IT" sz="1600" kern="1200" dirty="0">
                          <a:solidFill>
                            <a:schemeClr val="dk1"/>
                          </a:solidFill>
                          <a:effectLst/>
                        </a:rPr>
                        <a:t>24.6</a:t>
                      </a:r>
                      <a:endParaRPr lang="it-IT" sz="1600" dirty="0"/>
                    </a:p>
                  </a:txBody>
                  <a:tcPr/>
                </a:tc>
                <a:tc>
                  <a:txBody>
                    <a:bodyPr/>
                    <a:lstStyle/>
                    <a:p>
                      <a:r>
                        <a:rPr lang="it-IT" sz="1600" kern="1200" dirty="0">
                          <a:solidFill>
                            <a:schemeClr val="dk1"/>
                          </a:solidFill>
                          <a:effectLst/>
                        </a:rPr>
                        <a:t>9.0</a:t>
                      </a:r>
                      <a:endParaRPr lang="it-IT" sz="1600" dirty="0"/>
                    </a:p>
                  </a:txBody>
                  <a:tcPr/>
                </a:tc>
                <a:extLst>
                  <a:ext uri="{0D108BD9-81ED-4DB2-BD59-A6C34878D82A}">
                    <a16:rowId xmlns:a16="http://schemas.microsoft.com/office/drawing/2014/main" val="615053623"/>
                  </a:ext>
                </a:extLst>
              </a:tr>
              <a:tr h="29495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chemeClr val="dk1"/>
                          </a:solidFill>
                          <a:effectLst/>
                        </a:rPr>
                        <a:t>Scenario 2 (Solar </a:t>
                      </a:r>
                      <a:r>
                        <a:rPr lang="it-IT" sz="1600" kern="1200" dirty="0" err="1">
                          <a:solidFill>
                            <a:schemeClr val="dk1"/>
                          </a:solidFill>
                          <a:effectLst/>
                        </a:rPr>
                        <a:t>heat</a:t>
                      </a:r>
                      <a:r>
                        <a:rPr lang="it-IT" sz="1600" kern="1200" dirty="0">
                          <a:solidFill>
                            <a:schemeClr val="dk1"/>
                          </a:solidFill>
                          <a:effectLst/>
                        </a:rPr>
                        <a:t>)</a:t>
                      </a:r>
                      <a:endParaRPr lang="it-IT" sz="1600" kern="1200" dirty="0">
                        <a:solidFill>
                          <a:schemeClr val="dk1"/>
                        </a:solidFill>
                        <a:effectLst/>
                        <a:latin typeface="+mn-lt"/>
                        <a:ea typeface="+mn-ea"/>
                        <a:cs typeface="+mn-cs"/>
                      </a:endParaRPr>
                    </a:p>
                  </a:txBody>
                  <a:tcPr/>
                </a:tc>
                <a:tc hMerge="1">
                  <a:txBody>
                    <a:bodyPr/>
                    <a:lstStyle/>
                    <a:p>
                      <a:endParaRPr lang="it-IT" dirty="0"/>
                    </a:p>
                  </a:txBody>
                  <a:tcPr/>
                </a:tc>
                <a:tc hMerge="1">
                  <a:txBody>
                    <a:bodyPr/>
                    <a:lstStyle/>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chemeClr val="dk1"/>
                          </a:solidFill>
                          <a:effectLst/>
                        </a:rPr>
                        <a:t>54.2</a:t>
                      </a:r>
                      <a:endParaRPr lang="it-I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chemeClr val="dk1"/>
                          </a:solidFill>
                          <a:effectLst/>
                        </a:rPr>
                        <a:t>19.9</a:t>
                      </a:r>
                      <a:endParaRPr lang="it-IT" sz="1600" dirty="0"/>
                    </a:p>
                  </a:txBody>
                  <a:tcPr/>
                </a:tc>
                <a:extLst>
                  <a:ext uri="{0D108BD9-81ED-4DB2-BD59-A6C34878D82A}">
                    <a16:rowId xmlns:a16="http://schemas.microsoft.com/office/drawing/2014/main" val="1436783748"/>
                  </a:ext>
                </a:extLst>
              </a:tr>
            </a:tbl>
          </a:graphicData>
        </a:graphic>
      </p:graphicFrame>
      <p:pic>
        <p:nvPicPr>
          <p:cNvPr id="3080" name="Immagine 3079">
            <a:extLst>
              <a:ext uri="{FF2B5EF4-FFF2-40B4-BE49-F238E27FC236}">
                <a16:creationId xmlns:a16="http://schemas.microsoft.com/office/drawing/2014/main" id="{D9ECB6E0-0460-B206-7C0D-2BD2A0978879}"/>
              </a:ext>
            </a:extLst>
          </p:cNvPr>
          <p:cNvPicPr>
            <a:picLocks noChangeAspect="1"/>
          </p:cNvPicPr>
          <p:nvPr/>
        </p:nvPicPr>
        <p:blipFill>
          <a:blip r:embed="rId11"/>
          <a:stretch>
            <a:fillRect/>
          </a:stretch>
        </p:blipFill>
        <p:spPr>
          <a:xfrm>
            <a:off x="5300930" y="3429000"/>
            <a:ext cx="4886325" cy="3174109"/>
          </a:xfrm>
          <a:prstGeom prst="rect">
            <a:avLst/>
          </a:prstGeom>
        </p:spPr>
      </p:pic>
      <p:pic>
        <p:nvPicPr>
          <p:cNvPr id="8" name="Picture 2" descr="Identità e Logo di Ateneo | Università degli Studi di Palermo">
            <a:extLst>
              <a:ext uri="{FF2B5EF4-FFF2-40B4-BE49-F238E27FC236}">
                <a16:creationId xmlns:a16="http://schemas.microsoft.com/office/drawing/2014/main" id="{D5FB09FD-37B4-1647-6E52-FF25FE7491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907" y="6034360"/>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ngegneria | Università degli Studi di Palermo">
            <a:extLst>
              <a:ext uri="{FF2B5EF4-FFF2-40B4-BE49-F238E27FC236}">
                <a16:creationId xmlns:a16="http://schemas.microsoft.com/office/drawing/2014/main" id="{4F084618-3CF7-8935-B3BB-BE7289AEE12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20251" y="6227989"/>
            <a:ext cx="1454198" cy="599130"/>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8045082E-6C65-2AB1-E4AA-D69CE07E04F6}"/>
              </a:ext>
            </a:extLst>
          </p:cNvPr>
          <p:cNvSpPr txBox="1"/>
          <p:nvPr/>
        </p:nvSpPr>
        <p:spPr>
          <a:xfrm>
            <a:off x="1599238" y="6487581"/>
            <a:ext cx="9230261" cy="307777"/>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70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40D45-EB2A-8CE1-ED07-10A5DF77E696}"/>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61FEA100-845A-8A37-48E8-630CDDD0A048}"/>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5C038466-C74A-B972-8F47-8383FA49F693}"/>
              </a:ext>
            </a:extLst>
          </p:cNvPr>
          <p:cNvPicPr>
            <a:picLocks noChangeAspect="1"/>
          </p:cNvPicPr>
          <p:nvPr/>
        </p:nvPicPr>
        <p:blipFill>
          <a:blip r:embed="rId4"/>
          <a:stretch>
            <a:fillRect/>
          </a:stretch>
        </p:blipFill>
        <p:spPr>
          <a:xfrm>
            <a:off x="9466999" y="-37226"/>
            <a:ext cx="2725001" cy="1096005"/>
          </a:xfrm>
          <a:prstGeom prst="rect">
            <a:avLst/>
          </a:prstGeom>
        </p:spPr>
      </p:pic>
      <p:pic>
        <p:nvPicPr>
          <p:cNvPr id="4" name="Picture 2" descr="Identità e Logo di Ateneo | Università degli Studi di Palermo">
            <a:extLst>
              <a:ext uri="{FF2B5EF4-FFF2-40B4-BE49-F238E27FC236}">
                <a16:creationId xmlns:a16="http://schemas.microsoft.com/office/drawing/2014/main" id="{BCE06ED1-CD47-D56B-110A-BE05BCAC99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41" y="5795527"/>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gegneria | Università degli Studi di Palermo">
            <a:extLst>
              <a:ext uri="{FF2B5EF4-FFF2-40B4-BE49-F238E27FC236}">
                <a16:creationId xmlns:a16="http://schemas.microsoft.com/office/drawing/2014/main" id="{AEDC6081-AE97-1E3A-4782-51E54B0669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1922" y="6040501"/>
            <a:ext cx="1454198" cy="5991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a:extLst>
              <a:ext uri="{FF2B5EF4-FFF2-40B4-BE49-F238E27FC236}">
                <a16:creationId xmlns:a16="http://schemas.microsoft.com/office/drawing/2014/main" id="{3C1E7E17-4117-8066-71B3-02F5609116C9}"/>
              </a:ext>
            </a:extLst>
          </p:cNvPr>
          <p:cNvSpPr>
            <a:spLocks noChangeArrowheads="1"/>
          </p:cNvSpPr>
          <p:nvPr/>
        </p:nvSpPr>
        <p:spPr bwMode="auto">
          <a:xfrm>
            <a:off x="651933" y="1054832"/>
            <a:ext cx="10329333" cy="312615"/>
          </a:xfrm>
          <a:prstGeom prst="rect">
            <a:avLst/>
          </a:prstGeom>
          <a:noFill/>
          <a:ln w="9525">
            <a:noFill/>
            <a:miter lim="800000"/>
            <a:headEnd/>
            <a:tailEnd/>
          </a:ln>
        </p:spPr>
        <p:txBody>
          <a:bodyPr wrap="square" lIns="0" tIns="0" rIns="0" bIns="0">
            <a:noAutofit/>
          </a:bodyPr>
          <a:lstStyle/>
          <a:p>
            <a:pPr algn="ctr" eaLnBrk="0" hangingPunct="0"/>
            <a:r>
              <a:rPr lang="it-IT" sz="2400" b="1" dirty="0">
                <a:solidFill>
                  <a:srgbClr val="000000"/>
                </a:solidFill>
                <a:latin typeface="Arial" panose="020B0604020202020204" pitchFamily="34" charset="0"/>
                <a:cs typeface="Arial" panose="020B0604020202020204" pitchFamily="34" charset="0"/>
              </a:rPr>
              <a:t>Richiesta energetica ed emissioni di CO</a:t>
            </a:r>
            <a:r>
              <a:rPr lang="it-IT" sz="2400" b="1" baseline="-25000" dirty="0">
                <a:solidFill>
                  <a:srgbClr val="000000"/>
                </a:solidFill>
                <a:latin typeface="Arial" panose="020B0604020202020204" pitchFamily="34" charset="0"/>
                <a:cs typeface="Arial" panose="020B0604020202020204" pitchFamily="34" charset="0"/>
              </a:rPr>
              <a:t>2</a:t>
            </a:r>
            <a:r>
              <a:rPr lang="it-IT" sz="2400" b="1" dirty="0">
                <a:solidFill>
                  <a:srgbClr val="000000"/>
                </a:solidFill>
                <a:latin typeface="Arial" panose="020B0604020202020204" pitchFamily="34" charset="0"/>
                <a:cs typeface="Arial" panose="020B0604020202020204" pitchFamily="34" charset="0"/>
              </a:rPr>
              <a:t> del settore industriale</a:t>
            </a:r>
            <a:endParaRPr lang="en-GB" sz="2400" dirty="0">
              <a:solidFill>
                <a:srgbClr val="000000"/>
              </a:solidFill>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4C9A0FD3-B107-B633-7370-F08E9265EE09}"/>
              </a:ext>
            </a:extLst>
          </p:cNvPr>
          <p:cNvPicPr>
            <a:picLocks noChangeAspect="1"/>
          </p:cNvPicPr>
          <p:nvPr/>
        </p:nvPicPr>
        <p:blipFill rotWithShape="1">
          <a:blip r:embed="rId7"/>
          <a:srcRect r="45565"/>
          <a:stretch/>
        </p:blipFill>
        <p:spPr>
          <a:xfrm>
            <a:off x="306859" y="1624723"/>
            <a:ext cx="5128742" cy="3775180"/>
          </a:xfrm>
          <a:prstGeom prst="rect">
            <a:avLst/>
          </a:prstGeom>
        </p:spPr>
      </p:pic>
      <p:sp>
        <p:nvSpPr>
          <p:cNvPr id="8" name="CasellaDiTesto 7">
            <a:extLst>
              <a:ext uri="{FF2B5EF4-FFF2-40B4-BE49-F238E27FC236}">
                <a16:creationId xmlns:a16="http://schemas.microsoft.com/office/drawing/2014/main" id="{0196625D-B22E-E4B5-D0BE-AA46370A9050}"/>
              </a:ext>
            </a:extLst>
          </p:cNvPr>
          <p:cNvSpPr txBox="1"/>
          <p:nvPr/>
        </p:nvSpPr>
        <p:spPr>
          <a:xfrm>
            <a:off x="2273025" y="5815172"/>
            <a:ext cx="2466085" cy="523220"/>
          </a:xfrm>
          <a:prstGeom prst="rect">
            <a:avLst/>
          </a:prstGeom>
          <a:noFill/>
        </p:spPr>
        <p:txBody>
          <a:bodyPr wrap="square">
            <a:spAutoFit/>
          </a:bodyPr>
          <a:lstStyle/>
          <a:p>
            <a:r>
              <a:rPr lang="it-IT" sz="1400" i="1" dirty="0">
                <a:effectLst/>
                <a:latin typeface="Arial" panose="020B0604020202020204" pitchFamily="34" charset="0"/>
              </a:rPr>
              <a:t>Fonte: “Solar </a:t>
            </a:r>
            <a:r>
              <a:rPr lang="it-IT" sz="1400" i="1" dirty="0" err="1">
                <a:effectLst/>
                <a:latin typeface="Arial" panose="020B0604020202020204" pitchFamily="34" charset="0"/>
              </a:rPr>
              <a:t>Payback</a:t>
            </a:r>
            <a:r>
              <a:rPr lang="it-IT" sz="1400" i="1" dirty="0">
                <a:effectLst/>
                <a:latin typeface="Arial" panose="020B0604020202020204" pitchFamily="34" charset="0"/>
              </a:rPr>
              <a:t> -Solar </a:t>
            </a:r>
            <a:r>
              <a:rPr lang="it-IT" sz="1400" i="1" dirty="0" err="1">
                <a:effectLst/>
                <a:latin typeface="Arial" panose="020B0604020202020204" pitchFamily="34" charset="0"/>
              </a:rPr>
              <a:t>Heat</a:t>
            </a:r>
            <a:r>
              <a:rPr lang="it-IT" sz="1400" i="1" dirty="0">
                <a:effectLst/>
                <a:latin typeface="Arial" panose="020B0604020202020204" pitchFamily="34" charset="0"/>
              </a:rPr>
              <a:t> for Industry”, 2017 </a:t>
            </a:r>
            <a:endParaRPr lang="it-IT" sz="1400" dirty="0">
              <a:effectLst/>
              <a:latin typeface="Arial" panose="020B0604020202020204" pitchFamily="34" charset="0"/>
            </a:endParaRPr>
          </a:p>
        </p:txBody>
      </p:sp>
      <p:sp>
        <p:nvSpPr>
          <p:cNvPr id="9" name="Rettangolo 8">
            <a:extLst>
              <a:ext uri="{FF2B5EF4-FFF2-40B4-BE49-F238E27FC236}">
                <a16:creationId xmlns:a16="http://schemas.microsoft.com/office/drawing/2014/main" id="{CCBAAC00-54EC-9F5B-2A42-2487BC6A764F}"/>
              </a:ext>
            </a:extLst>
          </p:cNvPr>
          <p:cNvSpPr/>
          <p:nvPr/>
        </p:nvSpPr>
        <p:spPr>
          <a:xfrm>
            <a:off x="3683000" y="2578100"/>
            <a:ext cx="2120900" cy="139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4184BB92-94FE-11F1-6D69-8CFEC0BA819B}"/>
              </a:ext>
            </a:extLst>
          </p:cNvPr>
          <p:cNvSpPr/>
          <p:nvPr/>
        </p:nvSpPr>
        <p:spPr>
          <a:xfrm>
            <a:off x="4088724" y="4779033"/>
            <a:ext cx="2120900" cy="980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90FF4DCB-C293-8E93-ECA5-74B23B330733}"/>
              </a:ext>
            </a:extLst>
          </p:cNvPr>
          <p:cNvSpPr/>
          <p:nvPr/>
        </p:nvSpPr>
        <p:spPr>
          <a:xfrm>
            <a:off x="3568264" y="4758258"/>
            <a:ext cx="463147" cy="98005"/>
          </a:xfrm>
          <a:prstGeom prst="rect">
            <a:avLst/>
          </a:prstGeom>
          <a:solidFill>
            <a:srgbClr val="ADCC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D8F9DC5E-2C4C-CD6C-BCB5-13D612E9299B}"/>
              </a:ext>
            </a:extLst>
          </p:cNvPr>
          <p:cNvSpPr/>
          <p:nvPr/>
        </p:nvSpPr>
        <p:spPr>
          <a:xfrm>
            <a:off x="2851553" y="2645434"/>
            <a:ext cx="765789" cy="72366"/>
          </a:xfrm>
          <a:prstGeom prst="rect">
            <a:avLst/>
          </a:prstGeom>
          <a:solidFill>
            <a:srgbClr val="A29C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331DC09F-AD7B-0E46-774B-55242060AA1C}"/>
              </a:ext>
            </a:extLst>
          </p:cNvPr>
          <p:cNvSpPr txBox="1"/>
          <p:nvPr/>
        </p:nvSpPr>
        <p:spPr>
          <a:xfrm>
            <a:off x="7010254" y="4409701"/>
            <a:ext cx="4545344" cy="738664"/>
          </a:xfrm>
          <a:prstGeom prst="rect">
            <a:avLst/>
          </a:prstGeom>
          <a:noFill/>
        </p:spPr>
        <p:txBody>
          <a:bodyPr wrap="square">
            <a:spAutoFit/>
          </a:bodyPr>
          <a:lstStyle/>
          <a:p>
            <a:r>
              <a:rPr lang="it-IT" sz="1400" i="1" dirty="0">
                <a:effectLst/>
                <a:latin typeface="Arial" panose="020B0604020202020204" pitchFamily="34" charset="0"/>
                <a:cs typeface="Arial" panose="020B0604020202020204" pitchFamily="34" charset="0"/>
              </a:rPr>
              <a:t>Dati ricavati dal </a:t>
            </a:r>
            <a:r>
              <a:rPr lang="it-IT" sz="1400" b="0" i="0" u="none" strike="noStrike" dirty="0">
                <a:solidFill>
                  <a:srgbClr val="006621"/>
                </a:solidFill>
                <a:effectLst/>
                <a:latin typeface="Arial" panose="020B0604020202020204" pitchFamily="34" charset="0"/>
                <a:cs typeface="Arial" panose="020B0604020202020204" pitchFamily="34" charset="0"/>
              </a:rPr>
              <a:t>World </a:t>
            </a:r>
            <a:r>
              <a:rPr lang="it-IT" sz="1400" b="0" i="0" u="none" strike="noStrike" dirty="0" err="1">
                <a:solidFill>
                  <a:srgbClr val="006621"/>
                </a:solidFill>
                <a:effectLst/>
                <a:latin typeface="Arial" panose="020B0604020202020204" pitchFamily="34" charset="0"/>
                <a:cs typeface="Arial" panose="020B0604020202020204" pitchFamily="34" charset="0"/>
              </a:rPr>
              <a:t>Resources</a:t>
            </a:r>
            <a:r>
              <a:rPr lang="it-IT" sz="1400" b="0" i="0" u="none" strike="noStrike" dirty="0">
                <a:solidFill>
                  <a:srgbClr val="006621"/>
                </a:solidFill>
                <a:effectLst/>
                <a:latin typeface="Arial" panose="020B0604020202020204" pitchFamily="34" charset="0"/>
                <a:cs typeface="Arial" panose="020B0604020202020204" pitchFamily="34" charset="0"/>
              </a:rPr>
              <a:t> Institute</a:t>
            </a:r>
            <a:r>
              <a:rPr lang="it-IT" sz="1400" i="1" dirty="0">
                <a:effectLst/>
                <a:latin typeface="Arial" panose="020B0604020202020204" pitchFamily="34" charset="0"/>
                <a:cs typeface="Arial" panose="020B0604020202020204" pitchFamily="34" charset="0"/>
              </a:rPr>
              <a:t>, considerando un totale di emissioni pari a 49.4 GtCO2e nel 2016</a:t>
            </a:r>
          </a:p>
        </p:txBody>
      </p:sp>
      <p:pic>
        <p:nvPicPr>
          <p:cNvPr id="16" name="Immagine 15">
            <a:extLst>
              <a:ext uri="{FF2B5EF4-FFF2-40B4-BE49-F238E27FC236}">
                <a16:creationId xmlns:a16="http://schemas.microsoft.com/office/drawing/2014/main" id="{8D1E9344-842F-B34F-7EF3-9003AA919AA1}"/>
              </a:ext>
            </a:extLst>
          </p:cNvPr>
          <p:cNvPicPr>
            <a:picLocks noChangeAspect="1"/>
          </p:cNvPicPr>
          <p:nvPr/>
        </p:nvPicPr>
        <p:blipFill>
          <a:blip r:embed="rId8"/>
          <a:stretch>
            <a:fillRect/>
          </a:stretch>
        </p:blipFill>
        <p:spPr>
          <a:xfrm>
            <a:off x="6388102" y="1624723"/>
            <a:ext cx="5167496" cy="2717438"/>
          </a:xfrm>
          <a:prstGeom prst="rect">
            <a:avLst/>
          </a:prstGeom>
        </p:spPr>
      </p:pic>
      <p:sp>
        <p:nvSpPr>
          <p:cNvPr id="7" name="CasellaDiTesto 6">
            <a:extLst>
              <a:ext uri="{FF2B5EF4-FFF2-40B4-BE49-F238E27FC236}">
                <a16:creationId xmlns:a16="http://schemas.microsoft.com/office/drawing/2014/main" id="{A2EF9592-ABE0-1C3A-9D1E-84630CF015C2}"/>
              </a:ext>
            </a:extLst>
          </p:cNvPr>
          <p:cNvSpPr txBox="1"/>
          <p:nvPr/>
        </p:nvSpPr>
        <p:spPr>
          <a:xfrm>
            <a:off x="6008914" y="5233277"/>
            <a:ext cx="5939246" cy="1015663"/>
          </a:xfrm>
          <a:prstGeom prst="rect">
            <a:avLst/>
          </a:prstGeom>
          <a:noFill/>
        </p:spPr>
        <p:txBody>
          <a:bodyPr wrap="square" rtlCol="0">
            <a:spAutoFit/>
          </a:bodyPr>
          <a:lstStyle/>
          <a:p>
            <a:pPr algn="ctr"/>
            <a:r>
              <a:rPr lang="it-IT" sz="2000" b="1" dirty="0"/>
              <a:t>La decarbonizzazione del settore industriale </a:t>
            </a:r>
            <a:r>
              <a:rPr lang="it-IT" sz="2000" dirty="0"/>
              <a:t>dipende essenzialmente dalla decarbonizzazione del calore di processo</a:t>
            </a:r>
            <a:endParaRPr lang="it-IT" sz="2000" b="1" dirty="0"/>
          </a:p>
        </p:txBody>
      </p:sp>
      <p:sp>
        <p:nvSpPr>
          <p:cNvPr id="17" name="CasellaDiTesto 16">
            <a:extLst>
              <a:ext uri="{FF2B5EF4-FFF2-40B4-BE49-F238E27FC236}">
                <a16:creationId xmlns:a16="http://schemas.microsoft.com/office/drawing/2014/main" id="{66A70E50-CE46-A56A-4EBF-B1256CFA85A2}"/>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549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A2FF1-EEDB-7186-5937-C0D6550AA034}"/>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9F72536B-68B0-0FC6-63D3-34A2AD4238F0}"/>
              </a:ext>
            </a:extLst>
          </p:cNvPr>
          <p:cNvPicPr>
            <a:picLocks noChangeAspect="1"/>
          </p:cNvPicPr>
          <p:nvPr/>
        </p:nvPicPr>
        <p:blipFill>
          <a:blip r:embed="rId3"/>
          <a:stretch>
            <a:fillRect/>
          </a:stretch>
        </p:blipFill>
        <p:spPr>
          <a:xfrm>
            <a:off x="1847408" y="1528946"/>
            <a:ext cx="8497183" cy="4827038"/>
          </a:xfrm>
          <a:prstGeom prst="rect">
            <a:avLst/>
          </a:prstGeom>
        </p:spPr>
      </p:pic>
      <p:pic>
        <p:nvPicPr>
          <p:cNvPr id="2" name="Immagine 1">
            <a:extLst>
              <a:ext uri="{FF2B5EF4-FFF2-40B4-BE49-F238E27FC236}">
                <a16:creationId xmlns:a16="http://schemas.microsoft.com/office/drawing/2014/main" id="{123A6617-51E5-9F16-E033-4AAA48A586AB}"/>
              </a:ext>
            </a:extLst>
          </p:cNvPr>
          <p:cNvPicPr>
            <a:picLocks noChangeAspect="1"/>
          </p:cNvPicPr>
          <p:nvPr/>
        </p:nvPicPr>
        <p:blipFill>
          <a:blip r:embed="rId4"/>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CFE220B4-43D4-48D1-8FF3-B5C1E9FED3A4}"/>
              </a:ext>
            </a:extLst>
          </p:cNvPr>
          <p:cNvPicPr>
            <a:picLocks noChangeAspect="1"/>
          </p:cNvPicPr>
          <p:nvPr/>
        </p:nvPicPr>
        <p:blipFill>
          <a:blip r:embed="rId5"/>
          <a:stretch>
            <a:fillRect/>
          </a:stretch>
        </p:blipFill>
        <p:spPr>
          <a:xfrm>
            <a:off x="9466999" y="-37226"/>
            <a:ext cx="2725001" cy="1096005"/>
          </a:xfrm>
          <a:prstGeom prst="rect">
            <a:avLst/>
          </a:prstGeom>
        </p:spPr>
      </p:pic>
      <p:sp>
        <p:nvSpPr>
          <p:cNvPr id="6" name="CasellaDiTesto 5">
            <a:extLst>
              <a:ext uri="{FF2B5EF4-FFF2-40B4-BE49-F238E27FC236}">
                <a16:creationId xmlns:a16="http://schemas.microsoft.com/office/drawing/2014/main" id="{7FAA3C49-0517-D1A8-5799-F95CCE3E39AD}"/>
              </a:ext>
            </a:extLst>
          </p:cNvPr>
          <p:cNvSpPr txBox="1"/>
          <p:nvPr/>
        </p:nvSpPr>
        <p:spPr>
          <a:xfrm>
            <a:off x="653143" y="989221"/>
            <a:ext cx="11415717" cy="523220"/>
          </a:xfrm>
          <a:prstGeom prst="rect">
            <a:avLst/>
          </a:prstGeom>
          <a:noFill/>
        </p:spPr>
        <p:txBody>
          <a:bodyPr wrap="square" rtlCol="0">
            <a:spAutoFit/>
          </a:bodyPr>
          <a:lstStyle/>
          <a:p>
            <a:r>
              <a:rPr lang="it-IT" sz="2800" b="1" dirty="0">
                <a:latin typeface="Arial" panose="020B0604020202020204" pitchFamily="34" charset="0"/>
                <a:cs typeface="Arial" panose="020B0604020202020204" pitchFamily="34" charset="0"/>
              </a:rPr>
              <a:t>Conclusioni e prospettive per la distillazione del petrolio solare</a:t>
            </a:r>
          </a:p>
        </p:txBody>
      </p:sp>
      <p:pic>
        <p:nvPicPr>
          <p:cNvPr id="7" name="Picture 2" descr="Identità e Logo di Ateneo | Università degli Studi di Palermo">
            <a:extLst>
              <a:ext uri="{FF2B5EF4-FFF2-40B4-BE49-F238E27FC236}">
                <a16:creationId xmlns:a16="http://schemas.microsoft.com/office/drawing/2014/main" id="{497BAAEB-5380-1743-E247-91349C6CC7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907" y="6034360"/>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ngegneria | Università degli Studi di Palermo">
            <a:extLst>
              <a:ext uri="{FF2B5EF4-FFF2-40B4-BE49-F238E27FC236}">
                <a16:creationId xmlns:a16="http://schemas.microsoft.com/office/drawing/2014/main" id="{3F7B450B-ED65-9926-47DF-987B067591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14662" y="6253731"/>
            <a:ext cx="1454198" cy="59913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BF9E005D-DD05-955C-54FB-80348BED3C93}"/>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
        <p:nvSpPr>
          <p:cNvPr id="10" name="CasellaDiTesto 9">
            <a:extLst>
              <a:ext uri="{FF2B5EF4-FFF2-40B4-BE49-F238E27FC236}">
                <a16:creationId xmlns:a16="http://schemas.microsoft.com/office/drawing/2014/main" id="{0D1E7E27-6DC8-0C2F-E809-AABA2D499883}"/>
              </a:ext>
            </a:extLst>
          </p:cNvPr>
          <p:cNvSpPr txBox="1"/>
          <p:nvPr/>
        </p:nvSpPr>
        <p:spPr>
          <a:xfrm>
            <a:off x="1116741" y="2463176"/>
            <a:ext cx="4979259" cy="1169551"/>
          </a:xfrm>
          <a:prstGeom prst="rect">
            <a:avLst/>
          </a:prstGeom>
          <a:solidFill>
            <a:schemeClr val="bg1"/>
          </a:solidFill>
        </p:spPr>
        <p:txBody>
          <a:bodyPr wrap="square" rtlCol="0">
            <a:spAutoFit/>
          </a:bodyPr>
          <a:lstStyle/>
          <a:p>
            <a:pPr algn="ctr"/>
            <a:r>
              <a:rPr lang="it-IT" sz="1400" dirty="0"/>
              <a:t>Strategia di ibridizzazione</a:t>
            </a:r>
          </a:p>
          <a:p>
            <a:pPr algn="ctr"/>
            <a:endParaRPr lang="it-IT" sz="1400" dirty="0"/>
          </a:p>
          <a:p>
            <a:pPr algn="ctr"/>
            <a:r>
              <a:rPr lang="it-IT" sz="1400" dirty="0"/>
              <a:t>L’intera quantità di calore  raccolta dal campo solare è usata per ridurre il carico termico del forno a metano che riscalda il greggio prima del suo ingresso nella colonna di distillazione </a:t>
            </a:r>
          </a:p>
        </p:txBody>
      </p:sp>
      <p:sp>
        <p:nvSpPr>
          <p:cNvPr id="11" name="CasellaDiTesto 10">
            <a:extLst>
              <a:ext uri="{FF2B5EF4-FFF2-40B4-BE49-F238E27FC236}">
                <a16:creationId xmlns:a16="http://schemas.microsoft.com/office/drawing/2014/main" id="{9B2AB38A-2034-06AD-1150-14E081D0AD6D}"/>
              </a:ext>
            </a:extLst>
          </p:cNvPr>
          <p:cNvSpPr txBox="1"/>
          <p:nvPr/>
        </p:nvSpPr>
        <p:spPr>
          <a:xfrm>
            <a:off x="6095999" y="2463176"/>
            <a:ext cx="4979259" cy="1384995"/>
          </a:xfrm>
          <a:prstGeom prst="rect">
            <a:avLst/>
          </a:prstGeom>
          <a:solidFill>
            <a:schemeClr val="bg1"/>
          </a:solidFill>
        </p:spPr>
        <p:txBody>
          <a:bodyPr wrap="square" rtlCol="0">
            <a:spAutoFit/>
          </a:bodyPr>
          <a:lstStyle/>
          <a:p>
            <a:pPr algn="ctr"/>
            <a:r>
              <a:rPr lang="it-IT" sz="1400" dirty="0"/>
              <a:t>Riferimento per valutazione tecnico-economica</a:t>
            </a:r>
          </a:p>
          <a:p>
            <a:pPr algn="ctr"/>
            <a:endParaRPr lang="it-IT" sz="1400" dirty="0"/>
          </a:p>
          <a:p>
            <a:pPr algn="ctr"/>
            <a:r>
              <a:rPr lang="it-IT" sz="1400" dirty="0"/>
              <a:t>Scenario termico confrontato con un uso ipotetico della stessa superficie del campo solare per istallare pannelli PV che generano elettricità per produrre idrogeno verde da elettrolisi in sostituzione di quello da </a:t>
            </a:r>
            <a:r>
              <a:rPr lang="it-IT" sz="1400" dirty="0" err="1"/>
              <a:t>steam</a:t>
            </a:r>
            <a:r>
              <a:rPr lang="it-IT" sz="1400" dirty="0"/>
              <a:t> reforming del metano</a:t>
            </a:r>
          </a:p>
        </p:txBody>
      </p:sp>
      <p:sp>
        <p:nvSpPr>
          <p:cNvPr id="12" name="CasellaDiTesto 11">
            <a:extLst>
              <a:ext uri="{FF2B5EF4-FFF2-40B4-BE49-F238E27FC236}">
                <a16:creationId xmlns:a16="http://schemas.microsoft.com/office/drawing/2014/main" id="{724385B8-2C56-19BF-B29C-8A21242F7BDE}"/>
              </a:ext>
            </a:extLst>
          </p:cNvPr>
          <p:cNvSpPr txBox="1"/>
          <p:nvPr/>
        </p:nvSpPr>
        <p:spPr>
          <a:xfrm>
            <a:off x="1783976" y="5101209"/>
            <a:ext cx="1685365" cy="954107"/>
          </a:xfrm>
          <a:prstGeom prst="rect">
            <a:avLst/>
          </a:prstGeom>
          <a:solidFill>
            <a:srgbClr val="FFB4EA"/>
          </a:solidFill>
        </p:spPr>
        <p:txBody>
          <a:bodyPr wrap="square" rtlCol="0">
            <a:spAutoFit/>
          </a:bodyPr>
          <a:lstStyle/>
          <a:p>
            <a:pPr algn="ctr"/>
            <a:r>
              <a:rPr lang="it-IT" sz="1400" dirty="0"/>
              <a:t>Sicilia</a:t>
            </a:r>
          </a:p>
          <a:p>
            <a:pPr algn="ctr"/>
            <a:endParaRPr lang="it-IT" sz="1400" dirty="0"/>
          </a:p>
          <a:p>
            <a:pPr algn="ctr"/>
            <a:r>
              <a:rPr lang="it-IT" sz="1400" dirty="0"/>
              <a:t>Emissioni di CO</a:t>
            </a:r>
            <a:r>
              <a:rPr lang="it-IT" sz="1400" baseline="-25000" dirty="0"/>
              <a:t>2</a:t>
            </a:r>
            <a:r>
              <a:rPr lang="it-IT" sz="1400" dirty="0"/>
              <a:t> ridotte dell’11%</a:t>
            </a:r>
          </a:p>
        </p:txBody>
      </p:sp>
      <p:sp>
        <p:nvSpPr>
          <p:cNvPr id="13" name="CasellaDiTesto 12">
            <a:extLst>
              <a:ext uri="{FF2B5EF4-FFF2-40B4-BE49-F238E27FC236}">
                <a16:creationId xmlns:a16="http://schemas.microsoft.com/office/drawing/2014/main" id="{F86D6803-D658-9504-E36F-C8DE856FC7E7}"/>
              </a:ext>
            </a:extLst>
          </p:cNvPr>
          <p:cNvSpPr txBox="1"/>
          <p:nvPr/>
        </p:nvSpPr>
        <p:spPr>
          <a:xfrm>
            <a:off x="3975540" y="5101209"/>
            <a:ext cx="1685365" cy="954107"/>
          </a:xfrm>
          <a:prstGeom prst="rect">
            <a:avLst/>
          </a:prstGeom>
          <a:solidFill>
            <a:srgbClr val="1AC7F0"/>
          </a:solidFill>
        </p:spPr>
        <p:txBody>
          <a:bodyPr wrap="square" rtlCol="0">
            <a:spAutoFit/>
          </a:bodyPr>
          <a:lstStyle/>
          <a:p>
            <a:pPr algn="ctr"/>
            <a:r>
              <a:rPr lang="it-IT" sz="1400" dirty="0"/>
              <a:t>Emirati Arabi Uniti</a:t>
            </a:r>
          </a:p>
          <a:p>
            <a:pPr algn="ctr"/>
            <a:endParaRPr lang="it-IT" sz="1400" dirty="0"/>
          </a:p>
          <a:p>
            <a:pPr algn="ctr"/>
            <a:r>
              <a:rPr lang="it-IT" sz="1400" dirty="0"/>
              <a:t>Emissioni di CO</a:t>
            </a:r>
            <a:r>
              <a:rPr lang="it-IT" sz="1400" baseline="-25000" dirty="0"/>
              <a:t>2</a:t>
            </a:r>
            <a:r>
              <a:rPr lang="it-IT" sz="1400" dirty="0"/>
              <a:t> ridotte dell’17%</a:t>
            </a:r>
          </a:p>
        </p:txBody>
      </p:sp>
      <p:sp>
        <p:nvSpPr>
          <p:cNvPr id="14" name="CasellaDiTesto 13">
            <a:extLst>
              <a:ext uri="{FF2B5EF4-FFF2-40B4-BE49-F238E27FC236}">
                <a16:creationId xmlns:a16="http://schemas.microsoft.com/office/drawing/2014/main" id="{08ECE6E4-8A36-E64C-A6E9-4C1812D0111B}"/>
              </a:ext>
            </a:extLst>
          </p:cNvPr>
          <p:cNvSpPr txBox="1"/>
          <p:nvPr/>
        </p:nvSpPr>
        <p:spPr>
          <a:xfrm>
            <a:off x="6189998" y="5080253"/>
            <a:ext cx="1936222" cy="954107"/>
          </a:xfrm>
          <a:prstGeom prst="rect">
            <a:avLst/>
          </a:prstGeom>
          <a:solidFill>
            <a:schemeClr val="accent6">
              <a:lumMod val="40000"/>
              <a:lumOff val="60000"/>
            </a:schemeClr>
          </a:solidFill>
        </p:spPr>
        <p:txBody>
          <a:bodyPr wrap="square" rtlCol="0">
            <a:spAutoFit/>
          </a:bodyPr>
          <a:lstStyle/>
          <a:p>
            <a:pPr algn="ctr"/>
            <a:r>
              <a:rPr lang="it-IT" sz="1400" dirty="0"/>
              <a:t>CST</a:t>
            </a:r>
          </a:p>
          <a:p>
            <a:pPr algn="ctr"/>
            <a:endParaRPr lang="it-IT" sz="1400" dirty="0"/>
          </a:p>
          <a:p>
            <a:pPr algn="ctr"/>
            <a:r>
              <a:rPr lang="it-IT" sz="1400" dirty="0"/>
              <a:t>Tasso di ritorno dell’investimento è 15%</a:t>
            </a:r>
          </a:p>
        </p:txBody>
      </p:sp>
      <p:sp>
        <p:nvSpPr>
          <p:cNvPr id="15" name="CasellaDiTesto 14">
            <a:extLst>
              <a:ext uri="{FF2B5EF4-FFF2-40B4-BE49-F238E27FC236}">
                <a16:creationId xmlns:a16="http://schemas.microsoft.com/office/drawing/2014/main" id="{7FC21F84-5B48-3A13-B232-08EB26EC89DE}"/>
              </a:ext>
            </a:extLst>
          </p:cNvPr>
          <p:cNvSpPr txBox="1"/>
          <p:nvPr/>
        </p:nvSpPr>
        <p:spPr>
          <a:xfrm>
            <a:off x="8299141" y="5011416"/>
            <a:ext cx="2210206" cy="1292662"/>
          </a:xfrm>
          <a:prstGeom prst="rect">
            <a:avLst/>
          </a:prstGeom>
          <a:solidFill>
            <a:schemeClr val="accent6">
              <a:lumMod val="40000"/>
              <a:lumOff val="60000"/>
            </a:schemeClr>
          </a:solidFill>
        </p:spPr>
        <p:txBody>
          <a:bodyPr wrap="square" rtlCol="0">
            <a:spAutoFit/>
          </a:bodyPr>
          <a:lstStyle/>
          <a:p>
            <a:pPr algn="ctr"/>
            <a:r>
              <a:rPr lang="it-IT" sz="1400" dirty="0"/>
              <a:t>PV</a:t>
            </a:r>
          </a:p>
          <a:p>
            <a:pPr algn="ctr"/>
            <a:endParaRPr lang="it-IT" sz="800" dirty="0"/>
          </a:p>
          <a:p>
            <a:pPr algn="ctr"/>
            <a:r>
              <a:rPr lang="it-IT" sz="1400" dirty="0"/>
              <a:t>Riduzione delle emissioni dimezzate e </a:t>
            </a:r>
          </a:p>
          <a:p>
            <a:pPr algn="ctr"/>
            <a:r>
              <a:rPr lang="it-IT" sz="1400" dirty="0"/>
              <a:t>tasso di ritorno dell’investimento 8.5%</a:t>
            </a:r>
          </a:p>
        </p:txBody>
      </p:sp>
    </p:spTree>
    <p:extLst>
      <p:ext uri="{BB962C8B-B14F-4D97-AF65-F5344CB8AC3E}">
        <p14:creationId xmlns:p14="http://schemas.microsoft.com/office/powerpoint/2010/main" val="2767195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35FEB-41DD-5B96-9089-5D5B631F448F}"/>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AD62ED80-735A-5DB6-C4B7-64F4325CD643}"/>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017A0796-A5F6-3E4E-2519-A76882EAA962}"/>
              </a:ext>
            </a:extLst>
          </p:cNvPr>
          <p:cNvPicPr>
            <a:picLocks noChangeAspect="1"/>
          </p:cNvPicPr>
          <p:nvPr/>
        </p:nvPicPr>
        <p:blipFill>
          <a:blip r:embed="rId4"/>
          <a:stretch>
            <a:fillRect/>
          </a:stretch>
        </p:blipFill>
        <p:spPr>
          <a:xfrm>
            <a:off x="9466999" y="-37226"/>
            <a:ext cx="2725001" cy="1096005"/>
          </a:xfrm>
          <a:prstGeom prst="rect">
            <a:avLst/>
          </a:prstGeom>
        </p:spPr>
      </p:pic>
      <p:pic>
        <p:nvPicPr>
          <p:cNvPr id="4" name="Picture 2" descr="Identità e Logo di Ateneo | Università degli Studi di Palermo">
            <a:extLst>
              <a:ext uri="{FF2B5EF4-FFF2-40B4-BE49-F238E27FC236}">
                <a16:creationId xmlns:a16="http://schemas.microsoft.com/office/drawing/2014/main" id="{6D399015-96BF-FB6E-5D5C-EB26A86ECE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908" y="5847556"/>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gegneria | Università degli Studi di Palermo">
            <a:extLst>
              <a:ext uri="{FF2B5EF4-FFF2-40B4-BE49-F238E27FC236}">
                <a16:creationId xmlns:a16="http://schemas.microsoft.com/office/drawing/2014/main" id="{31259516-A532-1618-F58B-B5C950342A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1922" y="6040501"/>
            <a:ext cx="1454198" cy="5991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a:extLst>
              <a:ext uri="{FF2B5EF4-FFF2-40B4-BE49-F238E27FC236}">
                <a16:creationId xmlns:a16="http://schemas.microsoft.com/office/drawing/2014/main" id="{D4E2C70E-B088-D1ED-C123-B0FB87AB38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544" y="1447440"/>
            <a:ext cx="5416001" cy="3656084"/>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862E2185-6383-49BB-390A-4384BBD4C550}"/>
              </a:ext>
            </a:extLst>
          </p:cNvPr>
          <p:cNvSpPr txBox="1"/>
          <p:nvPr/>
        </p:nvSpPr>
        <p:spPr>
          <a:xfrm>
            <a:off x="2292286" y="935237"/>
            <a:ext cx="7155229" cy="461665"/>
          </a:xfrm>
          <a:prstGeom prst="rect">
            <a:avLst/>
          </a:prstGeom>
          <a:noFill/>
        </p:spPr>
        <p:txBody>
          <a:bodyPr wrap="none" rtlCol="0">
            <a:spAutoFit/>
          </a:bodyPr>
          <a:lstStyle/>
          <a:p>
            <a:r>
              <a:rPr lang="it-IT" sz="2400" b="1" dirty="0"/>
              <a:t>La deidrogenazione catalitica dell'etilbenzene a stirene</a:t>
            </a:r>
          </a:p>
        </p:txBody>
      </p:sp>
      <p:sp>
        <p:nvSpPr>
          <p:cNvPr id="9" name="CasellaDiTesto 8">
            <a:extLst>
              <a:ext uri="{FF2B5EF4-FFF2-40B4-BE49-F238E27FC236}">
                <a16:creationId xmlns:a16="http://schemas.microsoft.com/office/drawing/2014/main" id="{A5332B38-CD72-3C52-6B46-B783A87B0FBE}"/>
              </a:ext>
            </a:extLst>
          </p:cNvPr>
          <p:cNvSpPr txBox="1"/>
          <p:nvPr/>
        </p:nvSpPr>
        <p:spPr>
          <a:xfrm>
            <a:off x="8294566" y="2663469"/>
            <a:ext cx="6095999" cy="584775"/>
          </a:xfrm>
          <a:prstGeom prst="rect">
            <a:avLst/>
          </a:prstGeom>
          <a:noFill/>
        </p:spPr>
        <p:txBody>
          <a:bodyPr wrap="square">
            <a:spAutoFit/>
          </a:bodyPr>
          <a:lstStyle/>
          <a:p>
            <a:pPr marL="228600"/>
            <a:endParaRPr lang="en-US" sz="1600" dirty="0">
              <a:effectLst/>
              <a:latin typeface="Times New Roman" panose="02020603050405020304" pitchFamily="18" charset="0"/>
              <a:ea typeface="Times New Roman" panose="02020603050405020304" pitchFamily="18" charset="0"/>
            </a:endParaRPr>
          </a:p>
          <a:p>
            <a:pPr marL="228600"/>
            <a:r>
              <a:rPr lang="en-US" sz="1600" dirty="0">
                <a:effectLst/>
                <a:latin typeface="Times New Roman" panose="02020603050405020304" pitchFamily="18" charset="0"/>
                <a:ea typeface="Times New Roman" panose="02020603050405020304" pitchFamily="18" charset="0"/>
              </a:rPr>
              <a:t>∆</a:t>
            </a:r>
            <a:r>
              <a:rPr lang="en-US" sz="1600" dirty="0" err="1">
                <a:effectLst/>
                <a:latin typeface="Times New Roman" panose="02020603050405020304" pitchFamily="18" charset="0"/>
                <a:ea typeface="Times New Roman" panose="02020603050405020304" pitchFamily="18" charset="0"/>
              </a:rPr>
              <a:t>H</a:t>
            </a:r>
            <a:r>
              <a:rPr lang="en-US" sz="1600" baseline="-25000" dirty="0" err="1">
                <a:effectLst/>
                <a:latin typeface="Times New Roman" panose="02020603050405020304" pitchFamily="18" charset="0"/>
                <a:ea typeface="Times New Roman" panose="02020603050405020304" pitchFamily="18" charset="0"/>
              </a:rPr>
              <a:t>r</a:t>
            </a:r>
            <a:r>
              <a:rPr lang="en-US" sz="1600" dirty="0">
                <a:effectLst/>
                <a:latin typeface="Times New Roman" panose="02020603050405020304" pitchFamily="18" charset="0"/>
                <a:ea typeface="Times New Roman" panose="02020603050405020304" pitchFamily="18" charset="0"/>
              </a:rPr>
              <a:t>(600℃)=124.9 kJ/mol</a:t>
            </a:r>
            <a:endParaRPr lang="it-IT" sz="1600" dirty="0">
              <a:effectLst/>
              <a:latin typeface="Times New Roman" panose="02020603050405020304" pitchFamily="18" charset="0"/>
              <a:ea typeface="Times New Roman" panose="02020603050405020304" pitchFamily="18" charset="0"/>
            </a:endParaRPr>
          </a:p>
        </p:txBody>
      </p:sp>
      <p:sp>
        <p:nvSpPr>
          <p:cNvPr id="10" name="CasellaDiTesto 9">
            <a:extLst>
              <a:ext uri="{FF2B5EF4-FFF2-40B4-BE49-F238E27FC236}">
                <a16:creationId xmlns:a16="http://schemas.microsoft.com/office/drawing/2014/main" id="{E9A51E78-F757-80AD-9503-25FC2F1E35D3}"/>
              </a:ext>
            </a:extLst>
          </p:cNvPr>
          <p:cNvSpPr txBox="1"/>
          <p:nvPr/>
        </p:nvSpPr>
        <p:spPr>
          <a:xfrm>
            <a:off x="6877412" y="3462824"/>
            <a:ext cx="5258951" cy="1323439"/>
          </a:xfrm>
          <a:prstGeom prst="rect">
            <a:avLst/>
          </a:prstGeom>
          <a:noFill/>
        </p:spPr>
        <p:txBody>
          <a:bodyPr wrap="square">
            <a:spAutoFit/>
          </a:bodyPr>
          <a:lstStyle/>
          <a:p>
            <a:pPr marL="228600" algn="just"/>
            <a:r>
              <a:rPr lang="en-US" sz="1600" dirty="0" err="1">
                <a:effectLst/>
                <a:latin typeface="Times New Roman" panose="02020603050405020304" pitchFamily="18" charset="0"/>
                <a:ea typeface="Times New Roman" panose="02020603050405020304" pitchFamily="18" charset="0"/>
              </a:rPr>
              <a:t>Reazione</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altamente</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endotermica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realizzata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industrialmente</a:t>
            </a:r>
            <a:r>
              <a:rPr lang="en-US" sz="1600" dirty="0">
                <a:effectLst/>
                <a:latin typeface="Times New Roman" panose="02020603050405020304" pitchFamily="18" charset="0"/>
                <a:ea typeface="Times New Roman" panose="02020603050405020304" pitchFamily="18" charset="0"/>
              </a:rPr>
              <a:t> in </a:t>
            </a:r>
            <a:r>
              <a:rPr lang="en-US" sz="1600" dirty="0" err="1">
                <a:effectLst/>
                <a:latin typeface="Times New Roman" panose="02020603050405020304" pitchFamily="18" charset="0"/>
                <a:ea typeface="Times New Roman" panose="02020603050405020304" pitchFamily="18" charset="0"/>
              </a:rPr>
              <a:t>reattori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sia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adiabatici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che</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isotermici</a:t>
            </a:r>
            <a:r>
              <a:rPr lang="en-US" sz="1600" dirty="0">
                <a:effectLst/>
                <a:latin typeface="Times New Roman" panose="02020603050405020304" pitchFamily="18" charset="0"/>
                <a:ea typeface="Times New Roman" panose="02020603050405020304" pitchFamily="18" charset="0"/>
              </a:rPr>
              <a:t>.</a:t>
            </a:r>
          </a:p>
          <a:p>
            <a:pPr marL="228600" algn="just"/>
            <a:endParaRPr lang="en-US" sz="1600" dirty="0">
              <a:effectLst/>
              <a:latin typeface="Times New Roman" panose="02020603050405020304" pitchFamily="18" charset="0"/>
              <a:ea typeface="Times New Roman" panose="02020603050405020304" pitchFamily="18" charset="0"/>
            </a:endParaRPr>
          </a:p>
          <a:p>
            <a:pPr marL="228600" algn="just"/>
            <a:r>
              <a:rPr lang="en-US" sz="1600" dirty="0">
                <a:effectLst/>
                <a:latin typeface="Times New Roman" panose="02020603050405020304" pitchFamily="18" charset="0"/>
                <a:ea typeface="Times New Roman" panose="02020603050405020304" pitchFamily="18" charset="0"/>
              </a:rPr>
              <a:t>Commodity: volume di </a:t>
            </a:r>
            <a:r>
              <a:rPr lang="en-US" sz="1600" dirty="0" err="1">
                <a:effectLst/>
                <a:latin typeface="Times New Roman" panose="02020603050405020304" pitchFamily="18" charset="0"/>
                <a:ea typeface="Times New Roman" panose="02020603050405020304" pitchFamily="18" charset="0"/>
              </a:rPr>
              <a:t>produzione</a:t>
            </a:r>
            <a:r>
              <a:rPr lang="en-US" sz="1600" dirty="0">
                <a:effectLst/>
                <a:latin typeface="Times New Roman" panose="02020603050405020304" pitchFamily="18" charset="0"/>
                <a:ea typeface="Times New Roman" panose="02020603050405020304" pitchFamily="18" charset="0"/>
              </a:rPr>
              <a:t> di 31 MT </a:t>
            </a:r>
            <a:r>
              <a:rPr lang="en-US" sz="1600" dirty="0" err="1">
                <a:effectLst/>
                <a:latin typeface="Times New Roman" panose="02020603050405020304" pitchFamily="18" charset="0"/>
                <a:ea typeface="Times New Roman" panose="02020603050405020304" pitchFamily="18" charset="0"/>
              </a:rPr>
              <a:t>nel</a:t>
            </a:r>
            <a:r>
              <a:rPr lang="en-US" sz="1600" dirty="0">
                <a:effectLst/>
                <a:latin typeface="Times New Roman" panose="02020603050405020304" pitchFamily="18" charset="0"/>
                <a:ea typeface="Times New Roman" panose="02020603050405020304" pitchFamily="18" charset="0"/>
              </a:rPr>
              <a:t> 2018 e </a:t>
            </a:r>
            <a:r>
              <a:rPr lang="en-US" sz="1600" dirty="0" err="1">
                <a:effectLst/>
                <a:latin typeface="Times New Roman" panose="02020603050405020304" pitchFamily="18" charset="0"/>
                <a:ea typeface="Times New Roman" panose="02020603050405020304" pitchFamily="18" charset="0"/>
              </a:rPr>
              <a:t>previsto</a:t>
            </a:r>
            <a:r>
              <a:rPr lang="en-US" sz="1600" dirty="0">
                <a:effectLst/>
                <a:latin typeface="Times New Roman" panose="02020603050405020304" pitchFamily="18" charset="0"/>
                <a:ea typeface="Times New Roman" panose="02020603050405020304" pitchFamily="18" charset="0"/>
              </a:rPr>
              <a:t> in </a:t>
            </a:r>
            <a:r>
              <a:rPr lang="en-US" sz="1600" dirty="0" err="1">
                <a:effectLst/>
                <a:latin typeface="Times New Roman" panose="02020603050405020304" pitchFamily="18" charset="0"/>
                <a:ea typeface="Times New Roman" panose="02020603050405020304" pitchFamily="18" charset="0"/>
              </a:rPr>
              <a:t>crescita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fino</a:t>
            </a:r>
            <a:r>
              <a:rPr lang="en-US" sz="1600" dirty="0">
                <a:effectLst/>
                <a:latin typeface="Times New Roman" panose="02020603050405020304" pitchFamily="18" charset="0"/>
                <a:ea typeface="Times New Roman" panose="02020603050405020304" pitchFamily="18" charset="0"/>
              </a:rPr>
              <a:t> a 36 MT </a:t>
            </a:r>
            <a:r>
              <a:rPr lang="en-US" sz="1600" dirty="0" err="1">
                <a:effectLst/>
                <a:latin typeface="Times New Roman" panose="02020603050405020304" pitchFamily="18" charset="0"/>
                <a:ea typeface="Times New Roman" panose="02020603050405020304" pitchFamily="18" charset="0"/>
              </a:rPr>
              <a:t>nel</a:t>
            </a:r>
            <a:r>
              <a:rPr lang="en-US" sz="1600" dirty="0">
                <a:effectLst/>
                <a:latin typeface="Times New Roman" panose="02020603050405020304" pitchFamily="18" charset="0"/>
                <a:ea typeface="Times New Roman" panose="02020603050405020304" pitchFamily="18" charset="0"/>
              </a:rPr>
              <a:t> 2024 [1].</a:t>
            </a:r>
            <a:endParaRPr lang="it-IT" sz="1600" dirty="0">
              <a:effectLst/>
              <a:latin typeface="Times New Roman" panose="02020603050405020304" pitchFamily="18" charset="0"/>
              <a:ea typeface="Times New Roman" panose="02020603050405020304" pitchFamily="18" charset="0"/>
            </a:endParaRPr>
          </a:p>
        </p:txBody>
      </p:sp>
      <p:pic>
        <p:nvPicPr>
          <p:cNvPr id="11" name="Immagine 10">
            <a:extLst>
              <a:ext uri="{FF2B5EF4-FFF2-40B4-BE49-F238E27FC236}">
                <a16:creationId xmlns:a16="http://schemas.microsoft.com/office/drawing/2014/main" id="{CB6DCBAC-7B97-9A1B-A632-D74319F59F71}"/>
              </a:ext>
            </a:extLst>
          </p:cNvPr>
          <p:cNvPicPr>
            <a:picLocks noChangeAspect="1"/>
          </p:cNvPicPr>
          <p:nvPr/>
        </p:nvPicPr>
        <p:blipFill>
          <a:blip r:embed="rId8"/>
          <a:stretch>
            <a:fillRect/>
          </a:stretch>
        </p:blipFill>
        <p:spPr>
          <a:xfrm>
            <a:off x="6929470" y="1883688"/>
            <a:ext cx="4722601" cy="893791"/>
          </a:xfrm>
          <a:prstGeom prst="rect">
            <a:avLst/>
          </a:prstGeom>
        </p:spPr>
      </p:pic>
      <p:sp>
        <p:nvSpPr>
          <p:cNvPr id="12" name="CasellaDiTesto 11">
            <a:extLst>
              <a:ext uri="{FF2B5EF4-FFF2-40B4-BE49-F238E27FC236}">
                <a16:creationId xmlns:a16="http://schemas.microsoft.com/office/drawing/2014/main" id="{07C0BB61-B918-BDEE-3ED5-954539CB918D}"/>
              </a:ext>
            </a:extLst>
          </p:cNvPr>
          <p:cNvSpPr txBox="1"/>
          <p:nvPr/>
        </p:nvSpPr>
        <p:spPr>
          <a:xfrm>
            <a:off x="2165419" y="5918791"/>
            <a:ext cx="8210251" cy="738664"/>
          </a:xfrm>
          <a:prstGeom prst="rect">
            <a:avLst/>
          </a:prstGeom>
          <a:noFill/>
        </p:spPr>
        <p:txBody>
          <a:bodyPr wrap="square" rtlCol="0">
            <a:spAutoFit/>
          </a:bodyPr>
          <a:lstStyle/>
          <a:p>
            <a:r>
              <a:rPr lang="it-IT" sz="1400" b="0" i="0" dirty="0">
                <a:solidFill>
                  <a:srgbClr val="1F1F1F"/>
                </a:solidFill>
                <a:effectLst/>
                <a:latin typeface="Times New Roman" panose="02020603050405020304" pitchFamily="18" charset="0"/>
                <a:cs typeface="Times New Roman" panose="02020603050405020304" pitchFamily="18" charset="0"/>
              </a:rPr>
              <a:t>[1] HDIN </a:t>
            </a:r>
            <a:r>
              <a:rPr lang="it-IT" sz="1400" b="0" i="0" dirty="0" err="1">
                <a:solidFill>
                  <a:srgbClr val="1F1F1F"/>
                </a:solidFill>
                <a:effectLst/>
                <a:latin typeface="Times New Roman" panose="02020603050405020304" pitchFamily="18" charset="0"/>
                <a:cs typeface="Times New Roman" panose="02020603050405020304" pitchFamily="18" charset="0"/>
              </a:rPr>
              <a:t>Research</a:t>
            </a:r>
            <a:r>
              <a:rPr lang="it-IT" sz="1400" b="0" i="0" dirty="0">
                <a:solidFill>
                  <a:srgbClr val="1F1F1F"/>
                </a:solidFill>
                <a:effectLst/>
                <a:latin typeface="Times New Roman" panose="02020603050405020304" pitchFamily="18" charset="0"/>
                <a:cs typeface="Times New Roman" panose="02020603050405020304" pitchFamily="18" charset="0"/>
              </a:rPr>
              <a:t>, </a:t>
            </a:r>
            <a:r>
              <a:rPr lang="it-IT" sz="1400" b="0" i="0" dirty="0">
                <a:solidFill>
                  <a:srgbClr val="1F1F1F"/>
                </a:solidFill>
                <a:effectLst/>
                <a:latin typeface="Times New Roman" panose="02020603050405020304" pitchFamily="18" charset="0"/>
                <a:cs typeface="Times New Roman" panose="02020603050405020304" pitchFamily="18" charset="0"/>
                <a:hlinkClick r:id="rId9"/>
              </a:rPr>
              <a:t>https://www.hdinresearch.com/news/28</a:t>
            </a:r>
            <a:endParaRPr lang="it-IT" sz="1400" b="0" i="0" dirty="0">
              <a:solidFill>
                <a:srgbClr val="1F1F1F"/>
              </a:solidFill>
              <a:effectLst/>
              <a:latin typeface="Times New Roman" panose="02020603050405020304" pitchFamily="18" charset="0"/>
              <a:cs typeface="Times New Roman" panose="02020603050405020304" pitchFamily="18" charset="0"/>
            </a:endParaRPr>
          </a:p>
          <a:p>
            <a:r>
              <a:rPr lang="it-IT" sz="1400" dirty="0">
                <a:solidFill>
                  <a:srgbClr val="1F1F1F"/>
                </a:solidFill>
                <a:latin typeface="Times New Roman" panose="02020603050405020304" pitchFamily="18" charset="0"/>
                <a:cs typeface="Times New Roman" panose="02020603050405020304" pitchFamily="18" charset="0"/>
              </a:rPr>
              <a:t>[2] </a:t>
            </a:r>
            <a:r>
              <a:rPr lang="it-IT" sz="1400" dirty="0">
                <a:effectLst/>
                <a:latin typeface="Times New Roman" panose="02020603050405020304" pitchFamily="18" charset="0"/>
                <a:cs typeface="Times New Roman" panose="02020603050405020304" pitchFamily="18" charset="0"/>
              </a:rPr>
              <a:t>James DH, Castor WM. </a:t>
            </a:r>
            <a:r>
              <a:rPr lang="it-IT" sz="1400" dirty="0" err="1">
                <a:effectLst/>
                <a:latin typeface="Times New Roman" panose="02020603050405020304" pitchFamily="18" charset="0"/>
                <a:cs typeface="Times New Roman" panose="02020603050405020304" pitchFamily="18" charset="0"/>
              </a:rPr>
              <a:t>Styrene</a:t>
            </a:r>
            <a:r>
              <a:rPr lang="it-IT" sz="1400" dirty="0">
                <a:effectLst/>
                <a:latin typeface="Times New Roman" panose="02020603050405020304" pitchFamily="18" charset="0"/>
                <a:cs typeface="Times New Roman" panose="02020603050405020304" pitchFamily="18" charset="0"/>
              </a:rPr>
              <a:t>. </a:t>
            </a:r>
            <a:r>
              <a:rPr lang="it-IT" sz="1400" dirty="0" err="1">
                <a:effectLst/>
                <a:latin typeface="Times New Roman" panose="02020603050405020304" pitchFamily="18" charset="0"/>
                <a:cs typeface="Times New Roman" panose="02020603050405020304" pitchFamily="18" charset="0"/>
              </a:rPr>
              <a:t>Ullmann’s</a:t>
            </a:r>
            <a:r>
              <a:rPr lang="it-IT" sz="1400" dirty="0">
                <a:effectLst/>
                <a:latin typeface="Times New Roman" panose="02020603050405020304" pitchFamily="18" charset="0"/>
                <a:cs typeface="Times New Roman" panose="02020603050405020304" pitchFamily="18" charset="0"/>
              </a:rPr>
              <a:t> Encyclopedia of </a:t>
            </a:r>
            <a:r>
              <a:rPr lang="it-IT" sz="1400" dirty="0" err="1">
                <a:effectLst/>
                <a:latin typeface="Times New Roman" panose="02020603050405020304" pitchFamily="18" charset="0"/>
                <a:cs typeface="Times New Roman" panose="02020603050405020304" pitchFamily="18" charset="0"/>
              </a:rPr>
              <a:t>Ind</a:t>
            </a:r>
            <a:r>
              <a:rPr lang="it-IT" sz="1400" dirty="0">
                <a:effectLst/>
                <a:latin typeface="Times New Roman" panose="02020603050405020304" pitchFamily="18" charset="0"/>
                <a:cs typeface="Times New Roman" panose="02020603050405020304" pitchFamily="18" charset="0"/>
              </a:rPr>
              <a:t>. </a:t>
            </a:r>
            <a:r>
              <a:rPr lang="it-IT" sz="1400" dirty="0" err="1">
                <a:effectLst/>
                <a:latin typeface="Times New Roman" panose="02020603050405020304" pitchFamily="18" charset="0"/>
                <a:cs typeface="Times New Roman" panose="02020603050405020304" pitchFamily="18" charset="0"/>
              </a:rPr>
              <a:t>Chem</a:t>
            </a:r>
            <a:r>
              <a:rPr lang="it-IT" sz="1400" dirty="0">
                <a:effectLst/>
                <a:latin typeface="Times New Roman" panose="02020603050405020304" pitchFamily="18" charset="0"/>
                <a:cs typeface="Times New Roman" panose="02020603050405020304" pitchFamily="18" charset="0"/>
              </a:rPr>
              <a:t>. A25. </a:t>
            </a:r>
            <a:r>
              <a:rPr lang="it-IT" sz="1400" dirty="0" err="1">
                <a:effectLst/>
                <a:latin typeface="Times New Roman" panose="02020603050405020304" pitchFamily="18" charset="0"/>
                <a:cs typeface="Times New Roman" panose="02020603050405020304" pitchFamily="18" charset="0"/>
              </a:rPr>
              <a:t>Wenham</a:t>
            </a:r>
            <a:r>
              <a:rPr lang="it-IT" sz="1400" dirty="0">
                <a:effectLst/>
                <a:latin typeface="Times New Roman" panose="02020603050405020304" pitchFamily="18" charset="0"/>
                <a:cs typeface="Times New Roman" panose="02020603050405020304" pitchFamily="18" charset="0"/>
              </a:rPr>
              <a:t>: Wiley-VCH; 1994. </a:t>
            </a:r>
          </a:p>
          <a:p>
            <a:endParaRPr lang="it-IT" sz="1400" dirty="0">
              <a:latin typeface="Times New Roman" panose="02020603050405020304" pitchFamily="18" charset="0"/>
              <a:cs typeface="Times New Roman" panose="02020603050405020304" pitchFamily="18" charset="0"/>
            </a:endParaRPr>
          </a:p>
        </p:txBody>
      </p:sp>
      <p:sp>
        <p:nvSpPr>
          <p:cNvPr id="13" name="CasellaDiTesto 12">
            <a:extLst>
              <a:ext uri="{FF2B5EF4-FFF2-40B4-BE49-F238E27FC236}">
                <a16:creationId xmlns:a16="http://schemas.microsoft.com/office/drawing/2014/main" id="{31E9BDA1-8E9C-B8A8-98D4-061F6FC4C90B}"/>
              </a:ext>
            </a:extLst>
          </p:cNvPr>
          <p:cNvSpPr txBox="1"/>
          <p:nvPr/>
        </p:nvSpPr>
        <p:spPr>
          <a:xfrm>
            <a:off x="7020634" y="2638851"/>
            <a:ext cx="2155021" cy="307777"/>
          </a:xfrm>
          <a:prstGeom prst="rect">
            <a:avLst/>
          </a:prstGeom>
          <a:noFill/>
        </p:spPr>
        <p:txBody>
          <a:bodyPr wrap="square" rtlCol="0">
            <a:spAutoFit/>
          </a:bodyPr>
          <a:lstStyle/>
          <a:p>
            <a:r>
              <a:rPr lang="it-IT" sz="1400" dirty="0" err="1"/>
              <a:t>Ethylbenzene</a:t>
            </a:r>
            <a:r>
              <a:rPr lang="it-IT" sz="1400" dirty="0"/>
              <a:t> (EB)</a:t>
            </a:r>
          </a:p>
        </p:txBody>
      </p:sp>
      <p:sp>
        <p:nvSpPr>
          <p:cNvPr id="14" name="CasellaDiTesto 13">
            <a:extLst>
              <a:ext uri="{FF2B5EF4-FFF2-40B4-BE49-F238E27FC236}">
                <a16:creationId xmlns:a16="http://schemas.microsoft.com/office/drawing/2014/main" id="{7ED90053-AE70-2809-E46C-F1CDAE5111BE}"/>
              </a:ext>
            </a:extLst>
          </p:cNvPr>
          <p:cNvSpPr txBox="1"/>
          <p:nvPr/>
        </p:nvSpPr>
        <p:spPr>
          <a:xfrm>
            <a:off x="9690453" y="2584364"/>
            <a:ext cx="1194686" cy="307777"/>
          </a:xfrm>
          <a:prstGeom prst="rect">
            <a:avLst/>
          </a:prstGeom>
          <a:noFill/>
        </p:spPr>
        <p:txBody>
          <a:bodyPr wrap="square" rtlCol="0">
            <a:spAutoFit/>
          </a:bodyPr>
          <a:lstStyle/>
          <a:p>
            <a:r>
              <a:rPr lang="it-IT" sz="1400" dirty="0" err="1"/>
              <a:t>Styrene</a:t>
            </a:r>
            <a:r>
              <a:rPr lang="it-IT" sz="1400" dirty="0"/>
              <a:t> (STY)</a:t>
            </a:r>
          </a:p>
        </p:txBody>
      </p:sp>
      <p:sp>
        <p:nvSpPr>
          <p:cNvPr id="16" name="CasellaDiTesto 15">
            <a:extLst>
              <a:ext uri="{FF2B5EF4-FFF2-40B4-BE49-F238E27FC236}">
                <a16:creationId xmlns:a16="http://schemas.microsoft.com/office/drawing/2014/main" id="{1DE72E2D-4DB7-72A8-A166-8F93F5858E8E}"/>
              </a:ext>
            </a:extLst>
          </p:cNvPr>
          <p:cNvSpPr txBox="1"/>
          <p:nvPr/>
        </p:nvSpPr>
        <p:spPr>
          <a:xfrm>
            <a:off x="235132" y="5145655"/>
            <a:ext cx="6270545" cy="738664"/>
          </a:xfrm>
          <a:prstGeom prst="rect">
            <a:avLst/>
          </a:prstGeom>
          <a:noFill/>
        </p:spPr>
        <p:txBody>
          <a:bodyPr wrap="square">
            <a:spAutoFit/>
          </a:bodyPr>
          <a:lstStyle/>
          <a:p>
            <a:r>
              <a:rPr lang="it-IT" sz="1400">
                <a:effectLst/>
                <a:latin typeface="Times New Roman" panose="02020603050405020304" pitchFamily="18" charset="0"/>
                <a:cs typeface="Times New Roman" panose="02020603050405020304" pitchFamily="18" charset="0"/>
              </a:rPr>
              <a:t>Schema di processo dell'impianto BASF per la deidrogenazione isotermica dell'etilbenzene adattato da [2] a) riscaldatore; b) surriscaldatore di vapore; c) reattore a letto fisso a fascio tubiero; d) scambiatore di calore; e) condensatore </a:t>
            </a:r>
            <a:endParaRPr lang="it-IT" sz="1400" dirty="0">
              <a:effectLst/>
              <a:latin typeface="Times New Roman" panose="02020603050405020304" pitchFamily="18" charset="0"/>
              <a:cs typeface="Times New Roman" panose="02020603050405020304" pitchFamily="18" charset="0"/>
            </a:endParaRPr>
          </a:p>
        </p:txBody>
      </p:sp>
      <p:sp>
        <p:nvSpPr>
          <p:cNvPr id="7" name="CasellaDiTesto 6">
            <a:extLst>
              <a:ext uri="{FF2B5EF4-FFF2-40B4-BE49-F238E27FC236}">
                <a16:creationId xmlns:a16="http://schemas.microsoft.com/office/drawing/2014/main" id="{3CC40C66-E7ED-F720-B623-6A4E539BD11B}"/>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946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0817D-0CC9-E9D0-0378-AD39815B66A8}"/>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E3732D68-04D0-466E-0A5B-271DC6964A16}"/>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AC24CCDB-7D59-D663-F2B8-68A6D38AD925}"/>
              </a:ext>
            </a:extLst>
          </p:cNvPr>
          <p:cNvPicPr>
            <a:picLocks noChangeAspect="1"/>
          </p:cNvPicPr>
          <p:nvPr/>
        </p:nvPicPr>
        <p:blipFill>
          <a:blip r:embed="rId4"/>
          <a:stretch>
            <a:fillRect/>
          </a:stretch>
        </p:blipFill>
        <p:spPr>
          <a:xfrm>
            <a:off x="9466999" y="-37226"/>
            <a:ext cx="2725001" cy="1096005"/>
          </a:xfrm>
          <a:prstGeom prst="rect">
            <a:avLst/>
          </a:prstGeom>
        </p:spPr>
      </p:pic>
      <p:pic>
        <p:nvPicPr>
          <p:cNvPr id="6" name="Immagine 5">
            <a:extLst>
              <a:ext uri="{FF2B5EF4-FFF2-40B4-BE49-F238E27FC236}">
                <a16:creationId xmlns:a16="http://schemas.microsoft.com/office/drawing/2014/main" id="{7109DC62-14FD-78A7-2A2C-0D135B7B56E7}"/>
              </a:ext>
            </a:extLst>
          </p:cNvPr>
          <p:cNvPicPr>
            <a:picLocks noChangeAspect="1"/>
          </p:cNvPicPr>
          <p:nvPr/>
        </p:nvPicPr>
        <p:blipFill>
          <a:blip r:embed="rId5"/>
          <a:stretch>
            <a:fillRect/>
          </a:stretch>
        </p:blipFill>
        <p:spPr>
          <a:xfrm>
            <a:off x="230861" y="2329147"/>
            <a:ext cx="6709194" cy="4528853"/>
          </a:xfrm>
          <a:prstGeom prst="rect">
            <a:avLst/>
          </a:prstGeom>
        </p:spPr>
      </p:pic>
      <p:sp>
        <p:nvSpPr>
          <p:cNvPr id="5" name="CasellaDiTesto 4">
            <a:extLst>
              <a:ext uri="{FF2B5EF4-FFF2-40B4-BE49-F238E27FC236}">
                <a16:creationId xmlns:a16="http://schemas.microsoft.com/office/drawing/2014/main" id="{A041A02F-0EBA-99E7-F70A-9E3FFA127387}"/>
              </a:ext>
            </a:extLst>
          </p:cNvPr>
          <p:cNvSpPr txBox="1"/>
          <p:nvPr/>
        </p:nvSpPr>
        <p:spPr>
          <a:xfrm>
            <a:off x="500047" y="970846"/>
            <a:ext cx="10850880" cy="1015663"/>
          </a:xfrm>
          <a:prstGeom prst="rect">
            <a:avLst/>
          </a:prstGeom>
          <a:noFill/>
        </p:spPr>
        <p:txBody>
          <a:bodyPr wrap="square">
            <a:spAutoFit/>
          </a:bodyPr>
          <a:lstStyle/>
          <a:p>
            <a:pPr algn="ctr" eaLnBrk="0" hangingPunct="0"/>
            <a:r>
              <a:rPr lang="it-IT" sz="2400" b="1" dirty="0"/>
              <a:t>Strategia di integrazione</a:t>
            </a:r>
            <a:endParaRPr lang="it-IT" sz="2400" dirty="0"/>
          </a:p>
          <a:p>
            <a:pPr eaLnBrk="0" hangingPunct="0"/>
            <a:r>
              <a:rPr lang="it-IT" sz="1800" dirty="0">
                <a:solidFill>
                  <a:srgbClr val="000000"/>
                </a:solidFill>
              </a:rPr>
              <a:t>Sostituzione del forno con l'impianto CST in modo da utilizzare fluidi termovettori (ad esempio sali fusi) come vettore del calore solare per decarbonizzare la deidrogenazione dell'etilbenzene (EB) ad alta intensità energetica. </a:t>
            </a:r>
            <a:endParaRPr lang="it-IT" sz="1800" b="1" dirty="0">
              <a:solidFill>
                <a:srgbClr val="000000"/>
              </a:solidFill>
            </a:endParaRPr>
          </a:p>
        </p:txBody>
      </p:sp>
      <p:pic>
        <p:nvPicPr>
          <p:cNvPr id="4" name="Immagine 3">
            <a:extLst>
              <a:ext uri="{FF2B5EF4-FFF2-40B4-BE49-F238E27FC236}">
                <a16:creationId xmlns:a16="http://schemas.microsoft.com/office/drawing/2014/main" id="{3FA13654-641C-82B1-584E-A61F5DC1885F}"/>
              </a:ext>
            </a:extLst>
          </p:cNvPr>
          <p:cNvPicPr>
            <a:picLocks noChangeAspect="1"/>
          </p:cNvPicPr>
          <p:nvPr/>
        </p:nvPicPr>
        <p:blipFill>
          <a:blip r:embed="rId6"/>
          <a:stretch>
            <a:fillRect/>
          </a:stretch>
        </p:blipFill>
        <p:spPr>
          <a:xfrm>
            <a:off x="6878418" y="2875384"/>
            <a:ext cx="5199608" cy="2491047"/>
          </a:xfrm>
          <a:prstGeom prst="rect">
            <a:avLst/>
          </a:prstGeom>
        </p:spPr>
      </p:pic>
      <p:sp>
        <p:nvSpPr>
          <p:cNvPr id="8" name="CasellaDiTesto 7">
            <a:extLst>
              <a:ext uri="{FF2B5EF4-FFF2-40B4-BE49-F238E27FC236}">
                <a16:creationId xmlns:a16="http://schemas.microsoft.com/office/drawing/2014/main" id="{7ACD723D-22CD-52AB-E188-1B2C10131B6B}"/>
              </a:ext>
            </a:extLst>
          </p:cNvPr>
          <p:cNvSpPr txBox="1"/>
          <p:nvPr/>
        </p:nvSpPr>
        <p:spPr>
          <a:xfrm>
            <a:off x="7454537" y="2352164"/>
            <a:ext cx="4450080" cy="523220"/>
          </a:xfrm>
          <a:prstGeom prst="rect">
            <a:avLst/>
          </a:prstGeom>
          <a:noFill/>
        </p:spPr>
        <p:txBody>
          <a:bodyPr wrap="square">
            <a:spAutoFit/>
          </a:bodyPr>
          <a:lstStyle/>
          <a:p>
            <a:r>
              <a:rPr lang="it-IT" sz="1400" dirty="0" err="1">
                <a:effectLst/>
                <a:latin typeface="Times New Roman" panose="02020603050405020304" pitchFamily="18" charset="0"/>
                <a:cs typeface="Times New Roman" panose="02020603050405020304" pitchFamily="18" charset="0"/>
              </a:rPr>
              <a:t>Monthly</a:t>
            </a:r>
            <a:r>
              <a:rPr lang="it-IT" sz="1400" dirty="0">
                <a:effectLst/>
                <a:latin typeface="Times New Roman" panose="02020603050405020304" pitchFamily="18" charset="0"/>
                <a:cs typeface="Times New Roman" panose="02020603050405020304" pitchFamily="18" charset="0"/>
              </a:rPr>
              <a:t> </a:t>
            </a:r>
            <a:r>
              <a:rPr lang="it-IT" sz="1400" dirty="0" err="1">
                <a:effectLst/>
                <a:latin typeface="Times New Roman" panose="02020603050405020304" pitchFamily="18" charset="0"/>
                <a:cs typeface="Times New Roman" panose="02020603050405020304" pitchFamily="18" charset="0"/>
              </a:rPr>
              <a:t>distribution</a:t>
            </a:r>
            <a:r>
              <a:rPr lang="it-IT" sz="1400" dirty="0">
                <a:effectLst/>
                <a:latin typeface="Times New Roman" panose="02020603050405020304" pitchFamily="18" charset="0"/>
                <a:cs typeface="Times New Roman" panose="02020603050405020304" pitchFamily="18" charset="0"/>
              </a:rPr>
              <a:t> of the </a:t>
            </a:r>
            <a:r>
              <a:rPr lang="it-IT" sz="1400" dirty="0" err="1">
                <a:effectLst/>
                <a:latin typeface="Times New Roman" panose="02020603050405020304" pitchFamily="18" charset="0"/>
                <a:cs typeface="Times New Roman" panose="02020603050405020304" pitchFamily="18" charset="0"/>
              </a:rPr>
              <a:t>daily</a:t>
            </a:r>
            <a:r>
              <a:rPr lang="it-IT" sz="1400" dirty="0">
                <a:effectLst/>
                <a:latin typeface="Times New Roman" panose="02020603050405020304" pitchFamily="18" charset="0"/>
                <a:cs typeface="Times New Roman" panose="02020603050405020304" pitchFamily="18" charset="0"/>
              </a:rPr>
              <a:t> </a:t>
            </a:r>
            <a:r>
              <a:rPr lang="it-IT" sz="1400" dirty="0" err="1">
                <a:effectLst/>
                <a:latin typeface="Times New Roman" panose="02020603050405020304" pitchFamily="18" charset="0"/>
                <a:cs typeface="Times New Roman" panose="02020603050405020304" pitchFamily="18" charset="0"/>
              </a:rPr>
              <a:t>mean</a:t>
            </a:r>
            <a:r>
              <a:rPr lang="it-IT" sz="1400" dirty="0">
                <a:effectLst/>
                <a:latin typeface="Times New Roman" panose="02020603050405020304" pitchFamily="18" charset="0"/>
                <a:cs typeface="Times New Roman" panose="02020603050405020304" pitchFamily="18" charset="0"/>
              </a:rPr>
              <a:t> </a:t>
            </a:r>
            <a:r>
              <a:rPr lang="it-IT" sz="1400" dirty="0" err="1">
                <a:effectLst/>
                <a:latin typeface="Times New Roman" panose="02020603050405020304" pitchFamily="18" charset="0"/>
                <a:cs typeface="Times New Roman" panose="02020603050405020304" pitchFamily="18" charset="0"/>
              </a:rPr>
              <a:t>value</a:t>
            </a:r>
            <a:r>
              <a:rPr lang="it-IT" sz="1400" dirty="0">
                <a:effectLst/>
                <a:latin typeface="Times New Roman" panose="02020603050405020304" pitchFamily="18" charset="0"/>
                <a:cs typeface="Times New Roman" panose="02020603050405020304" pitchFamily="18" charset="0"/>
              </a:rPr>
              <a:t> of ANI for Priolo (</a:t>
            </a:r>
            <a:r>
              <a:rPr lang="it-IT" sz="1400" dirty="0" err="1">
                <a:effectLst/>
                <a:latin typeface="Times New Roman" panose="02020603050405020304" pitchFamily="18" charset="0"/>
                <a:cs typeface="Times New Roman" panose="02020603050405020304" pitchFamily="18" charset="0"/>
              </a:rPr>
              <a:t>Sicily</a:t>
            </a:r>
            <a:r>
              <a:rPr lang="it-IT" sz="1400" dirty="0">
                <a:effectLst/>
                <a:latin typeface="Times New Roman" panose="02020603050405020304" pitchFamily="18" charset="0"/>
                <a:cs typeface="Times New Roman" panose="02020603050405020304" pitchFamily="18" charset="0"/>
              </a:rPr>
              <a:t>) </a:t>
            </a:r>
          </a:p>
        </p:txBody>
      </p:sp>
      <p:sp>
        <p:nvSpPr>
          <p:cNvPr id="10" name="CasellaDiTesto 9">
            <a:extLst>
              <a:ext uri="{FF2B5EF4-FFF2-40B4-BE49-F238E27FC236}">
                <a16:creationId xmlns:a16="http://schemas.microsoft.com/office/drawing/2014/main" id="{2AFC82D1-0E75-8A63-E403-4A5117D92DF8}"/>
              </a:ext>
            </a:extLst>
          </p:cNvPr>
          <p:cNvSpPr txBox="1"/>
          <p:nvPr/>
        </p:nvSpPr>
        <p:spPr>
          <a:xfrm>
            <a:off x="3481156" y="5658229"/>
            <a:ext cx="3397262" cy="738664"/>
          </a:xfrm>
          <a:prstGeom prst="rect">
            <a:avLst/>
          </a:prstGeom>
          <a:noFill/>
        </p:spPr>
        <p:txBody>
          <a:bodyPr wrap="square">
            <a:spAutoFit/>
          </a:bodyPr>
          <a:lstStyle/>
          <a:p>
            <a:r>
              <a:rPr lang="it-IT" sz="1400" dirty="0">
                <a:effectLst/>
                <a:latin typeface="Times New Roman" panose="02020603050405020304" pitchFamily="18" charset="0"/>
                <a:cs typeface="Times New Roman" panose="02020603050405020304" pitchFamily="18" charset="0"/>
              </a:rPr>
              <a:t>Schema di processo di un impianto di deidrogenazione EB accoppiato a un impianto CST </a:t>
            </a:r>
          </a:p>
        </p:txBody>
      </p:sp>
      <p:pic>
        <p:nvPicPr>
          <p:cNvPr id="7" name="Picture 2" descr="Identità e Logo di Ateneo | Università degli Studi di Palermo">
            <a:extLst>
              <a:ext uri="{FF2B5EF4-FFF2-40B4-BE49-F238E27FC236}">
                <a16:creationId xmlns:a16="http://schemas.microsoft.com/office/drawing/2014/main" id="{3CB464E4-2230-4EF3-0D87-6A6DBD6E22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284" y="6119336"/>
            <a:ext cx="2535618" cy="7785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ngegneria | Università degli Studi di Palermo">
            <a:extLst>
              <a:ext uri="{FF2B5EF4-FFF2-40B4-BE49-F238E27FC236}">
                <a16:creationId xmlns:a16="http://schemas.microsoft.com/office/drawing/2014/main" id="{AF877675-2055-2B6F-DDEA-81F9FCEDFD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23828" y="6206228"/>
            <a:ext cx="1454198" cy="599130"/>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0AFA0B13-FAA8-5D96-A41B-FB676809E43E}"/>
              </a:ext>
            </a:extLst>
          </p:cNvPr>
          <p:cNvSpPr txBox="1"/>
          <p:nvPr/>
        </p:nvSpPr>
        <p:spPr>
          <a:xfrm>
            <a:off x="2678435" y="6284703"/>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729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EE936-1918-FE6F-27D0-F00B0FC13C2F}"/>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DF16E4D8-750F-C0F8-93B6-37E49FA1CF3A}"/>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1479ECAF-28FF-025C-946E-EAA027F280C5}"/>
              </a:ext>
            </a:extLst>
          </p:cNvPr>
          <p:cNvPicPr>
            <a:picLocks noChangeAspect="1"/>
          </p:cNvPicPr>
          <p:nvPr/>
        </p:nvPicPr>
        <p:blipFill>
          <a:blip r:embed="rId4"/>
          <a:stretch>
            <a:fillRect/>
          </a:stretch>
        </p:blipFill>
        <p:spPr>
          <a:xfrm>
            <a:off x="9466999" y="-37226"/>
            <a:ext cx="2725001" cy="1096005"/>
          </a:xfrm>
          <a:prstGeom prst="rect">
            <a:avLst/>
          </a:prstGeom>
        </p:spPr>
      </p:pic>
      <p:pic>
        <p:nvPicPr>
          <p:cNvPr id="7" name="Immagine 6">
            <a:extLst>
              <a:ext uri="{FF2B5EF4-FFF2-40B4-BE49-F238E27FC236}">
                <a16:creationId xmlns:a16="http://schemas.microsoft.com/office/drawing/2014/main" id="{6086242D-2E47-3716-7CD7-44826D88D607}"/>
              </a:ext>
            </a:extLst>
          </p:cNvPr>
          <p:cNvPicPr>
            <a:picLocks noChangeAspect="1"/>
          </p:cNvPicPr>
          <p:nvPr/>
        </p:nvPicPr>
        <p:blipFill>
          <a:blip r:embed="rId5"/>
          <a:stretch>
            <a:fillRect/>
          </a:stretch>
        </p:blipFill>
        <p:spPr>
          <a:xfrm>
            <a:off x="689156" y="2023915"/>
            <a:ext cx="9882766" cy="4316151"/>
          </a:xfrm>
          <a:prstGeom prst="rect">
            <a:avLst/>
          </a:prstGeom>
        </p:spPr>
      </p:pic>
      <p:sp>
        <p:nvSpPr>
          <p:cNvPr id="5" name="CasellaDiTesto 4">
            <a:extLst>
              <a:ext uri="{FF2B5EF4-FFF2-40B4-BE49-F238E27FC236}">
                <a16:creationId xmlns:a16="http://schemas.microsoft.com/office/drawing/2014/main" id="{E8E0F98D-166A-A591-C35A-EF91A5E182EF}"/>
              </a:ext>
            </a:extLst>
          </p:cNvPr>
          <p:cNvSpPr txBox="1"/>
          <p:nvPr/>
        </p:nvSpPr>
        <p:spPr>
          <a:xfrm>
            <a:off x="261258" y="1011784"/>
            <a:ext cx="11443062" cy="707886"/>
          </a:xfrm>
          <a:prstGeom prst="rect">
            <a:avLst/>
          </a:prstGeom>
          <a:noFill/>
        </p:spPr>
        <p:txBody>
          <a:bodyPr wrap="square">
            <a:spAutoFit/>
          </a:bodyPr>
          <a:lstStyle/>
          <a:p>
            <a:r>
              <a:rPr lang="it-IT" sz="2000" b="1" dirty="0">
                <a:effectLst/>
                <a:latin typeface="Arial" panose="020B0604020202020204" pitchFamily="34" charset="0"/>
                <a:cs typeface="Arial" panose="020B0604020202020204" pitchFamily="34" charset="0"/>
              </a:rPr>
              <a:t>Emissioni di CO</a:t>
            </a:r>
            <a:r>
              <a:rPr lang="it-IT" sz="2000" b="1" baseline="-25000" dirty="0">
                <a:effectLst/>
                <a:latin typeface="Arial" panose="020B0604020202020204" pitchFamily="34" charset="0"/>
                <a:cs typeface="Arial" panose="020B0604020202020204" pitchFamily="34" charset="0"/>
              </a:rPr>
              <a:t>2</a:t>
            </a:r>
            <a:r>
              <a:rPr lang="it-IT" sz="2000" b="1" dirty="0">
                <a:effectLst/>
                <a:latin typeface="Arial" panose="020B0604020202020204" pitchFamily="34" charset="0"/>
                <a:cs typeface="Arial" panose="020B0604020202020204" pitchFamily="34" charset="0"/>
              </a:rPr>
              <a:t> di un impianto totalmente alimentato da combustione di metano (impianto convenzionale) e di impianti ibridizzati con CST variando il numero di collettori solari </a:t>
            </a:r>
          </a:p>
        </p:txBody>
      </p:sp>
      <p:pic>
        <p:nvPicPr>
          <p:cNvPr id="4" name="Picture 2" descr="Identità e Logo di Ateneo | Università degli Studi di Palermo">
            <a:extLst>
              <a:ext uri="{FF2B5EF4-FFF2-40B4-BE49-F238E27FC236}">
                <a16:creationId xmlns:a16="http://schemas.microsoft.com/office/drawing/2014/main" id="{F77BAE4F-A80C-4591-84AA-A1857CC539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574" y="6123496"/>
            <a:ext cx="2590641" cy="7954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ngegneria | Università degli Studi di Palermo">
            <a:extLst>
              <a:ext uri="{FF2B5EF4-FFF2-40B4-BE49-F238E27FC236}">
                <a16:creationId xmlns:a16="http://schemas.microsoft.com/office/drawing/2014/main" id="{A29EBBFC-E2A5-8F4B-A1C6-3F93C20A0A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1922" y="6221635"/>
            <a:ext cx="1454198" cy="59913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777E2ED0-7BAD-41E9-EB7E-96DC5C686596}"/>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87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64D09-CE32-15BA-C33C-22874CFD6588}"/>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D44AB607-DD97-DF88-E214-E251244FA951}"/>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B7A1DED9-1D0F-A5EE-4574-04BFA81202E4}"/>
              </a:ext>
            </a:extLst>
          </p:cNvPr>
          <p:cNvPicPr>
            <a:picLocks noChangeAspect="1"/>
          </p:cNvPicPr>
          <p:nvPr/>
        </p:nvPicPr>
        <p:blipFill>
          <a:blip r:embed="rId4"/>
          <a:stretch>
            <a:fillRect/>
          </a:stretch>
        </p:blipFill>
        <p:spPr>
          <a:xfrm>
            <a:off x="9466999" y="-37226"/>
            <a:ext cx="2725001" cy="1096005"/>
          </a:xfrm>
          <a:prstGeom prst="rect">
            <a:avLst/>
          </a:prstGeom>
        </p:spPr>
      </p:pic>
      <p:pic>
        <p:nvPicPr>
          <p:cNvPr id="7" name="Immagine 6">
            <a:extLst>
              <a:ext uri="{FF2B5EF4-FFF2-40B4-BE49-F238E27FC236}">
                <a16:creationId xmlns:a16="http://schemas.microsoft.com/office/drawing/2014/main" id="{81FFAD27-A6B6-D0D3-A98A-DABAB1E909A4}"/>
              </a:ext>
            </a:extLst>
          </p:cNvPr>
          <p:cNvPicPr>
            <a:picLocks noChangeAspect="1"/>
          </p:cNvPicPr>
          <p:nvPr/>
        </p:nvPicPr>
        <p:blipFill>
          <a:blip r:embed="rId5"/>
          <a:stretch>
            <a:fillRect/>
          </a:stretch>
        </p:blipFill>
        <p:spPr>
          <a:xfrm>
            <a:off x="2405163" y="1389426"/>
            <a:ext cx="3376134" cy="3057177"/>
          </a:xfrm>
          <a:prstGeom prst="rect">
            <a:avLst/>
          </a:prstGeom>
        </p:spPr>
      </p:pic>
      <p:pic>
        <p:nvPicPr>
          <p:cNvPr id="8" name="Immagine 7">
            <a:extLst>
              <a:ext uri="{FF2B5EF4-FFF2-40B4-BE49-F238E27FC236}">
                <a16:creationId xmlns:a16="http://schemas.microsoft.com/office/drawing/2014/main" id="{34FF998F-9989-9756-E8F4-84F2BBEE9D5A}"/>
              </a:ext>
            </a:extLst>
          </p:cNvPr>
          <p:cNvPicPr>
            <a:picLocks noChangeAspect="1"/>
          </p:cNvPicPr>
          <p:nvPr/>
        </p:nvPicPr>
        <p:blipFill>
          <a:blip r:embed="rId6"/>
          <a:stretch>
            <a:fillRect/>
          </a:stretch>
        </p:blipFill>
        <p:spPr>
          <a:xfrm>
            <a:off x="5960533" y="1403065"/>
            <a:ext cx="5484127" cy="3530013"/>
          </a:xfrm>
          <a:prstGeom prst="rect">
            <a:avLst/>
          </a:prstGeom>
        </p:spPr>
      </p:pic>
      <p:sp>
        <p:nvSpPr>
          <p:cNvPr id="5" name="CasellaDiTesto 4">
            <a:extLst>
              <a:ext uri="{FF2B5EF4-FFF2-40B4-BE49-F238E27FC236}">
                <a16:creationId xmlns:a16="http://schemas.microsoft.com/office/drawing/2014/main" id="{465B1F44-4534-8AE2-63A0-D9CC881861E7}"/>
              </a:ext>
            </a:extLst>
          </p:cNvPr>
          <p:cNvSpPr txBox="1"/>
          <p:nvPr/>
        </p:nvSpPr>
        <p:spPr>
          <a:xfrm>
            <a:off x="24828" y="2511889"/>
            <a:ext cx="2132137" cy="1384995"/>
          </a:xfrm>
          <a:prstGeom prst="rect">
            <a:avLst/>
          </a:prstGeom>
          <a:noFill/>
        </p:spPr>
        <p:txBody>
          <a:bodyPr wrap="square">
            <a:spAutoFit/>
          </a:bodyPr>
          <a:lstStyle/>
          <a:p>
            <a:pPr algn="ctr"/>
            <a:r>
              <a:rPr lang="it-IT" sz="1400" dirty="0">
                <a:effectLst/>
                <a:latin typeface="Times New Roman" panose="02020603050405020304" pitchFamily="18" charset="0"/>
                <a:cs typeface="Times New Roman" panose="02020603050405020304" pitchFamily="18" charset="0"/>
              </a:rPr>
              <a:t>Frazione delle emissioni di  CO</a:t>
            </a:r>
            <a:r>
              <a:rPr lang="it-IT" sz="1400" baseline="-25000" dirty="0">
                <a:effectLst/>
                <a:latin typeface="Times New Roman" panose="02020603050405020304" pitchFamily="18" charset="0"/>
                <a:cs typeface="Times New Roman" panose="02020603050405020304" pitchFamily="18" charset="0"/>
              </a:rPr>
              <a:t>2</a:t>
            </a:r>
            <a:r>
              <a:rPr lang="it-IT" sz="1400" dirty="0">
                <a:effectLst/>
                <a:latin typeface="Times New Roman" panose="02020603050405020304" pitchFamily="18" charset="0"/>
                <a:cs typeface="Times New Roman" panose="02020603050405020304" pitchFamily="18" charset="0"/>
              </a:rPr>
              <a:t> risparmiata grazie all'accoppiamento del processo di produzione dello stirene con gli impianti CST </a:t>
            </a:r>
          </a:p>
        </p:txBody>
      </p:sp>
      <p:sp>
        <p:nvSpPr>
          <p:cNvPr id="9" name="CasellaDiTesto 8">
            <a:extLst>
              <a:ext uri="{FF2B5EF4-FFF2-40B4-BE49-F238E27FC236}">
                <a16:creationId xmlns:a16="http://schemas.microsoft.com/office/drawing/2014/main" id="{D0C1E95C-4C87-DB46-E11A-95BF54B90E2B}"/>
              </a:ext>
            </a:extLst>
          </p:cNvPr>
          <p:cNvSpPr txBox="1"/>
          <p:nvPr/>
        </p:nvSpPr>
        <p:spPr>
          <a:xfrm>
            <a:off x="7192543" y="3429000"/>
            <a:ext cx="3573366" cy="738664"/>
          </a:xfrm>
          <a:prstGeom prst="rect">
            <a:avLst/>
          </a:prstGeom>
          <a:noFill/>
        </p:spPr>
        <p:txBody>
          <a:bodyPr wrap="square">
            <a:spAutoFit/>
          </a:bodyPr>
          <a:lstStyle/>
          <a:p>
            <a:r>
              <a:rPr lang="it-IT" sz="1400" dirty="0">
                <a:effectLst/>
                <a:latin typeface="Times New Roman" panose="02020603050405020304" pitchFamily="18" charset="0"/>
                <a:cs typeface="Times New Roman" panose="02020603050405020304" pitchFamily="18" charset="0"/>
              </a:rPr>
              <a:t>NGV: </a:t>
            </a:r>
            <a:r>
              <a:rPr lang="it-IT" sz="1400" dirty="0" err="1">
                <a:effectLst/>
                <a:latin typeface="Times New Roman" panose="02020603050405020304" pitchFamily="18" charset="0"/>
                <a:cs typeface="Times New Roman" panose="02020603050405020304" pitchFamily="18" charset="0"/>
              </a:rPr>
              <a:t>annual</a:t>
            </a:r>
            <a:r>
              <a:rPr lang="it-IT" sz="1400" dirty="0">
                <a:effectLst/>
                <a:latin typeface="Times New Roman" panose="02020603050405020304" pitchFamily="18" charset="0"/>
                <a:cs typeface="Times New Roman" panose="02020603050405020304" pitchFamily="18" charset="0"/>
              </a:rPr>
              <a:t> </a:t>
            </a:r>
            <a:r>
              <a:rPr lang="it-IT" sz="1400" dirty="0" err="1">
                <a:effectLst/>
                <a:latin typeface="Times New Roman" panose="02020603050405020304" pitchFamily="18" charset="0"/>
                <a:cs typeface="Times New Roman" panose="02020603050405020304" pitchFamily="18" charset="0"/>
              </a:rPr>
              <a:t>normalized</a:t>
            </a:r>
            <a:r>
              <a:rPr lang="it-IT" sz="1400" dirty="0">
                <a:effectLst/>
                <a:latin typeface="Times New Roman" panose="02020603050405020304" pitchFamily="18" charset="0"/>
                <a:cs typeface="Times New Roman" panose="02020603050405020304" pitchFamily="18" charset="0"/>
              </a:rPr>
              <a:t> gain </a:t>
            </a:r>
            <a:r>
              <a:rPr lang="it-IT" sz="1400" dirty="0" err="1">
                <a:effectLst/>
                <a:latin typeface="Times New Roman" panose="02020603050405020304" pitchFamily="18" charset="0"/>
                <a:cs typeface="Times New Roman" panose="02020603050405020304" pitchFamily="18" charset="0"/>
              </a:rPr>
              <a:t>value</a:t>
            </a:r>
            <a:r>
              <a:rPr lang="it-IT" sz="1400" dirty="0">
                <a:effectLst/>
                <a:latin typeface="Times New Roman" panose="02020603050405020304" pitchFamily="18" charset="0"/>
                <a:cs typeface="Times New Roman" panose="02020603050405020304" pitchFamily="18" charset="0"/>
              </a:rPr>
              <a:t> </a:t>
            </a:r>
          </a:p>
          <a:p>
            <a:r>
              <a:rPr lang="it-IT" sz="1400" dirty="0">
                <a:latin typeface="Times New Roman" panose="02020603050405020304" pitchFamily="18" charset="0"/>
                <a:cs typeface="Times New Roman" panose="02020603050405020304" pitchFamily="18" charset="0"/>
              </a:rPr>
              <a:t>ROROI: </a:t>
            </a:r>
            <a:r>
              <a:rPr lang="it-IT" sz="1400" dirty="0">
                <a:effectLst/>
                <a:latin typeface="Times New Roman" panose="02020603050405020304" pitchFamily="18" charset="0"/>
                <a:cs typeface="Times New Roman" panose="02020603050405020304" pitchFamily="18" charset="0"/>
              </a:rPr>
              <a:t>rate of </a:t>
            </a:r>
            <a:r>
              <a:rPr lang="it-IT" sz="1400" dirty="0" err="1">
                <a:effectLst/>
                <a:latin typeface="Times New Roman" panose="02020603050405020304" pitchFamily="18" charset="0"/>
                <a:cs typeface="Times New Roman" panose="02020603050405020304" pitchFamily="18" charset="0"/>
              </a:rPr>
              <a:t>return</a:t>
            </a:r>
            <a:r>
              <a:rPr lang="it-IT" sz="1400" dirty="0">
                <a:effectLst/>
                <a:latin typeface="Times New Roman" panose="02020603050405020304" pitchFamily="18" charset="0"/>
                <a:cs typeface="Times New Roman" panose="02020603050405020304" pitchFamily="18" charset="0"/>
              </a:rPr>
              <a:t> of investment </a:t>
            </a:r>
          </a:p>
          <a:p>
            <a:r>
              <a:rPr lang="it-IT" sz="1400" dirty="0">
                <a:latin typeface="Times New Roman" panose="02020603050405020304" pitchFamily="18" charset="0"/>
                <a:cs typeface="Times New Roman" panose="02020603050405020304" pitchFamily="18" charset="0"/>
              </a:rPr>
              <a:t>DCFROR: </a:t>
            </a:r>
            <a:r>
              <a:rPr lang="it-IT" sz="1400" dirty="0" err="1">
                <a:effectLst/>
                <a:latin typeface="Times New Roman" panose="02020603050405020304" pitchFamily="18" charset="0"/>
                <a:cs typeface="Times New Roman" panose="02020603050405020304" pitchFamily="18" charset="0"/>
              </a:rPr>
              <a:t>discounted</a:t>
            </a:r>
            <a:r>
              <a:rPr lang="it-IT" sz="1400" dirty="0">
                <a:effectLst/>
                <a:latin typeface="Times New Roman" panose="02020603050405020304" pitchFamily="18" charset="0"/>
                <a:cs typeface="Times New Roman" panose="02020603050405020304" pitchFamily="18" charset="0"/>
              </a:rPr>
              <a:t> cash flow rate of </a:t>
            </a:r>
            <a:r>
              <a:rPr lang="it-IT" sz="1400" dirty="0" err="1">
                <a:effectLst/>
                <a:latin typeface="Times New Roman" panose="02020603050405020304" pitchFamily="18" charset="0"/>
                <a:cs typeface="Times New Roman" panose="02020603050405020304" pitchFamily="18" charset="0"/>
              </a:rPr>
              <a:t>return</a:t>
            </a:r>
            <a:r>
              <a:rPr lang="it-IT" sz="1400" dirty="0">
                <a:effectLst/>
                <a:latin typeface="Times New Roman" panose="02020603050405020304" pitchFamily="18" charset="0"/>
                <a:cs typeface="Times New Roman" panose="02020603050405020304" pitchFamily="18" charset="0"/>
              </a:rPr>
              <a:t> </a:t>
            </a:r>
          </a:p>
        </p:txBody>
      </p:sp>
      <p:sp>
        <p:nvSpPr>
          <p:cNvPr id="12" name="CasellaDiTesto 11">
            <a:extLst>
              <a:ext uri="{FF2B5EF4-FFF2-40B4-BE49-F238E27FC236}">
                <a16:creationId xmlns:a16="http://schemas.microsoft.com/office/drawing/2014/main" id="{BA95BA9C-CD9F-4C8A-0811-160396B23B3E}"/>
              </a:ext>
            </a:extLst>
          </p:cNvPr>
          <p:cNvSpPr txBox="1"/>
          <p:nvPr/>
        </p:nvSpPr>
        <p:spPr>
          <a:xfrm>
            <a:off x="1375772" y="945587"/>
            <a:ext cx="10069866" cy="461665"/>
          </a:xfrm>
          <a:prstGeom prst="rect">
            <a:avLst/>
          </a:prstGeom>
          <a:noFill/>
        </p:spPr>
        <p:txBody>
          <a:bodyPr wrap="square" rtlCol="0">
            <a:spAutoFit/>
          </a:bodyPr>
          <a:lstStyle/>
          <a:p>
            <a:r>
              <a:rPr lang="it-IT" sz="2400" b="1" dirty="0">
                <a:effectLst/>
                <a:latin typeface="Arial" panose="020B0604020202020204" pitchFamily="34" charset="0"/>
                <a:cs typeface="Arial" panose="020B0604020202020204" pitchFamily="34" charset="0"/>
              </a:rPr>
              <a:t>Valutazione della sostenibilità economica dell'integrazione solare</a:t>
            </a:r>
          </a:p>
        </p:txBody>
      </p:sp>
      <p:sp>
        <p:nvSpPr>
          <p:cNvPr id="14" name="CasellaDiTesto 13">
            <a:extLst>
              <a:ext uri="{FF2B5EF4-FFF2-40B4-BE49-F238E27FC236}">
                <a16:creationId xmlns:a16="http://schemas.microsoft.com/office/drawing/2014/main" id="{31C0B9F3-505E-6809-24DF-B33F7B19C6C2}"/>
              </a:ext>
            </a:extLst>
          </p:cNvPr>
          <p:cNvSpPr txBox="1"/>
          <p:nvPr/>
        </p:nvSpPr>
        <p:spPr>
          <a:xfrm>
            <a:off x="220188" y="4950896"/>
            <a:ext cx="11970635" cy="584775"/>
          </a:xfrm>
          <a:prstGeom prst="rect">
            <a:avLst/>
          </a:prstGeom>
          <a:noFill/>
        </p:spPr>
        <p:txBody>
          <a:bodyPr wrap="square">
            <a:spAutoFit/>
          </a:bodyPr>
          <a:lstStyle/>
          <a:p>
            <a:r>
              <a:rPr lang="it-IT" sz="1600" dirty="0">
                <a:effectLst/>
                <a:latin typeface="Times New Roman" panose="02020603050405020304" pitchFamily="18" charset="0"/>
                <a:cs typeface="Times New Roman" panose="02020603050405020304" pitchFamily="18" charset="0"/>
              </a:rPr>
              <a:t>I valori stimati del DCFROR si collocano nella parte superiore dell'intervallo 5-10 % stimato da un'analisi tecno-economica di 130 unità aziendali di processi chimici aggiornati con nuove innovazioni tecnologiche nel mercato delle materie prime [1]. </a:t>
            </a:r>
          </a:p>
        </p:txBody>
      </p:sp>
      <p:sp>
        <p:nvSpPr>
          <p:cNvPr id="16" name="CasellaDiTesto 15">
            <a:extLst>
              <a:ext uri="{FF2B5EF4-FFF2-40B4-BE49-F238E27FC236}">
                <a16:creationId xmlns:a16="http://schemas.microsoft.com/office/drawing/2014/main" id="{373ADA31-91C1-8174-06DA-8E2C40E01AE2}"/>
              </a:ext>
            </a:extLst>
          </p:cNvPr>
          <p:cNvSpPr txBox="1"/>
          <p:nvPr/>
        </p:nvSpPr>
        <p:spPr>
          <a:xfrm>
            <a:off x="2156965" y="5675978"/>
            <a:ext cx="8165831" cy="738664"/>
          </a:xfrm>
          <a:prstGeom prst="rect">
            <a:avLst/>
          </a:prstGeom>
          <a:noFill/>
        </p:spPr>
        <p:txBody>
          <a:bodyPr wrap="square">
            <a:spAutoFit/>
          </a:bodyPr>
          <a:lstStyle/>
          <a:p>
            <a:r>
              <a:rPr lang="it-IT" sz="1400" dirty="0">
                <a:effectLst/>
                <a:latin typeface="Times New Roman" panose="02020603050405020304" pitchFamily="18" charset="0"/>
                <a:cs typeface="Times New Roman" panose="02020603050405020304" pitchFamily="18" charset="0"/>
              </a:rPr>
              <a:t>[1] M. </a:t>
            </a:r>
            <a:r>
              <a:rPr lang="it-IT" sz="1400" dirty="0" err="1">
                <a:effectLst/>
                <a:latin typeface="Times New Roman" panose="02020603050405020304" pitchFamily="18" charset="0"/>
                <a:cs typeface="Times New Roman" panose="02020603050405020304" pitchFamily="18" charset="0"/>
              </a:rPr>
              <a:t>Miremadi</a:t>
            </a:r>
            <a:r>
              <a:rPr lang="it-IT" sz="1400" dirty="0">
                <a:effectLst/>
                <a:latin typeface="Times New Roman" panose="02020603050405020304" pitchFamily="18" charset="0"/>
                <a:cs typeface="Times New Roman" panose="02020603050405020304" pitchFamily="18" charset="0"/>
              </a:rPr>
              <a:t>, C. Musso, </a:t>
            </a:r>
            <a:r>
              <a:rPr lang="it-IT" sz="1400" dirty="0" err="1">
                <a:effectLst/>
                <a:latin typeface="Times New Roman" panose="02020603050405020304" pitchFamily="18" charset="0"/>
                <a:cs typeface="Times New Roman" panose="02020603050405020304" pitchFamily="18" charset="0"/>
              </a:rPr>
              <a:t>J</a:t>
            </a:r>
            <a:r>
              <a:rPr lang="it-IT" sz="1400" dirty="0">
                <a:effectLst/>
                <a:latin typeface="Times New Roman" panose="02020603050405020304" pitchFamily="18" charset="0"/>
                <a:cs typeface="Times New Roman" panose="02020603050405020304" pitchFamily="18" charset="0"/>
              </a:rPr>
              <a:t>. </a:t>
            </a:r>
            <a:r>
              <a:rPr lang="it-IT" sz="1400" dirty="0" err="1">
                <a:effectLst/>
                <a:latin typeface="Times New Roman" panose="02020603050405020304" pitchFamily="18" charset="0"/>
                <a:cs typeface="Times New Roman" panose="02020603050405020304" pitchFamily="18" charset="0"/>
              </a:rPr>
              <a:t>Oxgaard</a:t>
            </a:r>
            <a:r>
              <a:rPr lang="it-IT" sz="1400" dirty="0">
                <a:effectLst/>
                <a:latin typeface="Times New Roman" panose="02020603050405020304" pitchFamily="18" charset="0"/>
                <a:cs typeface="Times New Roman" panose="02020603050405020304" pitchFamily="18" charset="0"/>
              </a:rPr>
              <a:t>, Chemical </a:t>
            </a:r>
            <a:r>
              <a:rPr lang="it-IT" sz="1400" dirty="0" err="1">
                <a:effectLst/>
                <a:latin typeface="Times New Roman" panose="02020603050405020304" pitchFamily="18" charset="0"/>
                <a:cs typeface="Times New Roman" panose="02020603050405020304" pitchFamily="18" charset="0"/>
              </a:rPr>
              <a:t>innovation</a:t>
            </a:r>
            <a:r>
              <a:rPr lang="it-IT" sz="1400" dirty="0">
                <a:effectLst/>
                <a:latin typeface="Times New Roman" panose="02020603050405020304" pitchFamily="18" charset="0"/>
                <a:cs typeface="Times New Roman" panose="02020603050405020304" pitchFamily="18" charset="0"/>
              </a:rPr>
              <a:t>: An investment for the ages, Copyright © 2013 McKinsey &amp; Company. </a:t>
            </a:r>
            <a:r>
              <a:rPr lang="it-IT" sz="1400" dirty="0" err="1">
                <a:effectLst/>
                <a:latin typeface="Times New Roman" panose="02020603050405020304" pitchFamily="18" charset="0"/>
                <a:cs typeface="Times New Roman" panose="02020603050405020304" pitchFamily="18" charset="0"/>
              </a:rPr>
              <a:t>All</a:t>
            </a:r>
            <a:r>
              <a:rPr lang="it-IT" sz="1400" dirty="0">
                <a:effectLst/>
                <a:latin typeface="Times New Roman" panose="02020603050405020304" pitchFamily="18" charset="0"/>
                <a:cs typeface="Times New Roman" panose="02020603050405020304" pitchFamily="18" charset="0"/>
              </a:rPr>
              <a:t> </a:t>
            </a:r>
            <a:r>
              <a:rPr lang="it-IT" sz="1400" dirty="0" err="1">
                <a:effectLst/>
                <a:latin typeface="Times New Roman" panose="02020603050405020304" pitchFamily="18" charset="0"/>
                <a:cs typeface="Times New Roman" panose="02020603050405020304" pitchFamily="18" charset="0"/>
              </a:rPr>
              <a:t>rights</a:t>
            </a:r>
            <a:r>
              <a:rPr lang="it-IT" sz="1400" dirty="0">
                <a:effectLst/>
                <a:latin typeface="Times New Roman" panose="02020603050405020304" pitchFamily="18" charset="0"/>
                <a:cs typeface="Times New Roman" panose="02020603050405020304" pitchFamily="18" charset="0"/>
              </a:rPr>
              <a:t> </a:t>
            </a:r>
            <a:r>
              <a:rPr lang="it-IT" sz="1400" dirty="0" err="1">
                <a:effectLst/>
                <a:latin typeface="Times New Roman" panose="02020603050405020304" pitchFamily="18" charset="0"/>
                <a:cs typeface="Times New Roman" panose="02020603050405020304" pitchFamily="18" charset="0"/>
              </a:rPr>
              <a:t>reserved</a:t>
            </a:r>
            <a:r>
              <a:rPr lang="it-IT" sz="1400" dirty="0">
                <a:effectLst/>
                <a:latin typeface="Times New Roman" panose="02020603050405020304" pitchFamily="18" charset="0"/>
                <a:cs typeface="Times New Roman" panose="02020603050405020304" pitchFamily="18" charset="0"/>
              </a:rPr>
              <a:t>. </a:t>
            </a:r>
            <a:r>
              <a:rPr lang="it-IT" sz="1400" dirty="0" err="1">
                <a:effectLst/>
                <a:latin typeface="Times New Roman" panose="02020603050405020304" pitchFamily="18" charset="0"/>
                <a:cs typeface="Times New Roman" panose="02020603050405020304" pitchFamily="18" charset="0"/>
              </a:rPr>
              <a:t>Accessible</a:t>
            </a:r>
            <a:r>
              <a:rPr lang="it-IT" sz="1400" dirty="0">
                <a:effectLst/>
                <a:latin typeface="Times New Roman" panose="02020603050405020304" pitchFamily="18" charset="0"/>
                <a:cs typeface="Times New Roman" panose="02020603050405020304" pitchFamily="18" charset="0"/>
              </a:rPr>
              <a:t> </a:t>
            </a:r>
            <a:r>
              <a:rPr lang="it-IT" sz="1400" dirty="0" err="1">
                <a:effectLst/>
                <a:latin typeface="Times New Roman" panose="02020603050405020304" pitchFamily="18" charset="0"/>
                <a:cs typeface="Times New Roman" panose="02020603050405020304" pitchFamily="18" charset="0"/>
              </a:rPr>
              <a:t>at</a:t>
            </a:r>
            <a:r>
              <a:rPr lang="it-IT" sz="1400" dirty="0">
                <a:effectLst/>
                <a:latin typeface="Times New Roman" panose="02020603050405020304" pitchFamily="18" charset="0"/>
                <a:cs typeface="Times New Roman" panose="02020603050405020304" pitchFamily="18" charset="0"/>
              </a:rPr>
              <a:t> https://</a:t>
            </a:r>
            <a:r>
              <a:rPr lang="it-IT" sz="1400" dirty="0" err="1">
                <a:effectLst/>
                <a:latin typeface="Times New Roman" panose="02020603050405020304" pitchFamily="18" charset="0"/>
                <a:cs typeface="Times New Roman" panose="02020603050405020304" pitchFamily="18" charset="0"/>
              </a:rPr>
              <a:t>www.mckinsey.com</a:t>
            </a:r>
            <a:r>
              <a:rPr lang="it-IT" sz="1400" dirty="0">
                <a:effectLst/>
                <a:latin typeface="Times New Roman" panose="02020603050405020304" pitchFamily="18" charset="0"/>
                <a:cs typeface="Times New Roman" panose="02020603050405020304" pitchFamily="18" charset="0"/>
              </a:rPr>
              <a:t>/</a:t>
            </a:r>
            <a:r>
              <a:rPr lang="it-IT" sz="1400" dirty="0" err="1">
                <a:effectLst/>
                <a:latin typeface="Times New Roman" panose="02020603050405020304" pitchFamily="18" charset="0"/>
                <a:cs typeface="Times New Roman" panose="02020603050405020304" pitchFamily="18" charset="0"/>
              </a:rPr>
              <a:t>industries</a:t>
            </a:r>
            <a:r>
              <a:rPr lang="it-IT" sz="1400" dirty="0">
                <a:effectLst/>
                <a:latin typeface="Times New Roman" panose="02020603050405020304" pitchFamily="18" charset="0"/>
                <a:cs typeface="Times New Roman" panose="02020603050405020304" pitchFamily="18" charset="0"/>
              </a:rPr>
              <a:t>/</a:t>
            </a:r>
            <a:r>
              <a:rPr lang="it-IT" sz="1400" dirty="0" err="1">
                <a:effectLst/>
                <a:latin typeface="Times New Roman" panose="02020603050405020304" pitchFamily="18" charset="0"/>
                <a:cs typeface="Times New Roman" panose="02020603050405020304" pitchFamily="18" charset="0"/>
              </a:rPr>
              <a:t>chemicals</a:t>
            </a:r>
            <a:r>
              <a:rPr lang="it-IT" sz="1400" dirty="0">
                <a:effectLst/>
                <a:latin typeface="Times New Roman" panose="02020603050405020304" pitchFamily="18" charset="0"/>
                <a:cs typeface="Times New Roman" panose="02020603050405020304" pitchFamily="18" charset="0"/>
              </a:rPr>
              <a:t>/</a:t>
            </a:r>
            <a:r>
              <a:rPr lang="it-IT" sz="1400" dirty="0" err="1">
                <a:effectLst/>
                <a:latin typeface="Times New Roman" panose="02020603050405020304" pitchFamily="18" charset="0"/>
                <a:cs typeface="Times New Roman" panose="02020603050405020304" pitchFamily="18" charset="0"/>
              </a:rPr>
              <a:t>our</a:t>
            </a:r>
            <a:r>
              <a:rPr lang="it-IT" sz="1400" dirty="0">
                <a:effectLst/>
                <a:latin typeface="Times New Roman" panose="02020603050405020304" pitchFamily="18" charset="0"/>
                <a:cs typeface="Times New Roman" panose="02020603050405020304" pitchFamily="18" charset="0"/>
              </a:rPr>
              <a:t>-insights/</a:t>
            </a:r>
            <a:r>
              <a:rPr lang="it-IT" sz="1400" dirty="0" err="1">
                <a:effectLst/>
                <a:latin typeface="Times New Roman" panose="02020603050405020304" pitchFamily="18" charset="0"/>
                <a:cs typeface="Times New Roman" panose="02020603050405020304" pitchFamily="18" charset="0"/>
              </a:rPr>
              <a:t>chemical</a:t>
            </a:r>
            <a:r>
              <a:rPr lang="it-IT" sz="1400" dirty="0">
                <a:effectLst/>
                <a:latin typeface="Times New Roman" panose="02020603050405020304" pitchFamily="18" charset="0"/>
                <a:cs typeface="Times New Roman" panose="02020603050405020304" pitchFamily="18" charset="0"/>
              </a:rPr>
              <a:t>-</a:t>
            </a:r>
            <a:r>
              <a:rPr lang="it-IT" sz="1400" dirty="0" err="1">
                <a:effectLst/>
                <a:latin typeface="Times New Roman" panose="02020603050405020304" pitchFamily="18" charset="0"/>
                <a:cs typeface="Times New Roman" panose="02020603050405020304" pitchFamily="18" charset="0"/>
              </a:rPr>
              <a:t>innovation</a:t>
            </a:r>
            <a:r>
              <a:rPr lang="it-IT" sz="1400" dirty="0">
                <a:effectLst/>
                <a:latin typeface="Times New Roman" panose="02020603050405020304" pitchFamily="18" charset="0"/>
                <a:cs typeface="Times New Roman" panose="02020603050405020304" pitchFamily="18" charset="0"/>
              </a:rPr>
              <a:t>-an-investment-for-the-ages#/. </a:t>
            </a:r>
          </a:p>
        </p:txBody>
      </p:sp>
      <p:pic>
        <p:nvPicPr>
          <p:cNvPr id="4" name="Picture 2" descr="Identità e Logo di Ateneo | Università degli Studi di Palermo">
            <a:extLst>
              <a:ext uri="{FF2B5EF4-FFF2-40B4-BE49-F238E27FC236}">
                <a16:creationId xmlns:a16="http://schemas.microsoft.com/office/drawing/2014/main" id="{CEFAC535-0DF0-F3C0-37D2-3F98F00659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908" y="6127546"/>
            <a:ext cx="2259602" cy="6937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ngegneria | Università degli Studi di Palermo">
            <a:extLst>
              <a:ext uri="{FF2B5EF4-FFF2-40B4-BE49-F238E27FC236}">
                <a16:creationId xmlns:a16="http://schemas.microsoft.com/office/drawing/2014/main" id="{4890BB1E-0A72-20B7-03E0-8738907C19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12188" y="6397933"/>
            <a:ext cx="1027628" cy="423383"/>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1446D431-C4DD-1103-8734-FD44A58C5110}"/>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686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C55C4-4A2B-A236-2A18-2E873586C6AD}"/>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A561DD25-FC0E-44AC-1D16-84770CCF9FE9}"/>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BBEC3F09-47AD-0DCD-EC9E-C1C75C134DEC}"/>
              </a:ext>
            </a:extLst>
          </p:cNvPr>
          <p:cNvPicPr>
            <a:picLocks noChangeAspect="1"/>
          </p:cNvPicPr>
          <p:nvPr/>
        </p:nvPicPr>
        <p:blipFill>
          <a:blip r:embed="rId4"/>
          <a:stretch>
            <a:fillRect/>
          </a:stretch>
        </p:blipFill>
        <p:spPr>
          <a:xfrm>
            <a:off x="9466999" y="-37226"/>
            <a:ext cx="2725001" cy="1096005"/>
          </a:xfrm>
          <a:prstGeom prst="rect">
            <a:avLst/>
          </a:prstGeom>
        </p:spPr>
      </p:pic>
      <p:sp>
        <p:nvSpPr>
          <p:cNvPr id="6" name="CasellaDiTesto 5">
            <a:extLst>
              <a:ext uri="{FF2B5EF4-FFF2-40B4-BE49-F238E27FC236}">
                <a16:creationId xmlns:a16="http://schemas.microsoft.com/office/drawing/2014/main" id="{A2F3F45F-4ED3-8AB1-3A9C-3F9AAC24BC59}"/>
              </a:ext>
            </a:extLst>
          </p:cNvPr>
          <p:cNvSpPr txBox="1"/>
          <p:nvPr/>
        </p:nvSpPr>
        <p:spPr>
          <a:xfrm>
            <a:off x="4829793" y="1058779"/>
            <a:ext cx="1943161" cy="461665"/>
          </a:xfrm>
          <a:prstGeom prst="rect">
            <a:avLst/>
          </a:prstGeom>
          <a:noFill/>
        </p:spPr>
        <p:txBody>
          <a:bodyPr wrap="none" rtlCol="0">
            <a:spAutoFit/>
          </a:bodyPr>
          <a:lstStyle/>
          <a:p>
            <a:pPr algn="just" eaLnBrk="0" hangingPunct="0"/>
            <a:r>
              <a:rPr lang="it-IT" sz="2400" b="1" dirty="0">
                <a:solidFill>
                  <a:srgbClr val="000000"/>
                </a:solidFill>
                <a:latin typeface="Arial" panose="020B0604020202020204" pitchFamily="34" charset="0"/>
                <a:cs typeface="Arial" panose="020B0604020202020204" pitchFamily="34" charset="0"/>
              </a:rPr>
              <a:t>Conclusioni</a:t>
            </a:r>
            <a:endParaRPr lang="en-GB" sz="2400" b="1" baseline="-25000" dirty="0">
              <a:solidFill>
                <a:srgbClr val="000000"/>
              </a:solidFill>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28C56198-FCF9-766B-92B9-F926E4E3048F}"/>
              </a:ext>
            </a:extLst>
          </p:cNvPr>
          <p:cNvSpPr txBox="1"/>
          <p:nvPr/>
        </p:nvSpPr>
        <p:spPr>
          <a:xfrm>
            <a:off x="121508" y="1553355"/>
            <a:ext cx="11948983" cy="5016758"/>
          </a:xfrm>
          <a:prstGeom prst="rect">
            <a:avLst/>
          </a:prstGeom>
          <a:noFill/>
        </p:spPr>
        <p:txBody>
          <a:bodyPr wrap="square">
            <a:spAutoFit/>
          </a:bodyPr>
          <a:lstStyle/>
          <a:p>
            <a:pPr marL="342900" indent="-342900">
              <a:buFont typeface="Wingdings" pitchFamily="2" charset="2"/>
              <a:buChar char="Ø"/>
            </a:pPr>
            <a:r>
              <a:rPr lang="it-IT" sz="2000" dirty="0">
                <a:effectLst/>
                <a:latin typeface="Times New Roman" panose="02020603050405020304" pitchFamily="18" charset="0"/>
                <a:cs typeface="Times New Roman" panose="02020603050405020304" pitchFamily="18" charset="0"/>
              </a:rPr>
              <a:t>La decarbonizzazione dell’industria chimica richiede la decarbonizzazione del calore di processo</a:t>
            </a:r>
          </a:p>
          <a:p>
            <a:endParaRPr lang="it-IT" sz="2000" dirty="0">
              <a:effectLst/>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it-IT" sz="2000" dirty="0">
                <a:latin typeface="Times New Roman" panose="02020603050405020304" pitchFamily="18" charset="0"/>
                <a:cs typeface="Times New Roman" panose="02020603050405020304" pitchFamily="18" charset="0"/>
              </a:rPr>
              <a:t>Il costo dell’energia elettrica da impianto CSP dipende da un opportuno dimensionamento del campo solare e dei serbatoi di stoccaggio</a:t>
            </a:r>
          </a:p>
          <a:p>
            <a:endParaRPr lang="it-IT" sz="20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it-IT" sz="2000" dirty="0">
                <a:latin typeface="Times New Roman" panose="02020603050405020304" pitchFamily="18" charset="0"/>
                <a:cs typeface="Times New Roman" panose="02020603050405020304" pitchFamily="18" charset="0"/>
              </a:rPr>
              <a:t>Le tecnologie PV e CSP possono essere integrate per aumentare la frazione di energia elettrica rinnovabile fornita al processo industriale.</a:t>
            </a:r>
          </a:p>
          <a:p>
            <a:pPr marL="342900" indent="-342900">
              <a:buFont typeface="Wingdings" pitchFamily="2" charset="2"/>
              <a:buChar char="Ø"/>
            </a:pPr>
            <a:endParaRPr lang="it-IT" sz="20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it-IT" sz="2000" dirty="0">
                <a:effectLst/>
                <a:latin typeface="Times New Roman" panose="02020603050405020304" pitchFamily="18" charset="0"/>
                <a:cs typeface="Times New Roman" panose="02020603050405020304" pitchFamily="18" charset="0"/>
              </a:rPr>
              <a:t>Il calore solare degli impianti CST può essere usato per decarbonizzare l’industria di processo in modo economicamente sostenibile a condizione che si riesca ad individuare  interfaccia e  strategia di accoppiamento per realizzare l’integrazione</a:t>
            </a:r>
            <a:r>
              <a:rPr lang="it-IT" sz="2000" dirty="0">
                <a:latin typeface="Times New Roman" panose="02020603050405020304" pitchFamily="18" charset="0"/>
                <a:cs typeface="Times New Roman" panose="02020603050405020304" pitchFamily="18" charset="0"/>
              </a:rPr>
              <a:t>.</a:t>
            </a:r>
          </a:p>
          <a:p>
            <a:pPr marL="342900" indent="-342900">
              <a:buFont typeface="Wingdings" pitchFamily="2" charset="2"/>
              <a:buChar char="Ø"/>
            </a:pPr>
            <a:endParaRPr lang="it-IT" sz="20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it-IT" sz="2000" dirty="0">
                <a:latin typeface="Times New Roman" panose="02020603050405020304" pitchFamily="18" charset="0"/>
                <a:cs typeface="Times New Roman" panose="02020603050405020304" pitchFamily="18" charset="0"/>
              </a:rPr>
              <a:t>Questa strategia deve essere definita in base alle caratteristiche specifiche del processo in esame (trasformazione chimica o fisica, livello di temperatura, controllo cinetico o termodinamico del processo, ...). </a:t>
            </a:r>
          </a:p>
          <a:p>
            <a:pPr marL="342900" indent="-342900">
              <a:buFont typeface="Wingdings" pitchFamily="2" charset="2"/>
              <a:buChar char="Ø"/>
            </a:pPr>
            <a:endParaRPr lang="it-IT" sz="20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endParaRPr lang="it-IT" sz="2000" dirty="0">
              <a:latin typeface="Times New Roman" panose="02020603050405020304" pitchFamily="18" charset="0"/>
              <a:cs typeface="Times New Roman" panose="02020603050405020304" pitchFamily="18" charset="0"/>
            </a:endParaRPr>
          </a:p>
        </p:txBody>
      </p:sp>
      <p:pic>
        <p:nvPicPr>
          <p:cNvPr id="4" name="Picture 2" descr="Identità e Logo di Ateneo | Università degli Studi di Palermo">
            <a:extLst>
              <a:ext uri="{FF2B5EF4-FFF2-40B4-BE49-F238E27FC236}">
                <a16:creationId xmlns:a16="http://schemas.microsoft.com/office/drawing/2014/main" id="{20BAA96D-DBB9-E416-13FA-D6BB23B05B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97" y="6048093"/>
            <a:ext cx="2882745" cy="8850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ngegneria | Università degli Studi di Palermo">
            <a:extLst>
              <a:ext uri="{FF2B5EF4-FFF2-40B4-BE49-F238E27FC236}">
                <a16:creationId xmlns:a16="http://schemas.microsoft.com/office/drawing/2014/main" id="{9331A38C-ADBA-BFEA-ACC0-96ABD38396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9056" y="6258051"/>
            <a:ext cx="1296671" cy="534229"/>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B5D94FC2-4D09-3BF7-DF02-18156CDD8C9D}"/>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123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40D45-EB2A-8CE1-ED07-10A5DF77E696}"/>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61FEA100-845A-8A37-48E8-630CDDD0A048}"/>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5C038466-C74A-B972-8F47-8383FA49F693}"/>
              </a:ext>
            </a:extLst>
          </p:cNvPr>
          <p:cNvPicPr>
            <a:picLocks noChangeAspect="1"/>
          </p:cNvPicPr>
          <p:nvPr/>
        </p:nvPicPr>
        <p:blipFill>
          <a:blip r:embed="rId4"/>
          <a:stretch>
            <a:fillRect/>
          </a:stretch>
        </p:blipFill>
        <p:spPr>
          <a:xfrm>
            <a:off x="9466999" y="-37226"/>
            <a:ext cx="2725001" cy="1096005"/>
          </a:xfrm>
          <a:prstGeom prst="rect">
            <a:avLst/>
          </a:prstGeom>
        </p:spPr>
      </p:pic>
      <p:pic>
        <p:nvPicPr>
          <p:cNvPr id="4" name="Picture 2" descr="Identità e Logo di Ateneo | Università degli Studi di Palermo">
            <a:extLst>
              <a:ext uri="{FF2B5EF4-FFF2-40B4-BE49-F238E27FC236}">
                <a16:creationId xmlns:a16="http://schemas.microsoft.com/office/drawing/2014/main" id="{BCE06ED1-CD47-D56B-110A-BE05BCAC99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41" y="5795527"/>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gegneria | Università degli Studi di Palermo">
            <a:extLst>
              <a:ext uri="{FF2B5EF4-FFF2-40B4-BE49-F238E27FC236}">
                <a16:creationId xmlns:a16="http://schemas.microsoft.com/office/drawing/2014/main" id="{AEDC6081-AE97-1E3A-4782-51E54B0669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1922" y="6040501"/>
            <a:ext cx="1454198" cy="5991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a:extLst>
              <a:ext uri="{FF2B5EF4-FFF2-40B4-BE49-F238E27FC236}">
                <a16:creationId xmlns:a16="http://schemas.microsoft.com/office/drawing/2014/main" id="{3C1E7E17-4117-8066-71B3-02F5609116C9}"/>
              </a:ext>
            </a:extLst>
          </p:cNvPr>
          <p:cNvSpPr>
            <a:spLocks noChangeArrowheads="1"/>
          </p:cNvSpPr>
          <p:nvPr/>
        </p:nvSpPr>
        <p:spPr bwMode="auto">
          <a:xfrm>
            <a:off x="1452616" y="1030126"/>
            <a:ext cx="9119306" cy="312615"/>
          </a:xfrm>
          <a:prstGeom prst="rect">
            <a:avLst/>
          </a:prstGeom>
          <a:noFill/>
          <a:ln w="9525">
            <a:noFill/>
            <a:miter lim="800000"/>
            <a:headEnd/>
            <a:tailEnd/>
          </a:ln>
        </p:spPr>
        <p:txBody>
          <a:bodyPr wrap="square" lIns="0" tIns="0" rIns="0" bIns="0">
            <a:noAutofit/>
          </a:bodyPr>
          <a:lstStyle/>
          <a:p>
            <a:pPr algn="ctr" eaLnBrk="0" hangingPunct="0"/>
            <a:r>
              <a:rPr lang="it-IT" sz="2800" b="1" dirty="0">
                <a:solidFill>
                  <a:srgbClr val="000000"/>
                </a:solidFill>
                <a:latin typeface="Arial" panose="020B0604020202020204" pitchFamily="34" charset="0"/>
                <a:cs typeface="Arial" panose="020B0604020202020204" pitchFamily="34" charset="0"/>
              </a:rPr>
              <a:t>Richiesta energetica del settore industriale</a:t>
            </a:r>
            <a:endParaRPr lang="en-GB" sz="2800" dirty="0">
              <a:solidFill>
                <a:srgbClr val="000000"/>
              </a:solidFill>
              <a:latin typeface="Arial" panose="020B0604020202020204" pitchFamily="34" charset="0"/>
              <a:cs typeface="Arial" panose="020B0604020202020204" pitchFamily="34" charset="0"/>
            </a:endParaRPr>
          </a:p>
        </p:txBody>
      </p:sp>
      <p:pic>
        <p:nvPicPr>
          <p:cNvPr id="7" name="Immagine 6">
            <a:extLst>
              <a:ext uri="{FF2B5EF4-FFF2-40B4-BE49-F238E27FC236}">
                <a16:creationId xmlns:a16="http://schemas.microsoft.com/office/drawing/2014/main" id="{868BA71A-BCBB-2F8F-4F85-B3BE07081505}"/>
              </a:ext>
            </a:extLst>
          </p:cNvPr>
          <p:cNvPicPr>
            <a:picLocks noChangeAspect="1"/>
          </p:cNvPicPr>
          <p:nvPr/>
        </p:nvPicPr>
        <p:blipFill rotWithShape="1">
          <a:blip r:embed="rId7"/>
          <a:srcRect l="54769"/>
          <a:stretch/>
        </p:blipFill>
        <p:spPr>
          <a:xfrm>
            <a:off x="6563054" y="1586635"/>
            <a:ext cx="4739530" cy="4198557"/>
          </a:xfrm>
          <a:prstGeom prst="rect">
            <a:avLst/>
          </a:prstGeom>
        </p:spPr>
      </p:pic>
      <p:sp>
        <p:nvSpPr>
          <p:cNvPr id="12" name="Rettangolo 11">
            <a:extLst>
              <a:ext uri="{FF2B5EF4-FFF2-40B4-BE49-F238E27FC236}">
                <a16:creationId xmlns:a16="http://schemas.microsoft.com/office/drawing/2014/main" id="{90FF4DCB-C293-8E93-ECA5-74B23B330733}"/>
              </a:ext>
            </a:extLst>
          </p:cNvPr>
          <p:cNvSpPr/>
          <p:nvPr/>
        </p:nvSpPr>
        <p:spPr>
          <a:xfrm>
            <a:off x="4797458" y="5031018"/>
            <a:ext cx="463147" cy="98005"/>
          </a:xfrm>
          <a:prstGeom prst="rect">
            <a:avLst/>
          </a:prstGeom>
          <a:solidFill>
            <a:srgbClr val="ADCC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D8F9DC5E-2C4C-CD6C-BCB5-13D612E9299B}"/>
              </a:ext>
            </a:extLst>
          </p:cNvPr>
          <p:cNvSpPr/>
          <p:nvPr/>
        </p:nvSpPr>
        <p:spPr>
          <a:xfrm>
            <a:off x="4080747" y="2918194"/>
            <a:ext cx="765789" cy="72366"/>
          </a:xfrm>
          <a:prstGeom prst="rect">
            <a:avLst/>
          </a:prstGeom>
          <a:solidFill>
            <a:srgbClr val="A29C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a:extLst>
              <a:ext uri="{FF2B5EF4-FFF2-40B4-BE49-F238E27FC236}">
                <a16:creationId xmlns:a16="http://schemas.microsoft.com/office/drawing/2014/main" id="{908585C8-6392-274A-477F-1154F26BEB23}"/>
              </a:ext>
            </a:extLst>
          </p:cNvPr>
          <p:cNvPicPr>
            <a:picLocks noChangeAspect="1"/>
          </p:cNvPicPr>
          <p:nvPr/>
        </p:nvPicPr>
        <p:blipFill rotWithShape="1">
          <a:blip r:embed="rId7"/>
          <a:srcRect r="45565"/>
          <a:stretch/>
        </p:blipFill>
        <p:spPr>
          <a:xfrm>
            <a:off x="826266" y="1571370"/>
            <a:ext cx="5765385" cy="4243802"/>
          </a:xfrm>
          <a:prstGeom prst="rect">
            <a:avLst/>
          </a:prstGeom>
        </p:spPr>
      </p:pic>
      <p:sp>
        <p:nvSpPr>
          <p:cNvPr id="15" name="CasellaDiTesto 14">
            <a:extLst>
              <a:ext uri="{FF2B5EF4-FFF2-40B4-BE49-F238E27FC236}">
                <a16:creationId xmlns:a16="http://schemas.microsoft.com/office/drawing/2014/main" id="{9453D37F-792E-587D-82ED-099E65FE034C}"/>
              </a:ext>
            </a:extLst>
          </p:cNvPr>
          <p:cNvSpPr txBox="1"/>
          <p:nvPr/>
        </p:nvSpPr>
        <p:spPr>
          <a:xfrm>
            <a:off x="2033521" y="5717725"/>
            <a:ext cx="2466085" cy="523220"/>
          </a:xfrm>
          <a:prstGeom prst="rect">
            <a:avLst/>
          </a:prstGeom>
          <a:noFill/>
        </p:spPr>
        <p:txBody>
          <a:bodyPr wrap="square">
            <a:spAutoFit/>
          </a:bodyPr>
          <a:lstStyle/>
          <a:p>
            <a:r>
              <a:rPr lang="it-IT" sz="1400" i="1" dirty="0">
                <a:effectLst/>
                <a:latin typeface="Arial" panose="020B0604020202020204" pitchFamily="34" charset="0"/>
              </a:rPr>
              <a:t>Fonte: “Solar </a:t>
            </a:r>
            <a:r>
              <a:rPr lang="it-IT" sz="1400" i="1" dirty="0" err="1">
                <a:effectLst/>
                <a:latin typeface="Arial" panose="020B0604020202020204" pitchFamily="34" charset="0"/>
              </a:rPr>
              <a:t>Payback</a:t>
            </a:r>
            <a:r>
              <a:rPr lang="it-IT" sz="1400" i="1" dirty="0">
                <a:effectLst/>
                <a:latin typeface="Arial" panose="020B0604020202020204" pitchFamily="34" charset="0"/>
              </a:rPr>
              <a:t> -Solar </a:t>
            </a:r>
            <a:r>
              <a:rPr lang="it-IT" sz="1400" i="1" dirty="0" err="1">
                <a:effectLst/>
                <a:latin typeface="Arial" panose="020B0604020202020204" pitchFamily="34" charset="0"/>
              </a:rPr>
              <a:t>Heat</a:t>
            </a:r>
            <a:r>
              <a:rPr lang="it-IT" sz="1400" i="1" dirty="0">
                <a:effectLst/>
                <a:latin typeface="Arial" panose="020B0604020202020204" pitchFamily="34" charset="0"/>
              </a:rPr>
              <a:t> for Industry”, 2017 </a:t>
            </a:r>
            <a:endParaRPr lang="it-IT" sz="1400" dirty="0">
              <a:effectLst/>
              <a:latin typeface="Arial" panose="020B0604020202020204" pitchFamily="34" charset="0"/>
            </a:endParaRPr>
          </a:p>
        </p:txBody>
      </p:sp>
      <p:sp>
        <p:nvSpPr>
          <p:cNvPr id="8" name="CasellaDiTesto 7">
            <a:extLst>
              <a:ext uri="{FF2B5EF4-FFF2-40B4-BE49-F238E27FC236}">
                <a16:creationId xmlns:a16="http://schemas.microsoft.com/office/drawing/2014/main" id="{B52AACCF-BAF3-DE94-AD93-AE49DC2E5BBF}"/>
              </a:ext>
            </a:extLst>
          </p:cNvPr>
          <p:cNvSpPr txBox="1"/>
          <p:nvPr/>
        </p:nvSpPr>
        <p:spPr>
          <a:xfrm>
            <a:off x="2273025" y="6411984"/>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6370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9" presetClass="exit" presetSubtype="0" fill="hold" grpId="1" nodeType="withEffect">
                                  <p:stCondLst>
                                    <p:cond delay="0"/>
                                  </p:stCondLst>
                                  <p:childTnLst>
                                    <p:animEffect transition="out" filter="dissolv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9" presetClass="exit" presetSubtype="0" fill="hold" grpId="1" nodeType="withEffect">
                                  <p:stCondLst>
                                    <p:cond delay="0"/>
                                  </p:stCondLst>
                                  <p:childTnLst>
                                    <p:animEffect transition="out" filter="dissolv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7912C5C-0394-447B-2F94-099F5AD7526D}"/>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59584675-8123-8D73-E89E-1B91A96268C2}"/>
              </a:ext>
            </a:extLst>
          </p:cNvPr>
          <p:cNvPicPr>
            <a:picLocks noChangeAspect="1"/>
          </p:cNvPicPr>
          <p:nvPr/>
        </p:nvPicPr>
        <p:blipFill>
          <a:blip r:embed="rId4"/>
          <a:stretch>
            <a:fillRect/>
          </a:stretch>
        </p:blipFill>
        <p:spPr>
          <a:xfrm>
            <a:off x="9466999" y="-37226"/>
            <a:ext cx="2725001" cy="1096005"/>
          </a:xfrm>
          <a:prstGeom prst="rect">
            <a:avLst/>
          </a:prstGeom>
        </p:spPr>
      </p:pic>
      <p:sp>
        <p:nvSpPr>
          <p:cNvPr id="13" name="CasellaDiTesto 12">
            <a:extLst>
              <a:ext uri="{FF2B5EF4-FFF2-40B4-BE49-F238E27FC236}">
                <a16:creationId xmlns:a16="http://schemas.microsoft.com/office/drawing/2014/main" id="{0C5270EF-10A6-5773-CAAA-CA06C6B0B076}"/>
              </a:ext>
            </a:extLst>
          </p:cNvPr>
          <p:cNvSpPr txBox="1"/>
          <p:nvPr/>
        </p:nvSpPr>
        <p:spPr>
          <a:xfrm>
            <a:off x="62325" y="5970068"/>
            <a:ext cx="12067350" cy="584775"/>
          </a:xfrm>
          <a:prstGeom prst="rect">
            <a:avLst/>
          </a:prstGeom>
          <a:noFill/>
        </p:spPr>
        <p:txBody>
          <a:bodyPr wrap="square">
            <a:spAutoFit/>
          </a:bodyPr>
          <a:lstStyle/>
          <a:p>
            <a:r>
              <a:rPr lang="it-IT" sz="1600" b="1" dirty="0">
                <a:solidFill>
                  <a:srgbClr val="7C91A2"/>
                </a:solidFill>
                <a:effectLst/>
                <a:latin typeface="Arial" panose="020B0604020202020204" pitchFamily="34" charset="0"/>
                <a:cs typeface="Arial" panose="020B0604020202020204" pitchFamily="34" charset="0"/>
              </a:rPr>
              <a:t>All'interno del settore industriale, i settori chimico, petrolchimico e siderurgico sono tra i maggiori responsabili di emissioni di CO</a:t>
            </a:r>
            <a:r>
              <a:rPr lang="it-IT" sz="1600" b="1" baseline="-25000" dirty="0">
                <a:solidFill>
                  <a:srgbClr val="7C91A2"/>
                </a:solidFill>
                <a:effectLst/>
                <a:latin typeface="Arial" panose="020B0604020202020204" pitchFamily="34" charset="0"/>
                <a:cs typeface="Arial" panose="020B0604020202020204" pitchFamily="34" charset="0"/>
              </a:rPr>
              <a:t>2</a:t>
            </a:r>
            <a:r>
              <a:rPr lang="it-IT" sz="1600" b="1" dirty="0">
                <a:solidFill>
                  <a:srgbClr val="7C91A2"/>
                </a:solidFill>
                <a:effectLst/>
                <a:latin typeface="Arial" panose="020B0604020202020204" pitchFamily="34" charset="0"/>
                <a:cs typeface="Arial" panose="020B0604020202020204" pitchFamily="34" charset="0"/>
              </a:rPr>
              <a:t>, poiché impiegano processi ad alta intensità energetica e ad alta temperatura, difficili da </a:t>
            </a:r>
            <a:r>
              <a:rPr lang="it-IT" sz="1600" b="1" dirty="0" err="1">
                <a:solidFill>
                  <a:srgbClr val="7C91A2"/>
                </a:solidFill>
                <a:effectLst/>
                <a:latin typeface="Arial" panose="020B0604020202020204" pitchFamily="34" charset="0"/>
                <a:cs typeface="Arial" panose="020B0604020202020204" pitchFamily="34" charset="0"/>
              </a:rPr>
              <a:t>decarbonizzare</a:t>
            </a:r>
            <a:r>
              <a:rPr lang="it-IT" sz="1600" b="1" dirty="0">
                <a:solidFill>
                  <a:srgbClr val="7C91A2"/>
                </a:solidFill>
                <a:effectLst/>
                <a:latin typeface="Arial" panose="020B0604020202020204" pitchFamily="34" charset="0"/>
                <a:cs typeface="Arial" panose="020B0604020202020204" pitchFamily="34" charset="0"/>
              </a:rPr>
              <a:t>.</a:t>
            </a:r>
          </a:p>
        </p:txBody>
      </p:sp>
      <p:sp>
        <p:nvSpPr>
          <p:cNvPr id="6" name="CasellaDiTesto 5">
            <a:extLst>
              <a:ext uri="{FF2B5EF4-FFF2-40B4-BE49-F238E27FC236}">
                <a16:creationId xmlns:a16="http://schemas.microsoft.com/office/drawing/2014/main" id="{5F6CCB29-D21F-FFA5-27BC-7252D35686D4}"/>
              </a:ext>
            </a:extLst>
          </p:cNvPr>
          <p:cNvSpPr txBox="1"/>
          <p:nvPr/>
        </p:nvSpPr>
        <p:spPr>
          <a:xfrm>
            <a:off x="508481" y="5543800"/>
            <a:ext cx="5526559" cy="430887"/>
          </a:xfrm>
          <a:prstGeom prst="rect">
            <a:avLst/>
          </a:prstGeom>
          <a:noFill/>
        </p:spPr>
        <p:txBody>
          <a:bodyPr wrap="square">
            <a:spAutoFit/>
          </a:bodyPr>
          <a:lstStyle/>
          <a:p>
            <a:r>
              <a:rPr lang="it-IT" sz="1100" i="1" dirty="0">
                <a:effectLst/>
                <a:latin typeface="Arial" panose="020B0604020202020204" pitchFamily="34" charset="0"/>
              </a:rPr>
              <a:t>Source: IRENA (2018), Global Energy </a:t>
            </a:r>
            <a:r>
              <a:rPr lang="it-IT" sz="1100" i="1" dirty="0" err="1">
                <a:effectLst/>
                <a:latin typeface="Arial" panose="020B0604020202020204" pitchFamily="34" charset="0"/>
              </a:rPr>
              <a:t>Transformation</a:t>
            </a:r>
            <a:r>
              <a:rPr lang="it-IT" sz="1100" i="1" dirty="0">
                <a:effectLst/>
                <a:latin typeface="Arial" panose="020B0604020202020204" pitchFamily="34" charset="0"/>
              </a:rPr>
              <a:t>: A roadmap to 2050, International </a:t>
            </a:r>
            <a:r>
              <a:rPr lang="it-IT" sz="1100" i="1" dirty="0" err="1">
                <a:effectLst/>
                <a:latin typeface="Arial" panose="020B0604020202020204" pitchFamily="34" charset="0"/>
              </a:rPr>
              <a:t>Renewable</a:t>
            </a:r>
            <a:r>
              <a:rPr lang="it-IT" sz="1100" i="1" dirty="0">
                <a:effectLst/>
                <a:latin typeface="Arial" panose="020B0604020202020204" pitchFamily="34" charset="0"/>
              </a:rPr>
              <a:t> Energy Agency, Abu Dhabi</a:t>
            </a:r>
            <a:endParaRPr lang="it-IT" sz="1100" dirty="0">
              <a:effectLst/>
              <a:latin typeface="Arial" panose="020B0604020202020204" pitchFamily="34" charset="0"/>
            </a:endParaRPr>
          </a:p>
        </p:txBody>
      </p:sp>
      <p:sp>
        <p:nvSpPr>
          <p:cNvPr id="5" name="CasellaDiTesto 4">
            <a:extLst>
              <a:ext uri="{FF2B5EF4-FFF2-40B4-BE49-F238E27FC236}">
                <a16:creationId xmlns:a16="http://schemas.microsoft.com/office/drawing/2014/main" id="{47556C16-881A-570E-337E-54BAB8DD3E42}"/>
              </a:ext>
            </a:extLst>
          </p:cNvPr>
          <p:cNvSpPr txBox="1"/>
          <p:nvPr/>
        </p:nvSpPr>
        <p:spPr>
          <a:xfrm>
            <a:off x="285347" y="883313"/>
            <a:ext cx="11761553" cy="739754"/>
          </a:xfrm>
          <a:prstGeom prst="rect">
            <a:avLst/>
          </a:prstGeom>
          <a:noFill/>
        </p:spPr>
        <p:txBody>
          <a:bodyPr wrap="none" rtlCol="0">
            <a:spAutoFit/>
          </a:bodyPr>
          <a:lstStyle/>
          <a:p>
            <a:pPr lvl="1" eaLnBrk="0" hangingPunct="0">
              <a:lnSpc>
                <a:spcPct val="150000"/>
              </a:lnSpc>
            </a:pPr>
            <a:r>
              <a:rPr lang="it-IT" sz="3200" b="1" dirty="0">
                <a:solidFill>
                  <a:srgbClr val="000000"/>
                </a:solidFill>
                <a:latin typeface="Arial" panose="020B0604020202020204" pitchFamily="34" charset="0"/>
                <a:cs typeface="Arial" panose="020B0604020202020204" pitchFamily="34" charset="0"/>
              </a:rPr>
              <a:t>Possibili strategie per la decarbonizzazione dell'industria</a:t>
            </a:r>
          </a:p>
        </p:txBody>
      </p:sp>
      <p:grpSp>
        <p:nvGrpSpPr>
          <p:cNvPr id="4" name="Gruppo 3">
            <a:extLst>
              <a:ext uri="{FF2B5EF4-FFF2-40B4-BE49-F238E27FC236}">
                <a16:creationId xmlns:a16="http://schemas.microsoft.com/office/drawing/2014/main" id="{1F289F65-79BE-11FE-FE6F-230587A435A9}"/>
              </a:ext>
            </a:extLst>
          </p:cNvPr>
          <p:cNvGrpSpPr/>
          <p:nvPr/>
        </p:nvGrpSpPr>
        <p:grpSpPr>
          <a:xfrm>
            <a:off x="6291434" y="3081984"/>
            <a:ext cx="5275175" cy="2892703"/>
            <a:chOff x="6763769" y="2460851"/>
            <a:chExt cx="4987877" cy="3106256"/>
          </a:xfrm>
        </p:grpSpPr>
        <p:pic>
          <p:nvPicPr>
            <p:cNvPr id="7" name="Immagine 6">
              <a:extLst>
                <a:ext uri="{FF2B5EF4-FFF2-40B4-BE49-F238E27FC236}">
                  <a16:creationId xmlns:a16="http://schemas.microsoft.com/office/drawing/2014/main" id="{D317042D-3DAE-D21C-F588-19817FB5F25B}"/>
                </a:ext>
              </a:extLst>
            </p:cNvPr>
            <p:cNvPicPr>
              <a:picLocks noChangeAspect="1"/>
            </p:cNvPicPr>
            <p:nvPr/>
          </p:nvPicPr>
          <p:blipFill>
            <a:blip r:embed="rId5"/>
            <a:stretch>
              <a:fillRect/>
            </a:stretch>
          </p:blipFill>
          <p:spPr>
            <a:xfrm>
              <a:off x="6763769" y="2856411"/>
              <a:ext cx="4987876" cy="2710696"/>
            </a:xfrm>
            <a:prstGeom prst="rect">
              <a:avLst/>
            </a:prstGeom>
          </p:spPr>
        </p:pic>
        <p:pic>
          <p:nvPicPr>
            <p:cNvPr id="12" name="Immagine 11">
              <a:extLst>
                <a:ext uri="{FF2B5EF4-FFF2-40B4-BE49-F238E27FC236}">
                  <a16:creationId xmlns:a16="http://schemas.microsoft.com/office/drawing/2014/main" id="{32A65242-97F2-3AD0-399D-12F344254D3B}"/>
                </a:ext>
              </a:extLst>
            </p:cNvPr>
            <p:cNvPicPr>
              <a:picLocks noChangeAspect="1"/>
            </p:cNvPicPr>
            <p:nvPr/>
          </p:nvPicPr>
          <p:blipFill>
            <a:blip r:embed="rId6"/>
            <a:stretch>
              <a:fillRect/>
            </a:stretch>
          </p:blipFill>
          <p:spPr>
            <a:xfrm>
              <a:off x="8673738" y="2460851"/>
              <a:ext cx="3077908" cy="369314"/>
            </a:xfrm>
            <a:prstGeom prst="rect">
              <a:avLst/>
            </a:prstGeom>
          </p:spPr>
        </p:pic>
      </p:grpSp>
      <p:pic>
        <p:nvPicPr>
          <p:cNvPr id="14" name="Immagine 13">
            <a:extLst>
              <a:ext uri="{FF2B5EF4-FFF2-40B4-BE49-F238E27FC236}">
                <a16:creationId xmlns:a16="http://schemas.microsoft.com/office/drawing/2014/main" id="{F83AB7C9-9E61-D960-F5D7-4725E7FC9408}"/>
              </a:ext>
            </a:extLst>
          </p:cNvPr>
          <p:cNvPicPr>
            <a:picLocks noChangeAspect="1"/>
          </p:cNvPicPr>
          <p:nvPr/>
        </p:nvPicPr>
        <p:blipFill>
          <a:blip r:embed="rId7"/>
          <a:stretch>
            <a:fillRect/>
          </a:stretch>
        </p:blipFill>
        <p:spPr>
          <a:xfrm>
            <a:off x="252087" y="1652060"/>
            <a:ext cx="5820032" cy="3891740"/>
          </a:xfrm>
          <a:prstGeom prst="rect">
            <a:avLst/>
          </a:prstGeom>
        </p:spPr>
      </p:pic>
      <p:sp>
        <p:nvSpPr>
          <p:cNvPr id="15" name="CasellaDiTesto 14">
            <a:extLst>
              <a:ext uri="{FF2B5EF4-FFF2-40B4-BE49-F238E27FC236}">
                <a16:creationId xmlns:a16="http://schemas.microsoft.com/office/drawing/2014/main" id="{302D7C32-B8FB-04D9-626C-B261134BA25A}"/>
              </a:ext>
            </a:extLst>
          </p:cNvPr>
          <p:cNvSpPr txBox="1"/>
          <p:nvPr/>
        </p:nvSpPr>
        <p:spPr>
          <a:xfrm>
            <a:off x="7857404" y="1558434"/>
            <a:ext cx="2972095" cy="1477328"/>
          </a:xfrm>
          <a:prstGeom prst="rect">
            <a:avLst/>
          </a:prstGeom>
          <a:noFill/>
        </p:spPr>
        <p:txBody>
          <a:bodyPr wrap="square" rtlCol="0">
            <a:spAutoFit/>
          </a:bodyPr>
          <a:lstStyle/>
          <a:p>
            <a:pPr marL="285750" indent="-285750">
              <a:buFont typeface="Wingdings" pitchFamily="2" charset="2"/>
              <a:buChar char="Ø"/>
            </a:pPr>
            <a:r>
              <a:rPr lang="it-IT" b="1" dirty="0">
                <a:solidFill>
                  <a:srgbClr val="4472C4"/>
                </a:solidFill>
                <a:latin typeface="Arial" panose="020B0604020202020204" pitchFamily="34" charset="0"/>
                <a:cs typeface="Arial" panose="020B0604020202020204" pitchFamily="34" charset="0"/>
              </a:rPr>
              <a:t>Elettrificazione</a:t>
            </a:r>
          </a:p>
          <a:p>
            <a:pPr marL="285750" indent="-285750">
              <a:buFont typeface="Wingdings" pitchFamily="2" charset="2"/>
              <a:buChar char="Ø"/>
            </a:pPr>
            <a:r>
              <a:rPr lang="it-IT" b="1" dirty="0">
                <a:solidFill>
                  <a:srgbClr val="4472C4"/>
                </a:solidFill>
                <a:latin typeface="Arial" panose="020B0604020202020204" pitchFamily="34" charset="0"/>
                <a:cs typeface="Arial" panose="020B0604020202020204" pitchFamily="34" charset="0"/>
              </a:rPr>
              <a:t>Calore solare</a:t>
            </a:r>
          </a:p>
          <a:p>
            <a:pPr marL="285750" indent="-285750">
              <a:buFont typeface="Wingdings" pitchFamily="2" charset="2"/>
              <a:buChar char="Ø"/>
            </a:pPr>
            <a:r>
              <a:rPr lang="it-IT" b="1" dirty="0">
                <a:solidFill>
                  <a:srgbClr val="4472C4"/>
                </a:solidFill>
                <a:latin typeface="Arial" panose="020B0604020202020204" pitchFamily="34" charset="0"/>
                <a:cs typeface="Arial" panose="020B0604020202020204" pitchFamily="34" charset="0"/>
              </a:rPr>
              <a:t>Biomassa</a:t>
            </a:r>
          </a:p>
          <a:p>
            <a:pPr marL="285750" indent="-285750">
              <a:buFont typeface="Wingdings" pitchFamily="2" charset="2"/>
              <a:buChar char="Ø"/>
            </a:pPr>
            <a:r>
              <a:rPr lang="it-IT" b="1" dirty="0">
                <a:solidFill>
                  <a:srgbClr val="4472C4"/>
                </a:solidFill>
                <a:latin typeface="Arial" panose="020B0604020202020204" pitchFamily="34" charset="0"/>
                <a:cs typeface="Arial" panose="020B0604020202020204" pitchFamily="34" charset="0"/>
              </a:rPr>
              <a:t>Geotermico</a:t>
            </a:r>
          </a:p>
          <a:p>
            <a:pPr marL="285750" indent="-285750">
              <a:buFont typeface="Wingdings" pitchFamily="2" charset="2"/>
              <a:buChar char="Ø"/>
            </a:pPr>
            <a:r>
              <a:rPr lang="it-IT" b="1" dirty="0">
                <a:solidFill>
                  <a:srgbClr val="4472C4"/>
                </a:solidFill>
                <a:latin typeface="Arial" panose="020B0604020202020204" pitchFamily="34" charset="0"/>
                <a:cs typeface="Arial" panose="020B0604020202020204" pitchFamily="34" charset="0"/>
              </a:rPr>
              <a:t>Pompe di calore</a:t>
            </a:r>
          </a:p>
        </p:txBody>
      </p:sp>
      <p:sp>
        <p:nvSpPr>
          <p:cNvPr id="9" name="CasellaDiTesto 8">
            <a:extLst>
              <a:ext uri="{FF2B5EF4-FFF2-40B4-BE49-F238E27FC236}">
                <a16:creationId xmlns:a16="http://schemas.microsoft.com/office/drawing/2014/main" id="{893221F6-1494-B36C-40BC-C783EE36E95A}"/>
              </a:ext>
            </a:extLst>
          </p:cNvPr>
          <p:cNvSpPr txBox="1"/>
          <p:nvPr/>
        </p:nvSpPr>
        <p:spPr>
          <a:xfrm>
            <a:off x="2223202" y="6550223"/>
            <a:ext cx="9247871" cy="307777"/>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89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850D3-2902-A416-89A2-A92056E645DB}"/>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772F9ADE-4AF4-3293-85B8-FF92E8A5B3C9}"/>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62E102FB-D737-3655-540F-6F3C378BA751}"/>
              </a:ext>
            </a:extLst>
          </p:cNvPr>
          <p:cNvPicPr>
            <a:picLocks noChangeAspect="1"/>
          </p:cNvPicPr>
          <p:nvPr/>
        </p:nvPicPr>
        <p:blipFill>
          <a:blip r:embed="rId4"/>
          <a:stretch>
            <a:fillRect/>
          </a:stretch>
        </p:blipFill>
        <p:spPr>
          <a:xfrm>
            <a:off x="9466999" y="-37226"/>
            <a:ext cx="2725001" cy="1096005"/>
          </a:xfrm>
          <a:prstGeom prst="rect">
            <a:avLst/>
          </a:prstGeom>
        </p:spPr>
      </p:pic>
      <p:sp>
        <p:nvSpPr>
          <p:cNvPr id="5" name="CasellaDiTesto 4">
            <a:extLst>
              <a:ext uri="{FF2B5EF4-FFF2-40B4-BE49-F238E27FC236}">
                <a16:creationId xmlns:a16="http://schemas.microsoft.com/office/drawing/2014/main" id="{4BAD9931-44EB-C850-FE10-E63F68BAB568}"/>
              </a:ext>
            </a:extLst>
          </p:cNvPr>
          <p:cNvSpPr txBox="1"/>
          <p:nvPr/>
        </p:nvSpPr>
        <p:spPr>
          <a:xfrm>
            <a:off x="3172546" y="1031098"/>
            <a:ext cx="6545382" cy="461665"/>
          </a:xfrm>
          <a:prstGeom prst="rect">
            <a:avLst/>
          </a:prstGeom>
          <a:noFill/>
        </p:spPr>
        <p:txBody>
          <a:bodyPr wrap="none" rtlCol="0">
            <a:spAutoFit/>
          </a:bodyPr>
          <a:lstStyle/>
          <a:p>
            <a:r>
              <a:rPr lang="it-IT" sz="2400" b="1" dirty="0">
                <a:latin typeface="Arial" panose="020B0604020202020204" pitchFamily="34" charset="0"/>
                <a:cs typeface="Arial" panose="020B0604020202020204" pitchFamily="34" charset="0"/>
              </a:rPr>
              <a:t>Solare termico a concentrazione (CSP/CST)</a:t>
            </a:r>
          </a:p>
        </p:txBody>
      </p:sp>
      <p:grpSp>
        <p:nvGrpSpPr>
          <p:cNvPr id="33" name="Gruppo 32">
            <a:extLst>
              <a:ext uri="{FF2B5EF4-FFF2-40B4-BE49-F238E27FC236}">
                <a16:creationId xmlns:a16="http://schemas.microsoft.com/office/drawing/2014/main" id="{51E57DA5-9374-36B6-C08D-6CE8C74E1016}"/>
              </a:ext>
            </a:extLst>
          </p:cNvPr>
          <p:cNvGrpSpPr/>
          <p:nvPr/>
        </p:nvGrpSpPr>
        <p:grpSpPr>
          <a:xfrm>
            <a:off x="368386" y="1997676"/>
            <a:ext cx="7911464" cy="4727961"/>
            <a:chOff x="4739110" y="2090355"/>
            <a:chExt cx="7911464" cy="4727961"/>
          </a:xfrm>
        </p:grpSpPr>
        <p:sp>
          <p:nvSpPr>
            <p:cNvPr id="12" name="Freccia angolare in su 11">
              <a:extLst>
                <a:ext uri="{FF2B5EF4-FFF2-40B4-BE49-F238E27FC236}">
                  <a16:creationId xmlns:a16="http://schemas.microsoft.com/office/drawing/2014/main" id="{9DF270E7-BFE6-D647-8B13-50B56913DCE6}"/>
                </a:ext>
              </a:extLst>
            </p:cNvPr>
            <p:cNvSpPr/>
            <p:nvPr/>
          </p:nvSpPr>
          <p:spPr>
            <a:xfrm rot="5400000">
              <a:off x="6483135" y="5285500"/>
              <a:ext cx="610633" cy="358039"/>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ngolare in su 12">
              <a:extLst>
                <a:ext uri="{FF2B5EF4-FFF2-40B4-BE49-F238E27FC236}">
                  <a16:creationId xmlns:a16="http://schemas.microsoft.com/office/drawing/2014/main" id="{AE53D853-1891-4446-DDCA-FB0C76F18D88}"/>
                </a:ext>
              </a:extLst>
            </p:cNvPr>
            <p:cNvSpPr/>
            <p:nvPr/>
          </p:nvSpPr>
          <p:spPr>
            <a:xfrm>
              <a:off x="8632432" y="5240128"/>
              <a:ext cx="366169" cy="582780"/>
            </a:xfrm>
            <a:prstGeom prst="bentUpArrow">
              <a:avLst/>
            </a:prstGeom>
            <a:solidFill>
              <a:srgbClr val="EE9158"/>
            </a:solidFill>
            <a:ln>
              <a:solidFill>
                <a:srgbClr val="EE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5" name="Gruppo 14">
              <a:extLst>
                <a:ext uri="{FF2B5EF4-FFF2-40B4-BE49-F238E27FC236}">
                  <a16:creationId xmlns:a16="http://schemas.microsoft.com/office/drawing/2014/main" id="{1973E25B-7E5C-0043-B358-D3A7D1A1FE48}"/>
                </a:ext>
              </a:extLst>
            </p:cNvPr>
            <p:cNvGrpSpPr/>
            <p:nvPr/>
          </p:nvGrpSpPr>
          <p:grpSpPr>
            <a:xfrm>
              <a:off x="4739110" y="2090355"/>
              <a:ext cx="7452890" cy="4727961"/>
              <a:chOff x="3908679" y="2192787"/>
              <a:chExt cx="8992362" cy="5045210"/>
            </a:xfrm>
          </p:grpSpPr>
          <p:pic>
            <p:nvPicPr>
              <p:cNvPr id="10" name="Immagine 9">
                <a:extLst>
                  <a:ext uri="{FF2B5EF4-FFF2-40B4-BE49-F238E27FC236}">
                    <a16:creationId xmlns:a16="http://schemas.microsoft.com/office/drawing/2014/main" id="{E12134A0-FAEB-D141-889B-E04C04C0F5C7}"/>
                  </a:ext>
                </a:extLst>
              </p:cNvPr>
              <p:cNvPicPr>
                <a:picLocks noChangeAspect="1"/>
              </p:cNvPicPr>
              <p:nvPr/>
            </p:nvPicPr>
            <p:blipFill>
              <a:blip r:embed="rId5">
                <a:clrChange>
                  <a:clrFrom>
                    <a:srgbClr val="C0C0C0"/>
                  </a:clrFrom>
                  <a:clrTo>
                    <a:srgbClr val="C0C0C0">
                      <a:alpha val="0"/>
                    </a:srgbClr>
                  </a:clrTo>
                </a:clrChange>
              </a:blip>
              <a:stretch>
                <a:fillRect/>
              </a:stretch>
            </p:blipFill>
            <p:spPr>
              <a:xfrm>
                <a:off x="3908679" y="2192787"/>
                <a:ext cx="8992362" cy="3566114"/>
              </a:xfrm>
              <a:prstGeom prst="rect">
                <a:avLst/>
              </a:prstGeom>
            </p:spPr>
          </p:pic>
          <p:sp>
            <p:nvSpPr>
              <p:cNvPr id="11" name="Titolo 1">
                <a:extLst>
                  <a:ext uri="{FF2B5EF4-FFF2-40B4-BE49-F238E27FC236}">
                    <a16:creationId xmlns:a16="http://schemas.microsoft.com/office/drawing/2014/main" id="{7F635DE8-50EF-06EB-865F-07C50E820787}"/>
                  </a:ext>
                </a:extLst>
              </p:cNvPr>
              <p:cNvSpPr txBox="1">
                <a:spLocks/>
              </p:cNvSpPr>
              <p:nvPr/>
            </p:nvSpPr>
            <p:spPr>
              <a:xfrm>
                <a:off x="7137292" y="6749326"/>
                <a:ext cx="1208419" cy="48867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000" dirty="0">
                    <a:latin typeface="Arial" panose="020B0604020202020204" pitchFamily="34" charset="0"/>
                    <a:cs typeface="Arial" panose="020B0604020202020204" pitchFamily="34" charset="0"/>
                  </a:rPr>
                  <a:t>Carico</a:t>
                </a:r>
              </a:p>
            </p:txBody>
          </p:sp>
          <p:sp>
            <p:nvSpPr>
              <p:cNvPr id="14" name="Cilindro 13">
                <a:extLst>
                  <a:ext uri="{FF2B5EF4-FFF2-40B4-BE49-F238E27FC236}">
                    <a16:creationId xmlns:a16="http://schemas.microsoft.com/office/drawing/2014/main" id="{33FD2F61-B6BF-A2B9-B0EF-631BE38B8BA6}"/>
                  </a:ext>
                </a:extLst>
              </p:cNvPr>
              <p:cNvSpPr/>
              <p:nvPr/>
            </p:nvSpPr>
            <p:spPr>
              <a:xfrm rot="5400000">
                <a:off x="7088602" y="5487752"/>
                <a:ext cx="843778" cy="1602824"/>
              </a:xfrm>
              <a:prstGeom prst="can">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6" name="CasellaDiTesto 15">
              <a:extLst>
                <a:ext uri="{FF2B5EF4-FFF2-40B4-BE49-F238E27FC236}">
                  <a16:creationId xmlns:a16="http://schemas.microsoft.com/office/drawing/2014/main" id="{E0EAD6BD-36FA-5343-D4D1-6DD2760F6037}"/>
                </a:ext>
              </a:extLst>
            </p:cNvPr>
            <p:cNvSpPr txBox="1"/>
            <p:nvPr/>
          </p:nvSpPr>
          <p:spPr>
            <a:xfrm>
              <a:off x="11444624" y="3270100"/>
              <a:ext cx="1205950" cy="584775"/>
            </a:xfrm>
            <a:prstGeom prst="rect">
              <a:avLst/>
            </a:prstGeom>
            <a:solidFill>
              <a:schemeClr val="bg1"/>
            </a:solidFill>
          </p:spPr>
          <p:txBody>
            <a:bodyPr wrap="square" rtlCol="0">
              <a:spAutoFit/>
            </a:bodyPr>
            <a:lstStyle/>
            <a:p>
              <a:pPr algn="ctr"/>
              <a:r>
                <a:rPr lang="it-IT" sz="1600" b="1" dirty="0">
                  <a:latin typeface="Arial" panose="020B0604020202020204" pitchFamily="34" charset="0"/>
                  <a:cs typeface="Arial" panose="020B0604020202020204" pitchFamily="34" charset="0"/>
                </a:rPr>
                <a:t>Campo solare</a:t>
              </a:r>
            </a:p>
          </p:txBody>
        </p:sp>
        <p:sp>
          <p:nvSpPr>
            <p:cNvPr id="21" name="Rettangolo 20">
              <a:extLst>
                <a:ext uri="{FF2B5EF4-FFF2-40B4-BE49-F238E27FC236}">
                  <a16:creationId xmlns:a16="http://schemas.microsoft.com/office/drawing/2014/main" id="{39D61A8D-AAC4-F797-36C6-FE3EBF501F95}"/>
                </a:ext>
              </a:extLst>
            </p:cNvPr>
            <p:cNvSpPr/>
            <p:nvPr/>
          </p:nvSpPr>
          <p:spPr>
            <a:xfrm>
              <a:off x="9679660" y="5102567"/>
              <a:ext cx="983901" cy="329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2BFD11C7-7379-B078-33AB-558048807DA1}"/>
                </a:ext>
              </a:extLst>
            </p:cNvPr>
            <p:cNvSpPr/>
            <p:nvPr/>
          </p:nvSpPr>
          <p:spPr>
            <a:xfrm>
              <a:off x="5867257" y="3565198"/>
              <a:ext cx="983901" cy="329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5C955580-75CF-01A8-83F6-A7D9E01CBB27}"/>
                </a:ext>
              </a:extLst>
            </p:cNvPr>
            <p:cNvSpPr/>
            <p:nvPr/>
          </p:nvSpPr>
          <p:spPr>
            <a:xfrm>
              <a:off x="6766113" y="4156072"/>
              <a:ext cx="983901" cy="4374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a:extLst>
                <a:ext uri="{FF2B5EF4-FFF2-40B4-BE49-F238E27FC236}">
                  <a16:creationId xmlns:a16="http://schemas.microsoft.com/office/drawing/2014/main" id="{8E5CCC77-AA03-AFC7-9917-A5E5A59B4818}"/>
                </a:ext>
              </a:extLst>
            </p:cNvPr>
            <p:cNvSpPr/>
            <p:nvPr/>
          </p:nvSpPr>
          <p:spPr>
            <a:xfrm>
              <a:off x="9832060" y="5254967"/>
              <a:ext cx="983901" cy="329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FD05B5BF-18D3-E689-9151-08B980F9EDEF}"/>
                </a:ext>
              </a:extLst>
            </p:cNvPr>
            <p:cNvSpPr txBox="1"/>
            <p:nvPr/>
          </p:nvSpPr>
          <p:spPr>
            <a:xfrm>
              <a:off x="5962046" y="2536187"/>
              <a:ext cx="2337129" cy="523220"/>
            </a:xfrm>
            <a:prstGeom prst="rect">
              <a:avLst/>
            </a:prstGeom>
            <a:solidFill>
              <a:schemeClr val="bg1"/>
            </a:solidFill>
            <a:ln>
              <a:noFill/>
            </a:ln>
          </p:spPr>
          <p:txBody>
            <a:bodyPr wrap="square" rtlCol="0">
              <a:spAutoFit/>
            </a:bodyPr>
            <a:lstStyle/>
            <a:p>
              <a:pPr algn="ctr"/>
              <a:r>
                <a:rPr lang="it-IT" sz="1400" dirty="0">
                  <a:latin typeface="Arial" panose="020B0604020202020204" pitchFamily="34" charset="0"/>
                  <a:cs typeface="Arial" panose="020B0604020202020204" pitchFamily="34" charset="0"/>
                </a:rPr>
                <a:t>Acqua calda, oli termici, sali fusi</a:t>
              </a:r>
            </a:p>
          </p:txBody>
        </p:sp>
      </p:grpSp>
      <p:pic>
        <p:nvPicPr>
          <p:cNvPr id="31" name="Picture 2" descr="Identità e Logo di Ateneo | Università degli Studi di Palermo">
            <a:extLst>
              <a:ext uri="{FF2B5EF4-FFF2-40B4-BE49-F238E27FC236}">
                <a16:creationId xmlns:a16="http://schemas.microsoft.com/office/drawing/2014/main" id="{2EB5C25D-87CD-608C-63A6-47DA309CD7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421" y="6127130"/>
            <a:ext cx="2882745" cy="8850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ngegneria | Università degli Studi di Palermo">
            <a:extLst>
              <a:ext uri="{FF2B5EF4-FFF2-40B4-BE49-F238E27FC236}">
                <a16:creationId xmlns:a16="http://schemas.microsoft.com/office/drawing/2014/main" id="{BFBF8F0E-7898-FE8F-E9BD-A98D496C70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79056" y="6258051"/>
            <a:ext cx="1296671" cy="534229"/>
          </a:xfrm>
          <a:prstGeom prst="rect">
            <a:avLst/>
          </a:prstGeom>
          <a:noFill/>
          <a:extLst>
            <a:ext uri="{909E8E84-426E-40DD-AFC4-6F175D3DCCD1}">
              <a14:hiddenFill xmlns:a14="http://schemas.microsoft.com/office/drawing/2010/main">
                <a:solidFill>
                  <a:srgbClr val="FFFFFF"/>
                </a:solidFill>
              </a14:hiddenFill>
            </a:ext>
          </a:extLst>
        </p:spPr>
      </p:pic>
      <p:sp>
        <p:nvSpPr>
          <p:cNvPr id="34" name="CasellaDiTesto 33">
            <a:extLst>
              <a:ext uri="{FF2B5EF4-FFF2-40B4-BE49-F238E27FC236}">
                <a16:creationId xmlns:a16="http://schemas.microsoft.com/office/drawing/2014/main" id="{7F4F5D84-466B-CF8F-C1C1-22D409785FBC}"/>
              </a:ext>
            </a:extLst>
          </p:cNvPr>
          <p:cNvSpPr txBox="1"/>
          <p:nvPr/>
        </p:nvSpPr>
        <p:spPr>
          <a:xfrm>
            <a:off x="6011070" y="4855342"/>
            <a:ext cx="5222318" cy="1323439"/>
          </a:xfrm>
          <a:prstGeom prst="rect">
            <a:avLst/>
          </a:prstGeom>
          <a:noFill/>
        </p:spPr>
        <p:txBody>
          <a:bodyPr wrap="square" rtlCol="0">
            <a:spAutoFit/>
          </a:bodyPr>
          <a:lstStyle/>
          <a:p>
            <a:r>
              <a:rPr lang="it-IT" sz="2000" dirty="0"/>
              <a:t>Se il carico è un blocco di potenza elettrica: </a:t>
            </a:r>
            <a:r>
              <a:rPr lang="it-IT" sz="2000" b="1" dirty="0"/>
              <a:t>CSP</a:t>
            </a:r>
          </a:p>
          <a:p>
            <a:endParaRPr lang="it-IT" sz="2000" dirty="0"/>
          </a:p>
          <a:p>
            <a:r>
              <a:rPr lang="it-IT" sz="2000" dirty="0"/>
              <a:t>Se il carico è un’utenza termica (reattore chimico, scambiatore di calore, caldaia, ...): </a:t>
            </a:r>
            <a:r>
              <a:rPr lang="it-IT" sz="2000" b="1" dirty="0"/>
              <a:t>CST</a:t>
            </a:r>
          </a:p>
        </p:txBody>
      </p:sp>
      <p:sp>
        <p:nvSpPr>
          <p:cNvPr id="6" name="CasellaDiTesto 5">
            <a:extLst>
              <a:ext uri="{FF2B5EF4-FFF2-40B4-BE49-F238E27FC236}">
                <a16:creationId xmlns:a16="http://schemas.microsoft.com/office/drawing/2014/main" id="{54A0AF0C-49A6-42B7-96C0-8B136384746C}"/>
              </a:ext>
            </a:extLst>
          </p:cNvPr>
          <p:cNvSpPr txBox="1"/>
          <p:nvPr/>
        </p:nvSpPr>
        <p:spPr>
          <a:xfrm>
            <a:off x="1679815" y="6581826"/>
            <a:ext cx="9226043" cy="307777"/>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831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4CF3A-45E7-56BD-0691-5C8241C06144}"/>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D2CF734A-6784-2DB3-0E34-507208FC01AC}"/>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C6FCCED1-2745-909E-5093-EE74CEC3C77B}"/>
              </a:ext>
            </a:extLst>
          </p:cNvPr>
          <p:cNvPicPr>
            <a:picLocks noChangeAspect="1"/>
          </p:cNvPicPr>
          <p:nvPr/>
        </p:nvPicPr>
        <p:blipFill>
          <a:blip r:embed="rId4"/>
          <a:stretch>
            <a:fillRect/>
          </a:stretch>
        </p:blipFill>
        <p:spPr>
          <a:xfrm>
            <a:off x="9466999" y="-37226"/>
            <a:ext cx="2725001" cy="1096005"/>
          </a:xfrm>
          <a:prstGeom prst="rect">
            <a:avLst/>
          </a:prstGeom>
        </p:spPr>
      </p:pic>
      <p:pic>
        <p:nvPicPr>
          <p:cNvPr id="4" name="Picture 2" descr="Identità e Logo di Ateneo | Università degli Studi di Palermo">
            <a:extLst>
              <a:ext uri="{FF2B5EF4-FFF2-40B4-BE49-F238E27FC236}">
                <a16:creationId xmlns:a16="http://schemas.microsoft.com/office/drawing/2014/main" id="{85FBC389-D78C-EDC2-3E01-5697F31B3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41" y="5791338"/>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gegneria | Università degli Studi di Palermo">
            <a:extLst>
              <a:ext uri="{FF2B5EF4-FFF2-40B4-BE49-F238E27FC236}">
                <a16:creationId xmlns:a16="http://schemas.microsoft.com/office/drawing/2014/main" id="{20FCD410-86A5-A61A-F5B6-768D7B79C2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1922" y="6040501"/>
            <a:ext cx="1454198" cy="599130"/>
          </a:xfrm>
          <a:prstGeom prst="rect">
            <a:avLst/>
          </a:prstGeom>
          <a:noFill/>
          <a:extLst>
            <a:ext uri="{909E8E84-426E-40DD-AFC4-6F175D3DCCD1}">
              <a14:hiddenFill xmlns:a14="http://schemas.microsoft.com/office/drawing/2010/main">
                <a:solidFill>
                  <a:srgbClr val="FFFFFF"/>
                </a:solidFill>
              </a14:hiddenFill>
            </a:ext>
          </a:extLst>
        </p:spPr>
      </p:pic>
      <p:pic>
        <p:nvPicPr>
          <p:cNvPr id="6" name="object 3">
            <a:extLst>
              <a:ext uri="{FF2B5EF4-FFF2-40B4-BE49-F238E27FC236}">
                <a16:creationId xmlns:a16="http://schemas.microsoft.com/office/drawing/2014/main" id="{BCB476C1-C064-B224-D363-406F63178F41}"/>
              </a:ext>
            </a:extLst>
          </p:cNvPr>
          <p:cNvPicPr/>
          <p:nvPr/>
        </p:nvPicPr>
        <p:blipFill>
          <a:blip r:embed="rId7" cstate="print"/>
          <a:stretch>
            <a:fillRect/>
          </a:stretch>
        </p:blipFill>
        <p:spPr>
          <a:xfrm>
            <a:off x="758950" y="1638075"/>
            <a:ext cx="4831951" cy="3581849"/>
          </a:xfrm>
          <a:prstGeom prst="rect">
            <a:avLst/>
          </a:prstGeom>
        </p:spPr>
      </p:pic>
      <p:grpSp>
        <p:nvGrpSpPr>
          <p:cNvPr id="7" name="object 4">
            <a:extLst>
              <a:ext uri="{FF2B5EF4-FFF2-40B4-BE49-F238E27FC236}">
                <a16:creationId xmlns:a16="http://schemas.microsoft.com/office/drawing/2014/main" id="{9D6CAAC0-5110-5D03-7812-14896C95D4B3}"/>
              </a:ext>
            </a:extLst>
          </p:cNvPr>
          <p:cNvGrpSpPr/>
          <p:nvPr/>
        </p:nvGrpSpPr>
        <p:grpSpPr>
          <a:xfrm>
            <a:off x="6688508" y="1633623"/>
            <a:ext cx="5033229" cy="3844068"/>
            <a:chOff x="4786922" y="2054441"/>
            <a:chExt cx="4357370" cy="3043555"/>
          </a:xfrm>
        </p:grpSpPr>
        <p:pic>
          <p:nvPicPr>
            <p:cNvPr id="8" name="object 5">
              <a:extLst>
                <a:ext uri="{FF2B5EF4-FFF2-40B4-BE49-F238E27FC236}">
                  <a16:creationId xmlns:a16="http://schemas.microsoft.com/office/drawing/2014/main" id="{3AED5A9E-E336-1F4F-3642-66A6811435E8}"/>
                </a:ext>
              </a:extLst>
            </p:cNvPr>
            <p:cNvPicPr/>
            <p:nvPr/>
          </p:nvPicPr>
          <p:blipFill>
            <a:blip r:embed="rId8" cstate="print"/>
            <a:stretch>
              <a:fillRect/>
            </a:stretch>
          </p:blipFill>
          <p:spPr>
            <a:xfrm>
              <a:off x="4786922" y="2054441"/>
              <a:ext cx="4357077" cy="3043248"/>
            </a:xfrm>
            <a:prstGeom prst="rect">
              <a:avLst/>
            </a:prstGeom>
          </p:spPr>
        </p:pic>
        <p:pic>
          <p:nvPicPr>
            <p:cNvPr id="9" name="object 6">
              <a:extLst>
                <a:ext uri="{FF2B5EF4-FFF2-40B4-BE49-F238E27FC236}">
                  <a16:creationId xmlns:a16="http://schemas.microsoft.com/office/drawing/2014/main" id="{864F6411-1F5D-B11E-52F1-448E8382EA01}"/>
                </a:ext>
              </a:extLst>
            </p:cNvPr>
            <p:cNvPicPr/>
            <p:nvPr/>
          </p:nvPicPr>
          <p:blipFill>
            <a:blip r:embed="rId9" cstate="print"/>
            <a:stretch>
              <a:fillRect/>
            </a:stretch>
          </p:blipFill>
          <p:spPr>
            <a:xfrm>
              <a:off x="4945380" y="2212848"/>
              <a:ext cx="3918204" cy="2528316"/>
            </a:xfrm>
            <a:prstGeom prst="rect">
              <a:avLst/>
            </a:prstGeom>
          </p:spPr>
        </p:pic>
      </p:grpSp>
      <p:sp>
        <p:nvSpPr>
          <p:cNvPr id="12" name="CasellaDiTesto 11">
            <a:extLst>
              <a:ext uri="{FF2B5EF4-FFF2-40B4-BE49-F238E27FC236}">
                <a16:creationId xmlns:a16="http://schemas.microsoft.com/office/drawing/2014/main" id="{B5DB906D-1DFA-0789-B906-7EDD8E661B7E}"/>
              </a:ext>
            </a:extLst>
          </p:cNvPr>
          <p:cNvSpPr txBox="1"/>
          <p:nvPr/>
        </p:nvSpPr>
        <p:spPr>
          <a:xfrm>
            <a:off x="1060430" y="1041161"/>
            <a:ext cx="10965690" cy="461665"/>
          </a:xfrm>
          <a:prstGeom prst="rect">
            <a:avLst/>
          </a:prstGeom>
          <a:noFill/>
        </p:spPr>
        <p:txBody>
          <a:bodyPr wrap="square">
            <a:spAutoFit/>
          </a:bodyPr>
          <a:lstStyle/>
          <a:p>
            <a:r>
              <a:rPr lang="it-IT" sz="2400" b="1" dirty="0"/>
              <a:t>Breve sintesi delle configurazioni di impianto CST/CSP più adottate: torri solari</a:t>
            </a:r>
          </a:p>
        </p:txBody>
      </p:sp>
      <p:sp>
        <p:nvSpPr>
          <p:cNvPr id="13" name="CasellaDiTesto 12">
            <a:extLst>
              <a:ext uri="{FF2B5EF4-FFF2-40B4-BE49-F238E27FC236}">
                <a16:creationId xmlns:a16="http://schemas.microsoft.com/office/drawing/2014/main" id="{5F5A081E-1B49-0766-D025-10107D405117}"/>
              </a:ext>
            </a:extLst>
          </p:cNvPr>
          <p:cNvSpPr txBox="1"/>
          <p:nvPr/>
        </p:nvSpPr>
        <p:spPr>
          <a:xfrm>
            <a:off x="3726563" y="1733443"/>
            <a:ext cx="2870427" cy="1015663"/>
          </a:xfrm>
          <a:prstGeom prst="rect">
            <a:avLst/>
          </a:prstGeom>
          <a:noFill/>
        </p:spPr>
        <p:txBody>
          <a:bodyPr wrap="square">
            <a:spAutoFit/>
          </a:bodyPr>
          <a:lstStyle/>
          <a:p>
            <a:r>
              <a:rPr lang="it-IT" sz="2000" dirty="0">
                <a:effectLst/>
                <a:latin typeface="Times New Roman" panose="02020603050405020304" pitchFamily="18" charset="0"/>
                <a:cs typeface="Times New Roman" panose="02020603050405020304" pitchFamily="18" charset="0"/>
              </a:rPr>
              <a:t>Sistemi di concentratori solari termici di tipo «point focus»</a:t>
            </a:r>
          </a:p>
        </p:txBody>
      </p:sp>
      <p:sp>
        <p:nvSpPr>
          <p:cNvPr id="11" name="CasellaDiTesto 10">
            <a:extLst>
              <a:ext uri="{FF2B5EF4-FFF2-40B4-BE49-F238E27FC236}">
                <a16:creationId xmlns:a16="http://schemas.microsoft.com/office/drawing/2014/main" id="{3C9EA96D-FEC9-F5B4-67A1-DB95E8F768E1}"/>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06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780D2-FDA8-D121-87DB-CE2AE8E91559}"/>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CE30CF2A-A989-CBD9-2701-CE0482A6F6EB}"/>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08140448-D281-A6BB-018F-072D7669157D}"/>
              </a:ext>
            </a:extLst>
          </p:cNvPr>
          <p:cNvPicPr>
            <a:picLocks noChangeAspect="1"/>
          </p:cNvPicPr>
          <p:nvPr/>
        </p:nvPicPr>
        <p:blipFill>
          <a:blip r:embed="rId4"/>
          <a:stretch>
            <a:fillRect/>
          </a:stretch>
        </p:blipFill>
        <p:spPr>
          <a:xfrm>
            <a:off x="9466999" y="-37226"/>
            <a:ext cx="2725001" cy="1096005"/>
          </a:xfrm>
          <a:prstGeom prst="rect">
            <a:avLst/>
          </a:prstGeom>
        </p:spPr>
      </p:pic>
      <p:pic>
        <p:nvPicPr>
          <p:cNvPr id="4" name="Picture 2" descr="Identità e Logo di Ateneo | Università degli Studi di Palermo">
            <a:extLst>
              <a:ext uri="{FF2B5EF4-FFF2-40B4-BE49-F238E27FC236}">
                <a16:creationId xmlns:a16="http://schemas.microsoft.com/office/drawing/2014/main" id="{BB3CF990-AD4C-F158-AE0D-97C0B57B52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41" y="5791338"/>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gegneria | Università degli Studi di Palermo">
            <a:extLst>
              <a:ext uri="{FF2B5EF4-FFF2-40B4-BE49-F238E27FC236}">
                <a16:creationId xmlns:a16="http://schemas.microsoft.com/office/drawing/2014/main" id="{BFED9F40-8F76-2ABB-1B89-FB57A467BB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1922" y="6040501"/>
            <a:ext cx="1454198" cy="599130"/>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object 4">
            <a:extLst>
              <a:ext uri="{FF2B5EF4-FFF2-40B4-BE49-F238E27FC236}">
                <a16:creationId xmlns:a16="http://schemas.microsoft.com/office/drawing/2014/main" id="{C3DD5198-3F74-CB9D-489F-ADB4B7ED9117}"/>
              </a:ext>
            </a:extLst>
          </p:cNvPr>
          <p:cNvGrpSpPr/>
          <p:nvPr/>
        </p:nvGrpSpPr>
        <p:grpSpPr>
          <a:xfrm>
            <a:off x="2778898" y="1695804"/>
            <a:ext cx="5282565" cy="3407410"/>
            <a:chOff x="915264" y="1530042"/>
            <a:chExt cx="5282565" cy="3407410"/>
          </a:xfrm>
        </p:grpSpPr>
        <p:sp>
          <p:nvSpPr>
            <p:cNvPr id="61" name="object 5">
              <a:extLst>
                <a:ext uri="{FF2B5EF4-FFF2-40B4-BE49-F238E27FC236}">
                  <a16:creationId xmlns:a16="http://schemas.microsoft.com/office/drawing/2014/main" id="{A49B1647-E14C-85F4-3CD7-54B95C7C2F79}"/>
                </a:ext>
              </a:extLst>
            </p:cNvPr>
            <p:cNvSpPr/>
            <p:nvPr/>
          </p:nvSpPr>
          <p:spPr>
            <a:xfrm>
              <a:off x="915263" y="3671455"/>
              <a:ext cx="450850" cy="1266190"/>
            </a:xfrm>
            <a:custGeom>
              <a:avLst/>
              <a:gdLst/>
              <a:ahLst/>
              <a:cxnLst/>
              <a:rect l="l" t="t" r="r" b="b"/>
              <a:pathLst>
                <a:path w="450850" h="1266189">
                  <a:moveTo>
                    <a:pt x="12725" y="501167"/>
                  </a:moveTo>
                  <a:lnTo>
                    <a:pt x="8483" y="492709"/>
                  </a:lnTo>
                  <a:lnTo>
                    <a:pt x="8483" y="501167"/>
                  </a:lnTo>
                  <a:lnTo>
                    <a:pt x="12725" y="501167"/>
                  </a:lnTo>
                  <a:close/>
                </a:path>
                <a:path w="450850" h="1266189">
                  <a:moveTo>
                    <a:pt x="35267" y="1247140"/>
                  </a:moveTo>
                  <a:lnTo>
                    <a:pt x="33934" y="1248727"/>
                  </a:lnTo>
                  <a:lnTo>
                    <a:pt x="34963" y="1249413"/>
                  </a:lnTo>
                  <a:lnTo>
                    <a:pt x="35267" y="1247140"/>
                  </a:lnTo>
                  <a:close/>
                </a:path>
                <a:path w="450850" h="1266189">
                  <a:moveTo>
                    <a:pt x="46050" y="1257198"/>
                  </a:moveTo>
                  <a:lnTo>
                    <a:pt x="38176" y="1257198"/>
                  </a:lnTo>
                  <a:lnTo>
                    <a:pt x="38176" y="1251546"/>
                  </a:lnTo>
                  <a:lnTo>
                    <a:pt x="34963" y="1249413"/>
                  </a:lnTo>
                  <a:lnTo>
                    <a:pt x="33934" y="1257198"/>
                  </a:lnTo>
                  <a:lnTo>
                    <a:pt x="29692" y="1257198"/>
                  </a:lnTo>
                  <a:lnTo>
                    <a:pt x="33934" y="1261427"/>
                  </a:lnTo>
                  <a:lnTo>
                    <a:pt x="38176" y="1261427"/>
                  </a:lnTo>
                  <a:lnTo>
                    <a:pt x="38176" y="1265669"/>
                  </a:lnTo>
                  <a:lnTo>
                    <a:pt x="42418" y="1261427"/>
                  </a:lnTo>
                  <a:lnTo>
                    <a:pt x="46050" y="1257198"/>
                  </a:lnTo>
                  <a:close/>
                </a:path>
                <a:path w="450850" h="1266189">
                  <a:moveTo>
                    <a:pt x="46342" y="1256842"/>
                  </a:moveTo>
                  <a:lnTo>
                    <a:pt x="46240" y="1256347"/>
                  </a:lnTo>
                  <a:lnTo>
                    <a:pt x="42418" y="1248727"/>
                  </a:lnTo>
                  <a:lnTo>
                    <a:pt x="38176" y="1244485"/>
                  </a:lnTo>
                  <a:lnTo>
                    <a:pt x="38176" y="1251546"/>
                  </a:lnTo>
                  <a:lnTo>
                    <a:pt x="46266" y="1256931"/>
                  </a:lnTo>
                  <a:close/>
                </a:path>
                <a:path w="450850" h="1266189">
                  <a:moveTo>
                    <a:pt x="46659" y="1257198"/>
                  </a:moveTo>
                  <a:lnTo>
                    <a:pt x="46266" y="1256931"/>
                  </a:lnTo>
                  <a:lnTo>
                    <a:pt x="46050" y="1257198"/>
                  </a:lnTo>
                  <a:lnTo>
                    <a:pt x="46659" y="1257198"/>
                  </a:lnTo>
                  <a:close/>
                </a:path>
                <a:path w="450850" h="1266189">
                  <a:moveTo>
                    <a:pt x="46774" y="1256347"/>
                  </a:moveTo>
                  <a:lnTo>
                    <a:pt x="46570" y="1256576"/>
                  </a:lnTo>
                  <a:lnTo>
                    <a:pt x="46532" y="1256931"/>
                  </a:lnTo>
                  <a:lnTo>
                    <a:pt x="46659" y="1257198"/>
                  </a:lnTo>
                  <a:lnTo>
                    <a:pt x="46774" y="1256347"/>
                  </a:lnTo>
                  <a:close/>
                </a:path>
                <a:path w="450850" h="1266189">
                  <a:moveTo>
                    <a:pt x="357352" y="1256576"/>
                  </a:moveTo>
                  <a:lnTo>
                    <a:pt x="356933" y="1256068"/>
                  </a:lnTo>
                  <a:lnTo>
                    <a:pt x="357047" y="1257198"/>
                  </a:lnTo>
                  <a:lnTo>
                    <a:pt x="357352" y="1256576"/>
                  </a:lnTo>
                  <a:close/>
                </a:path>
                <a:path w="450850" h="1266189">
                  <a:moveTo>
                    <a:pt x="357847" y="1257198"/>
                  </a:moveTo>
                  <a:lnTo>
                    <a:pt x="357568" y="1256842"/>
                  </a:lnTo>
                  <a:lnTo>
                    <a:pt x="357047" y="1257198"/>
                  </a:lnTo>
                  <a:lnTo>
                    <a:pt x="357847" y="1257198"/>
                  </a:lnTo>
                  <a:close/>
                </a:path>
                <a:path w="450850" h="1266189">
                  <a:moveTo>
                    <a:pt x="369773" y="1248727"/>
                  </a:moveTo>
                  <a:lnTo>
                    <a:pt x="365518" y="1244485"/>
                  </a:lnTo>
                  <a:lnTo>
                    <a:pt x="361276" y="1248727"/>
                  </a:lnTo>
                  <a:lnTo>
                    <a:pt x="357352" y="1256576"/>
                  </a:lnTo>
                  <a:lnTo>
                    <a:pt x="357568" y="1256842"/>
                  </a:lnTo>
                  <a:lnTo>
                    <a:pt x="369773" y="1248727"/>
                  </a:lnTo>
                  <a:close/>
                </a:path>
                <a:path w="450850" h="1266189">
                  <a:moveTo>
                    <a:pt x="446125" y="38150"/>
                  </a:moveTo>
                  <a:lnTo>
                    <a:pt x="437642" y="38150"/>
                  </a:lnTo>
                  <a:lnTo>
                    <a:pt x="446125" y="46570"/>
                  </a:lnTo>
                  <a:lnTo>
                    <a:pt x="446125" y="38150"/>
                  </a:lnTo>
                  <a:close/>
                </a:path>
                <a:path w="450850" h="1266189">
                  <a:moveTo>
                    <a:pt x="450367" y="50774"/>
                  </a:moveTo>
                  <a:lnTo>
                    <a:pt x="446125" y="46570"/>
                  </a:lnTo>
                  <a:lnTo>
                    <a:pt x="446125" y="50774"/>
                  </a:lnTo>
                  <a:lnTo>
                    <a:pt x="415112" y="50774"/>
                  </a:lnTo>
                  <a:lnTo>
                    <a:pt x="267589" y="133464"/>
                  </a:lnTo>
                  <a:lnTo>
                    <a:pt x="267449" y="132054"/>
                  </a:lnTo>
                  <a:lnTo>
                    <a:pt x="267449" y="318287"/>
                  </a:lnTo>
                  <a:lnTo>
                    <a:pt x="174485" y="318287"/>
                  </a:lnTo>
                  <a:lnTo>
                    <a:pt x="188379" y="216306"/>
                  </a:lnTo>
                  <a:lnTo>
                    <a:pt x="257721" y="216306"/>
                  </a:lnTo>
                  <a:lnTo>
                    <a:pt x="267449" y="318287"/>
                  </a:lnTo>
                  <a:lnTo>
                    <a:pt x="267449" y="132054"/>
                  </a:lnTo>
                  <a:lnTo>
                    <a:pt x="259461" y="50774"/>
                  </a:lnTo>
                  <a:lnTo>
                    <a:pt x="415112" y="50774"/>
                  </a:lnTo>
                  <a:lnTo>
                    <a:pt x="437642" y="38150"/>
                  </a:lnTo>
                  <a:lnTo>
                    <a:pt x="258216" y="38150"/>
                  </a:lnTo>
                  <a:lnTo>
                    <a:pt x="256108" y="16700"/>
                  </a:lnTo>
                  <a:lnTo>
                    <a:pt x="256108" y="199377"/>
                  </a:lnTo>
                  <a:lnTo>
                    <a:pt x="190690" y="199377"/>
                  </a:lnTo>
                  <a:lnTo>
                    <a:pt x="197040" y="152755"/>
                  </a:lnTo>
                  <a:lnTo>
                    <a:pt x="251663" y="152755"/>
                  </a:lnTo>
                  <a:lnTo>
                    <a:pt x="256108" y="199377"/>
                  </a:lnTo>
                  <a:lnTo>
                    <a:pt x="256108" y="16700"/>
                  </a:lnTo>
                  <a:lnTo>
                    <a:pt x="254876" y="4152"/>
                  </a:lnTo>
                  <a:lnTo>
                    <a:pt x="250621" y="0"/>
                  </a:lnTo>
                  <a:lnTo>
                    <a:pt x="250050" y="0"/>
                  </a:lnTo>
                  <a:lnTo>
                    <a:pt x="250050" y="135839"/>
                  </a:lnTo>
                  <a:lnTo>
                    <a:pt x="199339" y="135839"/>
                  </a:lnTo>
                  <a:lnTo>
                    <a:pt x="210921" y="50774"/>
                  </a:lnTo>
                  <a:lnTo>
                    <a:pt x="241935" y="50774"/>
                  </a:lnTo>
                  <a:lnTo>
                    <a:pt x="250050" y="135839"/>
                  </a:lnTo>
                  <a:lnTo>
                    <a:pt x="250050" y="0"/>
                  </a:lnTo>
                  <a:lnTo>
                    <a:pt x="203962" y="0"/>
                  </a:lnTo>
                  <a:lnTo>
                    <a:pt x="203962" y="5232"/>
                  </a:lnTo>
                  <a:lnTo>
                    <a:pt x="216700" y="8458"/>
                  </a:lnTo>
                  <a:lnTo>
                    <a:pt x="215544" y="16929"/>
                  </a:lnTo>
                  <a:lnTo>
                    <a:pt x="238721" y="16929"/>
                  </a:lnTo>
                  <a:lnTo>
                    <a:pt x="237909" y="8458"/>
                  </a:lnTo>
                  <a:lnTo>
                    <a:pt x="246392" y="4152"/>
                  </a:lnTo>
                  <a:lnTo>
                    <a:pt x="246392" y="12763"/>
                  </a:lnTo>
                  <a:lnTo>
                    <a:pt x="242150" y="12763"/>
                  </a:lnTo>
                  <a:lnTo>
                    <a:pt x="246392" y="16929"/>
                  </a:lnTo>
                  <a:lnTo>
                    <a:pt x="238721" y="16929"/>
                  </a:lnTo>
                  <a:lnTo>
                    <a:pt x="240741" y="38150"/>
                  </a:lnTo>
                  <a:lnTo>
                    <a:pt x="212648" y="38150"/>
                  </a:lnTo>
                  <a:lnTo>
                    <a:pt x="215544" y="16929"/>
                  </a:lnTo>
                  <a:lnTo>
                    <a:pt x="203962" y="16929"/>
                  </a:lnTo>
                  <a:lnTo>
                    <a:pt x="203962" y="5232"/>
                  </a:lnTo>
                  <a:lnTo>
                    <a:pt x="199732" y="4152"/>
                  </a:lnTo>
                  <a:lnTo>
                    <a:pt x="195224" y="38150"/>
                  </a:lnTo>
                  <a:lnTo>
                    <a:pt x="12725" y="38150"/>
                  </a:lnTo>
                  <a:lnTo>
                    <a:pt x="35788" y="50774"/>
                  </a:lnTo>
                  <a:lnTo>
                    <a:pt x="193560" y="50774"/>
                  </a:lnTo>
                  <a:lnTo>
                    <a:pt x="182905" y="131279"/>
                  </a:lnTo>
                  <a:lnTo>
                    <a:pt x="35788" y="50774"/>
                  </a:lnTo>
                  <a:lnTo>
                    <a:pt x="12725" y="50774"/>
                  </a:lnTo>
                  <a:lnTo>
                    <a:pt x="16967" y="46609"/>
                  </a:lnTo>
                  <a:lnTo>
                    <a:pt x="12725" y="38150"/>
                  </a:lnTo>
                  <a:lnTo>
                    <a:pt x="8483" y="50774"/>
                  </a:lnTo>
                  <a:lnTo>
                    <a:pt x="8496" y="46570"/>
                  </a:lnTo>
                  <a:lnTo>
                    <a:pt x="12725" y="38150"/>
                  </a:lnTo>
                  <a:lnTo>
                    <a:pt x="0" y="38150"/>
                  </a:lnTo>
                  <a:lnTo>
                    <a:pt x="0" y="50774"/>
                  </a:lnTo>
                  <a:lnTo>
                    <a:pt x="4241" y="50774"/>
                  </a:lnTo>
                  <a:lnTo>
                    <a:pt x="180251" y="151333"/>
                  </a:lnTo>
                  <a:lnTo>
                    <a:pt x="172834" y="207429"/>
                  </a:lnTo>
                  <a:lnTo>
                    <a:pt x="4241" y="318287"/>
                  </a:lnTo>
                  <a:lnTo>
                    <a:pt x="8483" y="324675"/>
                  </a:lnTo>
                  <a:lnTo>
                    <a:pt x="8483" y="318287"/>
                  </a:lnTo>
                  <a:lnTo>
                    <a:pt x="32105" y="318287"/>
                  </a:lnTo>
                  <a:lnTo>
                    <a:pt x="170192" y="227368"/>
                  </a:lnTo>
                  <a:lnTo>
                    <a:pt x="158153" y="318287"/>
                  </a:lnTo>
                  <a:lnTo>
                    <a:pt x="32105" y="318287"/>
                  </a:lnTo>
                  <a:lnTo>
                    <a:pt x="12725" y="331050"/>
                  </a:lnTo>
                  <a:lnTo>
                    <a:pt x="8483" y="324675"/>
                  </a:lnTo>
                  <a:lnTo>
                    <a:pt x="8483" y="335356"/>
                  </a:lnTo>
                  <a:lnTo>
                    <a:pt x="155905" y="335356"/>
                  </a:lnTo>
                  <a:lnTo>
                    <a:pt x="149148" y="386422"/>
                  </a:lnTo>
                  <a:lnTo>
                    <a:pt x="140335" y="386422"/>
                  </a:lnTo>
                  <a:lnTo>
                    <a:pt x="4241" y="484251"/>
                  </a:lnTo>
                  <a:lnTo>
                    <a:pt x="8483" y="492709"/>
                  </a:lnTo>
                  <a:lnTo>
                    <a:pt x="8483" y="484251"/>
                  </a:lnTo>
                  <a:lnTo>
                    <a:pt x="36271" y="484251"/>
                  </a:lnTo>
                  <a:lnTo>
                    <a:pt x="146710" y="404876"/>
                  </a:lnTo>
                  <a:lnTo>
                    <a:pt x="136207" y="484251"/>
                  </a:lnTo>
                  <a:lnTo>
                    <a:pt x="36271" y="484251"/>
                  </a:lnTo>
                  <a:lnTo>
                    <a:pt x="12725" y="501167"/>
                  </a:lnTo>
                  <a:lnTo>
                    <a:pt x="133959" y="501167"/>
                  </a:lnTo>
                  <a:lnTo>
                    <a:pt x="82600" y="889292"/>
                  </a:lnTo>
                  <a:lnTo>
                    <a:pt x="80594" y="891895"/>
                  </a:lnTo>
                  <a:lnTo>
                    <a:pt x="82118" y="892975"/>
                  </a:lnTo>
                  <a:lnTo>
                    <a:pt x="35267" y="1247140"/>
                  </a:lnTo>
                  <a:lnTo>
                    <a:pt x="50520" y="1228864"/>
                  </a:lnTo>
                  <a:lnTo>
                    <a:pt x="69049" y="1092733"/>
                  </a:lnTo>
                  <a:lnTo>
                    <a:pt x="112509" y="1154620"/>
                  </a:lnTo>
                  <a:lnTo>
                    <a:pt x="50520" y="1228864"/>
                  </a:lnTo>
                  <a:lnTo>
                    <a:pt x="46774" y="1256347"/>
                  </a:lnTo>
                  <a:lnTo>
                    <a:pt x="195491" y="1083183"/>
                  </a:lnTo>
                  <a:lnTo>
                    <a:pt x="186994" y="1083183"/>
                  </a:lnTo>
                  <a:lnTo>
                    <a:pt x="186994" y="1078953"/>
                  </a:lnTo>
                  <a:lnTo>
                    <a:pt x="191236" y="1078953"/>
                  </a:lnTo>
                  <a:lnTo>
                    <a:pt x="195491" y="1083183"/>
                  </a:lnTo>
                  <a:lnTo>
                    <a:pt x="216700" y="1083183"/>
                  </a:lnTo>
                  <a:lnTo>
                    <a:pt x="356933" y="1256068"/>
                  </a:lnTo>
                  <a:lnTo>
                    <a:pt x="353860" y="1223899"/>
                  </a:lnTo>
                  <a:lnTo>
                    <a:pt x="301180" y="1158963"/>
                  </a:lnTo>
                  <a:lnTo>
                    <a:pt x="342074" y="1100404"/>
                  </a:lnTo>
                  <a:lnTo>
                    <a:pt x="353860" y="1223899"/>
                  </a:lnTo>
                  <a:lnTo>
                    <a:pt x="374015" y="1248727"/>
                  </a:lnTo>
                  <a:lnTo>
                    <a:pt x="365518" y="1257198"/>
                  </a:lnTo>
                  <a:lnTo>
                    <a:pt x="357847" y="1257198"/>
                  </a:lnTo>
                  <a:lnTo>
                    <a:pt x="361276" y="1261427"/>
                  </a:lnTo>
                  <a:lnTo>
                    <a:pt x="365518" y="1261427"/>
                  </a:lnTo>
                  <a:lnTo>
                    <a:pt x="365518" y="1265669"/>
                  </a:lnTo>
                  <a:lnTo>
                    <a:pt x="369773" y="1261427"/>
                  </a:lnTo>
                  <a:lnTo>
                    <a:pt x="374015" y="1261427"/>
                  </a:lnTo>
                  <a:lnTo>
                    <a:pt x="378244" y="1257198"/>
                  </a:lnTo>
                  <a:lnTo>
                    <a:pt x="342658" y="895883"/>
                  </a:lnTo>
                  <a:lnTo>
                    <a:pt x="348551" y="891895"/>
                  </a:lnTo>
                  <a:lnTo>
                    <a:pt x="344309" y="883412"/>
                  </a:lnTo>
                  <a:lnTo>
                    <a:pt x="344309" y="874953"/>
                  </a:lnTo>
                  <a:lnTo>
                    <a:pt x="340601" y="874953"/>
                  </a:lnTo>
                  <a:lnTo>
                    <a:pt x="338455" y="853160"/>
                  </a:lnTo>
                  <a:lnTo>
                    <a:pt x="338455" y="1078953"/>
                  </a:lnTo>
                  <a:lnTo>
                    <a:pt x="287883" y="1142568"/>
                  </a:lnTo>
                  <a:lnTo>
                    <a:pt x="236296" y="1078953"/>
                  </a:lnTo>
                  <a:lnTo>
                    <a:pt x="338455" y="1078953"/>
                  </a:lnTo>
                  <a:lnTo>
                    <a:pt x="338455" y="853160"/>
                  </a:lnTo>
                  <a:lnTo>
                    <a:pt x="337451" y="842975"/>
                  </a:lnTo>
                  <a:lnTo>
                    <a:pt x="337451" y="1052029"/>
                  </a:lnTo>
                  <a:lnTo>
                    <a:pt x="324281" y="1042466"/>
                  </a:lnTo>
                  <a:lnTo>
                    <a:pt x="324281" y="1062012"/>
                  </a:lnTo>
                  <a:lnTo>
                    <a:pt x="175691" y="1062012"/>
                  </a:lnTo>
                  <a:lnTo>
                    <a:pt x="175691" y="1078953"/>
                  </a:lnTo>
                  <a:lnTo>
                    <a:pt x="125844" y="1138643"/>
                  </a:lnTo>
                  <a:lnTo>
                    <a:pt x="81534" y="1078953"/>
                  </a:lnTo>
                  <a:lnTo>
                    <a:pt x="175691" y="1078953"/>
                  </a:lnTo>
                  <a:lnTo>
                    <a:pt x="175691" y="1062012"/>
                  </a:lnTo>
                  <a:lnTo>
                    <a:pt x="97142" y="1062012"/>
                  </a:lnTo>
                  <a:lnTo>
                    <a:pt x="212471" y="983970"/>
                  </a:lnTo>
                  <a:lnTo>
                    <a:pt x="324281" y="1062012"/>
                  </a:lnTo>
                  <a:lnTo>
                    <a:pt x="324281" y="1042466"/>
                  </a:lnTo>
                  <a:lnTo>
                    <a:pt x="228676" y="973010"/>
                  </a:lnTo>
                  <a:lnTo>
                    <a:pt x="323773" y="908659"/>
                  </a:lnTo>
                  <a:lnTo>
                    <a:pt x="337451" y="1052029"/>
                  </a:lnTo>
                  <a:lnTo>
                    <a:pt x="337451" y="842975"/>
                  </a:lnTo>
                  <a:lnTo>
                    <a:pt x="320560" y="671423"/>
                  </a:lnTo>
                  <a:lnTo>
                    <a:pt x="320560" y="874953"/>
                  </a:lnTo>
                  <a:lnTo>
                    <a:pt x="315201" y="874953"/>
                  </a:lnTo>
                  <a:lnTo>
                    <a:pt x="315201" y="891895"/>
                  </a:lnTo>
                  <a:lnTo>
                    <a:pt x="212953" y="961593"/>
                  </a:lnTo>
                  <a:lnTo>
                    <a:pt x="196494" y="949642"/>
                  </a:lnTo>
                  <a:lnTo>
                    <a:pt x="196494" y="972807"/>
                  </a:lnTo>
                  <a:lnTo>
                    <a:pt x="74002" y="1056297"/>
                  </a:lnTo>
                  <a:lnTo>
                    <a:pt x="95008" y="901979"/>
                  </a:lnTo>
                  <a:lnTo>
                    <a:pt x="196494" y="972807"/>
                  </a:lnTo>
                  <a:lnTo>
                    <a:pt x="196494" y="949642"/>
                  </a:lnTo>
                  <a:lnTo>
                    <a:pt x="117005" y="891895"/>
                  </a:lnTo>
                  <a:lnTo>
                    <a:pt x="315201" y="891895"/>
                  </a:lnTo>
                  <a:lnTo>
                    <a:pt x="315201" y="874953"/>
                  </a:lnTo>
                  <a:lnTo>
                    <a:pt x="98691" y="874953"/>
                  </a:lnTo>
                  <a:lnTo>
                    <a:pt x="118351" y="730592"/>
                  </a:lnTo>
                  <a:lnTo>
                    <a:pt x="306781" y="730592"/>
                  </a:lnTo>
                  <a:lnTo>
                    <a:pt x="320560" y="874953"/>
                  </a:lnTo>
                  <a:lnTo>
                    <a:pt x="320560" y="671423"/>
                  </a:lnTo>
                  <a:lnTo>
                    <a:pt x="305168" y="515099"/>
                  </a:lnTo>
                  <a:lnTo>
                    <a:pt x="305168" y="713651"/>
                  </a:lnTo>
                  <a:lnTo>
                    <a:pt x="120650" y="713651"/>
                  </a:lnTo>
                  <a:lnTo>
                    <a:pt x="149580" y="501167"/>
                  </a:lnTo>
                  <a:lnTo>
                    <a:pt x="284899" y="501167"/>
                  </a:lnTo>
                  <a:lnTo>
                    <a:pt x="305168" y="713651"/>
                  </a:lnTo>
                  <a:lnTo>
                    <a:pt x="305168" y="515099"/>
                  </a:lnTo>
                  <a:lnTo>
                    <a:pt x="303796" y="501167"/>
                  </a:lnTo>
                  <a:lnTo>
                    <a:pt x="437642" y="501167"/>
                  </a:lnTo>
                  <a:lnTo>
                    <a:pt x="411162" y="484251"/>
                  </a:lnTo>
                  <a:lnTo>
                    <a:pt x="302133" y="484251"/>
                  </a:lnTo>
                  <a:lnTo>
                    <a:pt x="294817" y="409905"/>
                  </a:lnTo>
                  <a:lnTo>
                    <a:pt x="411162" y="484251"/>
                  </a:lnTo>
                  <a:lnTo>
                    <a:pt x="441883" y="484251"/>
                  </a:lnTo>
                  <a:lnTo>
                    <a:pt x="437642" y="488403"/>
                  </a:lnTo>
                  <a:lnTo>
                    <a:pt x="433400" y="492709"/>
                  </a:lnTo>
                  <a:lnTo>
                    <a:pt x="437642" y="501167"/>
                  </a:lnTo>
                  <a:lnTo>
                    <a:pt x="446125" y="484251"/>
                  </a:lnTo>
                  <a:lnTo>
                    <a:pt x="446125" y="492709"/>
                  </a:lnTo>
                  <a:lnTo>
                    <a:pt x="437642" y="501167"/>
                  </a:lnTo>
                  <a:lnTo>
                    <a:pt x="450367" y="501167"/>
                  </a:lnTo>
                  <a:lnTo>
                    <a:pt x="450367" y="484251"/>
                  </a:lnTo>
                  <a:lnTo>
                    <a:pt x="306666" y="394881"/>
                  </a:lnTo>
                  <a:lnTo>
                    <a:pt x="293052" y="386422"/>
                  </a:lnTo>
                  <a:lnTo>
                    <a:pt x="292506" y="386422"/>
                  </a:lnTo>
                  <a:lnTo>
                    <a:pt x="287477" y="335356"/>
                  </a:lnTo>
                  <a:lnTo>
                    <a:pt x="446125" y="335356"/>
                  </a:lnTo>
                  <a:lnTo>
                    <a:pt x="448246" y="331050"/>
                  </a:lnTo>
                  <a:lnTo>
                    <a:pt x="450367" y="326745"/>
                  </a:lnTo>
                  <a:lnTo>
                    <a:pt x="450367" y="318287"/>
                  </a:lnTo>
                  <a:lnTo>
                    <a:pt x="446125" y="315506"/>
                  </a:lnTo>
                  <a:lnTo>
                    <a:pt x="446125" y="318287"/>
                  </a:lnTo>
                  <a:lnTo>
                    <a:pt x="446125" y="326745"/>
                  </a:lnTo>
                  <a:lnTo>
                    <a:pt x="437642" y="331050"/>
                  </a:lnTo>
                  <a:lnTo>
                    <a:pt x="418719" y="318287"/>
                  </a:lnTo>
                  <a:lnTo>
                    <a:pt x="285788" y="318287"/>
                  </a:lnTo>
                  <a:lnTo>
                    <a:pt x="283286" y="292849"/>
                  </a:lnTo>
                  <a:lnTo>
                    <a:pt x="283286" y="484251"/>
                  </a:lnTo>
                  <a:lnTo>
                    <a:pt x="151892" y="484251"/>
                  </a:lnTo>
                  <a:lnTo>
                    <a:pt x="162902" y="403352"/>
                  </a:lnTo>
                  <a:lnTo>
                    <a:pt x="275564" y="403352"/>
                  </a:lnTo>
                  <a:lnTo>
                    <a:pt x="283286" y="484251"/>
                  </a:lnTo>
                  <a:lnTo>
                    <a:pt x="283286" y="292849"/>
                  </a:lnTo>
                  <a:lnTo>
                    <a:pt x="276339" y="222199"/>
                  </a:lnTo>
                  <a:lnTo>
                    <a:pt x="418719" y="318287"/>
                  </a:lnTo>
                  <a:lnTo>
                    <a:pt x="437642" y="318287"/>
                  </a:lnTo>
                  <a:lnTo>
                    <a:pt x="433400" y="326745"/>
                  </a:lnTo>
                  <a:lnTo>
                    <a:pt x="437642" y="331050"/>
                  </a:lnTo>
                  <a:lnTo>
                    <a:pt x="446125" y="318287"/>
                  </a:lnTo>
                  <a:lnTo>
                    <a:pt x="446125" y="315506"/>
                  </a:lnTo>
                  <a:lnTo>
                    <a:pt x="282409" y="207835"/>
                  </a:lnTo>
                  <a:lnTo>
                    <a:pt x="276085" y="203682"/>
                  </a:lnTo>
                  <a:lnTo>
                    <a:pt x="274332" y="201917"/>
                  </a:lnTo>
                  <a:lnTo>
                    <a:pt x="273951" y="198056"/>
                  </a:lnTo>
                  <a:lnTo>
                    <a:pt x="273951" y="386422"/>
                  </a:lnTo>
                  <a:lnTo>
                    <a:pt x="165214" y="386422"/>
                  </a:lnTo>
                  <a:lnTo>
                    <a:pt x="172161" y="335356"/>
                  </a:lnTo>
                  <a:lnTo>
                    <a:pt x="269074" y="335356"/>
                  </a:lnTo>
                  <a:lnTo>
                    <a:pt x="273951" y="386422"/>
                  </a:lnTo>
                  <a:lnTo>
                    <a:pt x="273951" y="198056"/>
                  </a:lnTo>
                  <a:lnTo>
                    <a:pt x="269494" y="152755"/>
                  </a:lnTo>
                  <a:lnTo>
                    <a:pt x="271843" y="152755"/>
                  </a:lnTo>
                  <a:lnTo>
                    <a:pt x="286664" y="144297"/>
                  </a:lnTo>
                  <a:lnTo>
                    <a:pt x="450367" y="50774"/>
                  </a:lnTo>
                  <a:close/>
                </a:path>
              </a:pathLst>
            </a:custGeom>
            <a:solidFill>
              <a:srgbClr val="000000"/>
            </a:solidFill>
          </p:spPr>
          <p:txBody>
            <a:bodyPr wrap="square" lIns="0" tIns="0" rIns="0" bIns="0" rtlCol="0"/>
            <a:lstStyle/>
            <a:p>
              <a:endParaRPr/>
            </a:p>
          </p:txBody>
        </p:sp>
        <p:pic>
          <p:nvPicPr>
            <p:cNvPr id="62" name="object 6">
              <a:extLst>
                <a:ext uri="{FF2B5EF4-FFF2-40B4-BE49-F238E27FC236}">
                  <a16:creationId xmlns:a16="http://schemas.microsoft.com/office/drawing/2014/main" id="{711CA97D-9F12-9385-5176-185DC40DE5CC}"/>
                </a:ext>
              </a:extLst>
            </p:cNvPr>
            <p:cNvPicPr/>
            <p:nvPr/>
          </p:nvPicPr>
          <p:blipFill>
            <a:blip r:embed="rId7" cstate="print"/>
            <a:stretch>
              <a:fillRect/>
            </a:stretch>
          </p:blipFill>
          <p:spPr>
            <a:xfrm>
              <a:off x="995865" y="4104488"/>
              <a:ext cx="284923" cy="458860"/>
            </a:xfrm>
            <a:prstGeom prst="rect">
              <a:avLst/>
            </a:prstGeom>
          </p:spPr>
        </p:pic>
        <p:sp>
          <p:nvSpPr>
            <p:cNvPr id="63" name="object 7">
              <a:extLst>
                <a:ext uri="{FF2B5EF4-FFF2-40B4-BE49-F238E27FC236}">
                  <a16:creationId xmlns:a16="http://schemas.microsoft.com/office/drawing/2014/main" id="{480B4E4B-AC91-AB88-C302-57A7A20794D4}"/>
                </a:ext>
              </a:extLst>
            </p:cNvPr>
            <p:cNvSpPr/>
            <p:nvPr/>
          </p:nvSpPr>
          <p:spPr>
            <a:xfrm>
              <a:off x="915263" y="3709606"/>
              <a:ext cx="1326515" cy="1164590"/>
            </a:xfrm>
            <a:custGeom>
              <a:avLst/>
              <a:gdLst/>
              <a:ahLst/>
              <a:cxnLst/>
              <a:rect l="l" t="t" r="r" b="b"/>
              <a:pathLst>
                <a:path w="1326514" h="1164589">
                  <a:moveTo>
                    <a:pt x="16967" y="458787"/>
                  </a:moveTo>
                  <a:lnTo>
                    <a:pt x="0" y="458787"/>
                  </a:lnTo>
                  <a:lnTo>
                    <a:pt x="0" y="577735"/>
                  </a:lnTo>
                  <a:lnTo>
                    <a:pt x="16967" y="577735"/>
                  </a:lnTo>
                  <a:lnTo>
                    <a:pt x="16967" y="458787"/>
                  </a:lnTo>
                  <a:close/>
                </a:path>
                <a:path w="1326514" h="1164589">
                  <a:moveTo>
                    <a:pt x="16967" y="288645"/>
                  </a:moveTo>
                  <a:lnTo>
                    <a:pt x="0" y="288645"/>
                  </a:lnTo>
                  <a:lnTo>
                    <a:pt x="0" y="394893"/>
                  </a:lnTo>
                  <a:lnTo>
                    <a:pt x="16967" y="394893"/>
                  </a:lnTo>
                  <a:lnTo>
                    <a:pt x="16967" y="288645"/>
                  </a:lnTo>
                  <a:close/>
                </a:path>
                <a:path w="1326514" h="1164589">
                  <a:moveTo>
                    <a:pt x="16967" y="8382"/>
                  </a:moveTo>
                  <a:lnTo>
                    <a:pt x="0" y="8382"/>
                  </a:lnTo>
                  <a:lnTo>
                    <a:pt x="0" y="106146"/>
                  </a:lnTo>
                  <a:lnTo>
                    <a:pt x="16967" y="106146"/>
                  </a:lnTo>
                  <a:lnTo>
                    <a:pt x="16967" y="8382"/>
                  </a:lnTo>
                  <a:close/>
                </a:path>
                <a:path w="1326514" h="1164589">
                  <a:moveTo>
                    <a:pt x="165798" y="284441"/>
                  </a:moveTo>
                  <a:lnTo>
                    <a:pt x="106400" y="220891"/>
                  </a:lnTo>
                  <a:lnTo>
                    <a:pt x="97917" y="233667"/>
                  </a:lnTo>
                  <a:lnTo>
                    <a:pt x="157302" y="297205"/>
                  </a:lnTo>
                  <a:lnTo>
                    <a:pt x="165798" y="284441"/>
                  </a:lnTo>
                  <a:close/>
                </a:path>
                <a:path w="1326514" h="1164589">
                  <a:moveTo>
                    <a:pt x="195491" y="12623"/>
                  </a:moveTo>
                  <a:lnTo>
                    <a:pt x="182765" y="0"/>
                  </a:lnTo>
                  <a:lnTo>
                    <a:pt x="106400" y="59245"/>
                  </a:lnTo>
                  <a:lnTo>
                    <a:pt x="114884" y="72009"/>
                  </a:lnTo>
                  <a:lnTo>
                    <a:pt x="195491" y="12623"/>
                  </a:lnTo>
                  <a:close/>
                </a:path>
                <a:path w="1326514" h="1164589">
                  <a:moveTo>
                    <a:pt x="348551" y="233667"/>
                  </a:moveTo>
                  <a:lnTo>
                    <a:pt x="340080" y="220891"/>
                  </a:lnTo>
                  <a:lnTo>
                    <a:pt x="271843" y="284441"/>
                  </a:lnTo>
                  <a:lnTo>
                    <a:pt x="280327" y="297205"/>
                  </a:lnTo>
                  <a:lnTo>
                    <a:pt x="348551" y="233667"/>
                  </a:lnTo>
                  <a:close/>
                </a:path>
                <a:path w="1326514" h="1164589">
                  <a:moveTo>
                    <a:pt x="348551" y="59245"/>
                  </a:moveTo>
                  <a:lnTo>
                    <a:pt x="246392" y="0"/>
                  </a:lnTo>
                  <a:lnTo>
                    <a:pt x="242150" y="12623"/>
                  </a:lnTo>
                  <a:lnTo>
                    <a:pt x="340080" y="72009"/>
                  </a:lnTo>
                  <a:lnTo>
                    <a:pt x="348551" y="59245"/>
                  </a:lnTo>
                  <a:close/>
                </a:path>
                <a:path w="1326514" h="1164589">
                  <a:moveTo>
                    <a:pt x="450367" y="458774"/>
                  </a:moveTo>
                  <a:lnTo>
                    <a:pt x="433400" y="458774"/>
                  </a:lnTo>
                  <a:lnTo>
                    <a:pt x="433400" y="565010"/>
                  </a:lnTo>
                  <a:lnTo>
                    <a:pt x="450367" y="565010"/>
                  </a:lnTo>
                  <a:lnTo>
                    <a:pt x="450367" y="458774"/>
                  </a:lnTo>
                  <a:close/>
                </a:path>
                <a:path w="1326514" h="1164589">
                  <a:moveTo>
                    <a:pt x="450367" y="288645"/>
                  </a:moveTo>
                  <a:lnTo>
                    <a:pt x="433400" y="288645"/>
                  </a:lnTo>
                  <a:lnTo>
                    <a:pt x="433400" y="394893"/>
                  </a:lnTo>
                  <a:lnTo>
                    <a:pt x="450367" y="394893"/>
                  </a:lnTo>
                  <a:lnTo>
                    <a:pt x="450367" y="288645"/>
                  </a:lnTo>
                  <a:close/>
                </a:path>
                <a:path w="1326514" h="1164589">
                  <a:moveTo>
                    <a:pt x="1326019" y="1159751"/>
                  </a:moveTo>
                  <a:lnTo>
                    <a:pt x="1321422" y="1155509"/>
                  </a:lnTo>
                  <a:lnTo>
                    <a:pt x="1245057" y="1104341"/>
                  </a:lnTo>
                  <a:lnTo>
                    <a:pt x="1172946" y="1053515"/>
                  </a:lnTo>
                  <a:lnTo>
                    <a:pt x="1104709" y="1002334"/>
                  </a:lnTo>
                  <a:lnTo>
                    <a:pt x="973213" y="887628"/>
                  </a:lnTo>
                  <a:lnTo>
                    <a:pt x="909231" y="824103"/>
                  </a:lnTo>
                  <a:lnTo>
                    <a:pt x="849833" y="760209"/>
                  </a:lnTo>
                  <a:lnTo>
                    <a:pt x="798931" y="696683"/>
                  </a:lnTo>
                  <a:lnTo>
                    <a:pt x="739546" y="624319"/>
                  </a:lnTo>
                  <a:lnTo>
                    <a:pt x="688276" y="556539"/>
                  </a:lnTo>
                  <a:lnTo>
                    <a:pt x="594956" y="411810"/>
                  </a:lnTo>
                  <a:lnTo>
                    <a:pt x="552526" y="331343"/>
                  </a:lnTo>
                  <a:lnTo>
                    <a:pt x="514362" y="254749"/>
                  </a:lnTo>
                  <a:lnTo>
                    <a:pt x="480060" y="173990"/>
                  </a:lnTo>
                  <a:lnTo>
                    <a:pt x="450367" y="103581"/>
                  </a:lnTo>
                  <a:lnTo>
                    <a:pt x="450367" y="8382"/>
                  </a:lnTo>
                  <a:lnTo>
                    <a:pt x="433400" y="8382"/>
                  </a:lnTo>
                  <a:lnTo>
                    <a:pt x="433400" y="106146"/>
                  </a:lnTo>
                  <a:lnTo>
                    <a:pt x="441198" y="106146"/>
                  </a:lnTo>
                  <a:lnTo>
                    <a:pt x="471576" y="178155"/>
                  </a:lnTo>
                  <a:lnTo>
                    <a:pt x="510108" y="259054"/>
                  </a:lnTo>
                  <a:lnTo>
                    <a:pt x="544055" y="335648"/>
                  </a:lnTo>
                  <a:lnTo>
                    <a:pt x="590715" y="416115"/>
                  </a:lnTo>
                  <a:lnTo>
                    <a:pt x="633133" y="488416"/>
                  </a:lnTo>
                  <a:lnTo>
                    <a:pt x="684047" y="560844"/>
                  </a:lnTo>
                  <a:lnTo>
                    <a:pt x="735304" y="632790"/>
                  </a:lnTo>
                  <a:lnTo>
                    <a:pt x="845591" y="768680"/>
                  </a:lnTo>
                  <a:lnTo>
                    <a:pt x="904989" y="832561"/>
                  </a:lnTo>
                  <a:lnTo>
                    <a:pt x="964730" y="892213"/>
                  </a:lnTo>
                  <a:lnTo>
                    <a:pt x="1032611" y="951522"/>
                  </a:lnTo>
                  <a:lnTo>
                    <a:pt x="1100480" y="1006932"/>
                  </a:lnTo>
                  <a:lnTo>
                    <a:pt x="1100480" y="1011161"/>
                  </a:lnTo>
                  <a:lnTo>
                    <a:pt x="1168704" y="1061974"/>
                  </a:lnTo>
                  <a:lnTo>
                    <a:pt x="1240828" y="1112812"/>
                  </a:lnTo>
                  <a:lnTo>
                    <a:pt x="1317180" y="1163993"/>
                  </a:lnTo>
                  <a:lnTo>
                    <a:pt x="1321422" y="1163993"/>
                  </a:lnTo>
                  <a:lnTo>
                    <a:pt x="1321422" y="1159751"/>
                  </a:lnTo>
                  <a:lnTo>
                    <a:pt x="1326019" y="1159751"/>
                  </a:lnTo>
                  <a:close/>
                </a:path>
              </a:pathLst>
            </a:custGeom>
            <a:solidFill>
              <a:srgbClr val="000000"/>
            </a:solidFill>
          </p:spPr>
          <p:txBody>
            <a:bodyPr wrap="square" lIns="0" tIns="0" rIns="0" bIns="0" rtlCol="0"/>
            <a:lstStyle/>
            <a:p>
              <a:endParaRPr/>
            </a:p>
          </p:txBody>
        </p:sp>
        <p:sp>
          <p:nvSpPr>
            <p:cNvPr id="64" name="object 8">
              <a:extLst>
                <a:ext uri="{FF2B5EF4-FFF2-40B4-BE49-F238E27FC236}">
                  <a16:creationId xmlns:a16="http://schemas.microsoft.com/office/drawing/2014/main" id="{C5F32550-5DF2-6C2C-24F7-C4D30BC0166E}"/>
                </a:ext>
              </a:extLst>
            </p:cNvPr>
            <p:cNvSpPr/>
            <p:nvPr/>
          </p:nvSpPr>
          <p:spPr>
            <a:xfrm>
              <a:off x="1884233" y="4032482"/>
              <a:ext cx="943610" cy="216535"/>
            </a:xfrm>
            <a:custGeom>
              <a:avLst/>
              <a:gdLst/>
              <a:ahLst/>
              <a:cxnLst/>
              <a:rect l="l" t="t" r="r" b="b"/>
              <a:pathLst>
                <a:path w="943610" h="216535">
                  <a:moveTo>
                    <a:pt x="471572" y="0"/>
                  </a:moveTo>
                  <a:lnTo>
                    <a:pt x="401233" y="1130"/>
                  </a:lnTo>
                  <a:lnTo>
                    <a:pt x="334317" y="4421"/>
                  </a:lnTo>
                  <a:lnTo>
                    <a:pt x="271514" y="9721"/>
                  </a:lnTo>
                  <a:lnTo>
                    <a:pt x="213515" y="16878"/>
                  </a:lnTo>
                  <a:lnTo>
                    <a:pt x="161010" y="25742"/>
                  </a:lnTo>
                  <a:lnTo>
                    <a:pt x="114688" y="36162"/>
                  </a:lnTo>
                  <a:lnTo>
                    <a:pt x="75241" y="47984"/>
                  </a:lnTo>
                  <a:lnTo>
                    <a:pt x="19730" y="75236"/>
                  </a:lnTo>
                  <a:lnTo>
                    <a:pt x="0" y="106288"/>
                  </a:lnTo>
                  <a:lnTo>
                    <a:pt x="5047" y="122206"/>
                  </a:lnTo>
                  <a:lnTo>
                    <a:pt x="43358" y="152036"/>
                  </a:lnTo>
                  <a:lnTo>
                    <a:pt x="114688" y="177912"/>
                  </a:lnTo>
                  <a:lnTo>
                    <a:pt x="161010" y="188887"/>
                  </a:lnTo>
                  <a:lnTo>
                    <a:pt x="213515" y="198297"/>
                  </a:lnTo>
                  <a:lnTo>
                    <a:pt x="271514" y="205950"/>
                  </a:lnTo>
                  <a:lnTo>
                    <a:pt x="334317" y="211655"/>
                  </a:lnTo>
                  <a:lnTo>
                    <a:pt x="401233" y="215218"/>
                  </a:lnTo>
                  <a:lnTo>
                    <a:pt x="471572" y="216448"/>
                  </a:lnTo>
                  <a:lnTo>
                    <a:pt x="540974" y="215218"/>
                  </a:lnTo>
                  <a:lnTo>
                    <a:pt x="607313" y="211655"/>
                  </a:lnTo>
                  <a:lnTo>
                    <a:pt x="669843" y="205950"/>
                  </a:lnTo>
                  <a:lnTo>
                    <a:pt x="727815" y="198297"/>
                  </a:lnTo>
                  <a:lnTo>
                    <a:pt x="780482" y="188887"/>
                  </a:lnTo>
                  <a:lnTo>
                    <a:pt x="827097" y="177912"/>
                  </a:lnTo>
                  <a:lnTo>
                    <a:pt x="866912" y="165564"/>
                  </a:lnTo>
                  <a:lnTo>
                    <a:pt x="923155" y="137519"/>
                  </a:lnTo>
                  <a:lnTo>
                    <a:pt x="943231" y="106288"/>
                  </a:lnTo>
                  <a:lnTo>
                    <a:pt x="938087" y="90363"/>
                  </a:lnTo>
                  <a:lnTo>
                    <a:pt x="899181" y="61060"/>
                  </a:lnTo>
                  <a:lnTo>
                    <a:pt x="827097" y="36162"/>
                  </a:lnTo>
                  <a:lnTo>
                    <a:pt x="780482" y="25742"/>
                  </a:lnTo>
                  <a:lnTo>
                    <a:pt x="727815" y="16878"/>
                  </a:lnTo>
                  <a:lnTo>
                    <a:pt x="669843" y="9721"/>
                  </a:lnTo>
                  <a:lnTo>
                    <a:pt x="607313" y="4421"/>
                  </a:lnTo>
                  <a:lnTo>
                    <a:pt x="540974" y="1130"/>
                  </a:lnTo>
                  <a:lnTo>
                    <a:pt x="471572" y="0"/>
                  </a:lnTo>
                  <a:close/>
                </a:path>
              </a:pathLst>
            </a:custGeom>
            <a:solidFill>
              <a:srgbClr val="FF829F"/>
            </a:solidFill>
          </p:spPr>
          <p:txBody>
            <a:bodyPr wrap="square" lIns="0" tIns="0" rIns="0" bIns="0" rtlCol="0"/>
            <a:lstStyle/>
            <a:p>
              <a:endParaRPr/>
            </a:p>
          </p:txBody>
        </p:sp>
        <p:sp>
          <p:nvSpPr>
            <p:cNvPr id="65" name="object 9">
              <a:extLst>
                <a:ext uri="{FF2B5EF4-FFF2-40B4-BE49-F238E27FC236}">
                  <a16:creationId xmlns:a16="http://schemas.microsoft.com/office/drawing/2014/main" id="{002182F9-1323-8E00-580F-1F3D8BC2634F}"/>
                </a:ext>
              </a:extLst>
            </p:cNvPr>
            <p:cNvSpPr/>
            <p:nvPr/>
          </p:nvSpPr>
          <p:spPr>
            <a:xfrm>
              <a:off x="1884233" y="4032482"/>
              <a:ext cx="943610" cy="216535"/>
            </a:xfrm>
            <a:custGeom>
              <a:avLst/>
              <a:gdLst/>
              <a:ahLst/>
              <a:cxnLst/>
              <a:rect l="l" t="t" r="r" b="b"/>
              <a:pathLst>
                <a:path w="943610" h="216535">
                  <a:moveTo>
                    <a:pt x="943231" y="106288"/>
                  </a:moveTo>
                  <a:lnTo>
                    <a:pt x="938087" y="90363"/>
                  </a:lnTo>
                  <a:lnTo>
                    <a:pt x="923155" y="75236"/>
                  </a:lnTo>
                  <a:lnTo>
                    <a:pt x="866912" y="47984"/>
                  </a:lnTo>
                  <a:lnTo>
                    <a:pt x="827097" y="36162"/>
                  </a:lnTo>
                  <a:lnTo>
                    <a:pt x="780482" y="25742"/>
                  </a:lnTo>
                  <a:lnTo>
                    <a:pt x="727815" y="16878"/>
                  </a:lnTo>
                  <a:lnTo>
                    <a:pt x="669843" y="9721"/>
                  </a:lnTo>
                  <a:lnTo>
                    <a:pt x="607313" y="4421"/>
                  </a:lnTo>
                  <a:lnTo>
                    <a:pt x="540974" y="1130"/>
                  </a:lnTo>
                  <a:lnTo>
                    <a:pt x="471572" y="0"/>
                  </a:lnTo>
                  <a:lnTo>
                    <a:pt x="401233" y="1130"/>
                  </a:lnTo>
                  <a:lnTo>
                    <a:pt x="334317" y="4421"/>
                  </a:lnTo>
                  <a:lnTo>
                    <a:pt x="271514" y="9721"/>
                  </a:lnTo>
                  <a:lnTo>
                    <a:pt x="213515" y="16878"/>
                  </a:lnTo>
                  <a:lnTo>
                    <a:pt x="161010" y="25742"/>
                  </a:lnTo>
                  <a:lnTo>
                    <a:pt x="114688" y="36162"/>
                  </a:lnTo>
                  <a:lnTo>
                    <a:pt x="75241" y="47984"/>
                  </a:lnTo>
                  <a:lnTo>
                    <a:pt x="19730" y="75236"/>
                  </a:lnTo>
                  <a:lnTo>
                    <a:pt x="0" y="106288"/>
                  </a:lnTo>
                  <a:lnTo>
                    <a:pt x="5047" y="122206"/>
                  </a:lnTo>
                  <a:lnTo>
                    <a:pt x="43358" y="152036"/>
                  </a:lnTo>
                  <a:lnTo>
                    <a:pt x="114688" y="177912"/>
                  </a:lnTo>
                  <a:lnTo>
                    <a:pt x="161010" y="188887"/>
                  </a:lnTo>
                  <a:lnTo>
                    <a:pt x="213515" y="198297"/>
                  </a:lnTo>
                  <a:lnTo>
                    <a:pt x="271514" y="205950"/>
                  </a:lnTo>
                  <a:lnTo>
                    <a:pt x="334317" y="211655"/>
                  </a:lnTo>
                  <a:lnTo>
                    <a:pt x="401233" y="215218"/>
                  </a:lnTo>
                  <a:lnTo>
                    <a:pt x="471572" y="216448"/>
                  </a:lnTo>
                  <a:lnTo>
                    <a:pt x="540974" y="215218"/>
                  </a:lnTo>
                  <a:lnTo>
                    <a:pt x="607313" y="211655"/>
                  </a:lnTo>
                  <a:lnTo>
                    <a:pt x="669843" y="205950"/>
                  </a:lnTo>
                  <a:lnTo>
                    <a:pt x="727815" y="198297"/>
                  </a:lnTo>
                  <a:lnTo>
                    <a:pt x="780482" y="188887"/>
                  </a:lnTo>
                  <a:lnTo>
                    <a:pt x="827097" y="177912"/>
                  </a:lnTo>
                  <a:lnTo>
                    <a:pt x="866912" y="165564"/>
                  </a:lnTo>
                  <a:lnTo>
                    <a:pt x="923155" y="137519"/>
                  </a:lnTo>
                  <a:lnTo>
                    <a:pt x="938087" y="122206"/>
                  </a:lnTo>
                  <a:lnTo>
                    <a:pt x="943231" y="106288"/>
                  </a:lnTo>
                  <a:close/>
                </a:path>
              </a:pathLst>
            </a:custGeom>
            <a:ln w="16942">
              <a:solidFill>
                <a:srgbClr val="000000"/>
              </a:solidFill>
            </a:ln>
          </p:spPr>
          <p:txBody>
            <a:bodyPr wrap="square" lIns="0" tIns="0" rIns="0" bIns="0" rtlCol="0"/>
            <a:lstStyle/>
            <a:p>
              <a:endParaRPr/>
            </a:p>
          </p:txBody>
        </p:sp>
        <p:sp>
          <p:nvSpPr>
            <p:cNvPr id="66" name="object 10">
              <a:extLst>
                <a:ext uri="{FF2B5EF4-FFF2-40B4-BE49-F238E27FC236}">
                  <a16:creationId xmlns:a16="http://schemas.microsoft.com/office/drawing/2014/main" id="{7DCEDA2C-4389-F8BE-E069-A0AFD93D94D8}"/>
                </a:ext>
              </a:extLst>
            </p:cNvPr>
            <p:cNvSpPr/>
            <p:nvPr/>
          </p:nvSpPr>
          <p:spPr>
            <a:xfrm>
              <a:off x="1909690" y="3798820"/>
              <a:ext cx="901065" cy="416559"/>
            </a:xfrm>
            <a:custGeom>
              <a:avLst/>
              <a:gdLst/>
              <a:ahLst/>
              <a:cxnLst/>
              <a:rect l="l" t="t" r="r" b="b"/>
              <a:pathLst>
                <a:path w="901064" h="416560">
                  <a:moveTo>
                    <a:pt x="900677" y="0"/>
                  </a:moveTo>
                  <a:lnTo>
                    <a:pt x="0" y="0"/>
                  </a:lnTo>
                  <a:lnTo>
                    <a:pt x="0" y="322593"/>
                  </a:lnTo>
                  <a:lnTo>
                    <a:pt x="63630" y="369641"/>
                  </a:lnTo>
                  <a:lnTo>
                    <a:pt x="123381" y="386567"/>
                  </a:lnTo>
                  <a:lnTo>
                    <a:pt x="195487" y="403493"/>
                  </a:lnTo>
                  <a:lnTo>
                    <a:pt x="280337" y="416115"/>
                  </a:lnTo>
                  <a:lnTo>
                    <a:pt x="573691" y="416115"/>
                  </a:lnTo>
                  <a:lnTo>
                    <a:pt x="667074" y="411955"/>
                  </a:lnTo>
                  <a:lnTo>
                    <a:pt x="748103" y="395030"/>
                  </a:lnTo>
                  <a:lnTo>
                    <a:pt x="811603" y="378104"/>
                  </a:lnTo>
                  <a:lnTo>
                    <a:pt x="862605" y="361035"/>
                  </a:lnTo>
                  <a:lnTo>
                    <a:pt x="892201" y="318433"/>
                  </a:lnTo>
                  <a:lnTo>
                    <a:pt x="900677" y="0"/>
                  </a:lnTo>
                  <a:close/>
                </a:path>
              </a:pathLst>
            </a:custGeom>
            <a:solidFill>
              <a:srgbClr val="FF829F"/>
            </a:solidFill>
          </p:spPr>
          <p:txBody>
            <a:bodyPr wrap="square" lIns="0" tIns="0" rIns="0" bIns="0" rtlCol="0"/>
            <a:lstStyle/>
            <a:p>
              <a:endParaRPr/>
            </a:p>
          </p:txBody>
        </p:sp>
        <p:sp>
          <p:nvSpPr>
            <p:cNvPr id="67" name="object 11">
              <a:extLst>
                <a:ext uri="{FF2B5EF4-FFF2-40B4-BE49-F238E27FC236}">
                  <a16:creationId xmlns:a16="http://schemas.microsoft.com/office/drawing/2014/main" id="{F18A7EBC-1684-3229-9351-C2D7BC54F53D}"/>
                </a:ext>
              </a:extLst>
            </p:cNvPr>
            <p:cNvSpPr/>
            <p:nvPr/>
          </p:nvSpPr>
          <p:spPr>
            <a:xfrm>
              <a:off x="1901214" y="3790357"/>
              <a:ext cx="918210" cy="433070"/>
            </a:xfrm>
            <a:custGeom>
              <a:avLst/>
              <a:gdLst/>
              <a:ahLst/>
              <a:cxnLst/>
              <a:rect l="l" t="t" r="r" b="b"/>
              <a:pathLst>
                <a:path w="918210" h="433070">
                  <a:moveTo>
                    <a:pt x="21205" y="331056"/>
                  </a:moveTo>
                  <a:lnTo>
                    <a:pt x="4238" y="331056"/>
                  </a:lnTo>
                  <a:lnTo>
                    <a:pt x="4238" y="339519"/>
                  </a:lnTo>
                  <a:lnTo>
                    <a:pt x="8476" y="343822"/>
                  </a:lnTo>
                  <a:lnTo>
                    <a:pt x="25443" y="365338"/>
                  </a:lnTo>
                  <a:lnTo>
                    <a:pt x="67868" y="386567"/>
                  </a:lnTo>
                  <a:lnTo>
                    <a:pt x="127260" y="407652"/>
                  </a:lnTo>
                  <a:lnTo>
                    <a:pt x="199725" y="420418"/>
                  </a:lnTo>
                  <a:lnTo>
                    <a:pt x="203964" y="420418"/>
                  </a:lnTo>
                  <a:lnTo>
                    <a:pt x="288813" y="433041"/>
                  </a:lnTo>
                  <a:lnTo>
                    <a:pt x="582167" y="433041"/>
                  </a:lnTo>
                  <a:lnTo>
                    <a:pt x="675551" y="428881"/>
                  </a:lnTo>
                  <a:lnTo>
                    <a:pt x="696151" y="424578"/>
                  </a:lnTo>
                  <a:lnTo>
                    <a:pt x="288813" y="424578"/>
                  </a:lnTo>
                  <a:lnTo>
                    <a:pt x="288813" y="416115"/>
                  </a:lnTo>
                  <a:lnTo>
                    <a:pt x="260851" y="411955"/>
                  </a:lnTo>
                  <a:lnTo>
                    <a:pt x="203964" y="411955"/>
                  </a:lnTo>
                  <a:lnTo>
                    <a:pt x="203964" y="403493"/>
                  </a:lnTo>
                  <a:lnTo>
                    <a:pt x="156163" y="395030"/>
                  </a:lnTo>
                  <a:lnTo>
                    <a:pt x="131857" y="395030"/>
                  </a:lnTo>
                  <a:lnTo>
                    <a:pt x="131857" y="390727"/>
                  </a:lnTo>
                  <a:lnTo>
                    <a:pt x="87297" y="378104"/>
                  </a:lnTo>
                  <a:lnTo>
                    <a:pt x="72106" y="378104"/>
                  </a:lnTo>
                  <a:lnTo>
                    <a:pt x="72106" y="373801"/>
                  </a:lnTo>
                  <a:lnTo>
                    <a:pt x="76344" y="373801"/>
                  </a:lnTo>
                  <a:lnTo>
                    <a:pt x="42530" y="356875"/>
                  </a:lnTo>
                  <a:lnTo>
                    <a:pt x="29681" y="356875"/>
                  </a:lnTo>
                  <a:lnTo>
                    <a:pt x="33934" y="352572"/>
                  </a:lnTo>
                  <a:lnTo>
                    <a:pt x="24281" y="339519"/>
                  </a:lnTo>
                  <a:lnTo>
                    <a:pt x="12714" y="339519"/>
                  </a:lnTo>
                  <a:lnTo>
                    <a:pt x="21205" y="335359"/>
                  </a:lnTo>
                  <a:lnTo>
                    <a:pt x="21205" y="331056"/>
                  </a:lnTo>
                  <a:close/>
                </a:path>
                <a:path w="918210" h="433070">
                  <a:moveTo>
                    <a:pt x="582167" y="416115"/>
                  </a:moveTo>
                  <a:lnTo>
                    <a:pt x="288813" y="416115"/>
                  </a:lnTo>
                  <a:lnTo>
                    <a:pt x="288813" y="424578"/>
                  </a:lnTo>
                  <a:lnTo>
                    <a:pt x="582167" y="424578"/>
                  </a:lnTo>
                  <a:lnTo>
                    <a:pt x="582167" y="416115"/>
                  </a:lnTo>
                  <a:close/>
                </a:path>
                <a:path w="918210" h="433070">
                  <a:moveTo>
                    <a:pt x="671336" y="412143"/>
                  </a:moveTo>
                  <a:lnTo>
                    <a:pt x="582167" y="416115"/>
                  </a:lnTo>
                  <a:lnTo>
                    <a:pt x="582167" y="424578"/>
                  </a:lnTo>
                  <a:lnTo>
                    <a:pt x="696151" y="424578"/>
                  </a:lnTo>
                  <a:lnTo>
                    <a:pt x="716065" y="420418"/>
                  </a:lnTo>
                  <a:lnTo>
                    <a:pt x="675551" y="420418"/>
                  </a:lnTo>
                  <a:lnTo>
                    <a:pt x="671336" y="412143"/>
                  </a:lnTo>
                  <a:close/>
                </a:path>
                <a:path w="918210" h="433070">
                  <a:moveTo>
                    <a:pt x="756579" y="411955"/>
                  </a:moveTo>
                  <a:lnTo>
                    <a:pt x="675551" y="411955"/>
                  </a:lnTo>
                  <a:lnTo>
                    <a:pt x="675551" y="420418"/>
                  </a:lnTo>
                  <a:lnTo>
                    <a:pt x="716065" y="420418"/>
                  </a:lnTo>
                  <a:lnTo>
                    <a:pt x="756579" y="411955"/>
                  </a:lnTo>
                  <a:close/>
                </a:path>
                <a:path w="918210" h="433070">
                  <a:moveTo>
                    <a:pt x="752269" y="395030"/>
                  </a:moveTo>
                  <a:lnTo>
                    <a:pt x="671241" y="411955"/>
                  </a:lnTo>
                  <a:lnTo>
                    <a:pt x="671336" y="412143"/>
                  </a:lnTo>
                  <a:lnTo>
                    <a:pt x="675551" y="411955"/>
                  </a:lnTo>
                  <a:lnTo>
                    <a:pt x="756579" y="411955"/>
                  </a:lnTo>
                  <a:lnTo>
                    <a:pt x="788329" y="403493"/>
                  </a:lnTo>
                  <a:lnTo>
                    <a:pt x="756579" y="403493"/>
                  </a:lnTo>
                  <a:lnTo>
                    <a:pt x="752269" y="395030"/>
                  </a:lnTo>
                  <a:close/>
                </a:path>
                <a:path w="918210" h="433070">
                  <a:moveTo>
                    <a:pt x="203964" y="403493"/>
                  </a:moveTo>
                  <a:lnTo>
                    <a:pt x="203964" y="411955"/>
                  </a:lnTo>
                  <a:lnTo>
                    <a:pt x="260851" y="411955"/>
                  </a:lnTo>
                  <a:lnTo>
                    <a:pt x="203964" y="403493"/>
                  </a:lnTo>
                  <a:close/>
                </a:path>
                <a:path w="918210" h="433070">
                  <a:moveTo>
                    <a:pt x="815913" y="382264"/>
                  </a:moveTo>
                  <a:lnTo>
                    <a:pt x="752269" y="395030"/>
                  </a:lnTo>
                  <a:lnTo>
                    <a:pt x="756579" y="403493"/>
                  </a:lnTo>
                  <a:lnTo>
                    <a:pt x="788329" y="403493"/>
                  </a:lnTo>
                  <a:lnTo>
                    <a:pt x="820080" y="395030"/>
                  </a:lnTo>
                  <a:lnTo>
                    <a:pt x="845581" y="386567"/>
                  </a:lnTo>
                  <a:lnTo>
                    <a:pt x="820080" y="386567"/>
                  </a:lnTo>
                  <a:lnTo>
                    <a:pt x="815913" y="382264"/>
                  </a:lnTo>
                  <a:close/>
                </a:path>
                <a:path w="918210" h="433070">
                  <a:moveTo>
                    <a:pt x="131857" y="390727"/>
                  </a:moveTo>
                  <a:lnTo>
                    <a:pt x="131857" y="395030"/>
                  </a:lnTo>
                  <a:lnTo>
                    <a:pt x="156163" y="395030"/>
                  </a:lnTo>
                  <a:lnTo>
                    <a:pt x="131857" y="390727"/>
                  </a:lnTo>
                  <a:close/>
                </a:path>
                <a:path w="918210" h="433070">
                  <a:moveTo>
                    <a:pt x="866771" y="361035"/>
                  </a:moveTo>
                  <a:lnTo>
                    <a:pt x="815913" y="382264"/>
                  </a:lnTo>
                  <a:lnTo>
                    <a:pt x="820080" y="386567"/>
                  </a:lnTo>
                  <a:lnTo>
                    <a:pt x="845581" y="386567"/>
                  </a:lnTo>
                  <a:lnTo>
                    <a:pt x="871081" y="378104"/>
                  </a:lnTo>
                  <a:lnTo>
                    <a:pt x="875248" y="378104"/>
                  </a:lnTo>
                  <a:lnTo>
                    <a:pt x="883819" y="369498"/>
                  </a:lnTo>
                  <a:lnTo>
                    <a:pt x="871081" y="369498"/>
                  </a:lnTo>
                  <a:lnTo>
                    <a:pt x="866771" y="361035"/>
                  </a:lnTo>
                  <a:close/>
                </a:path>
                <a:path w="918210" h="433070">
                  <a:moveTo>
                    <a:pt x="75420" y="374739"/>
                  </a:moveTo>
                  <a:lnTo>
                    <a:pt x="72106" y="378104"/>
                  </a:lnTo>
                  <a:lnTo>
                    <a:pt x="87297" y="378104"/>
                  </a:lnTo>
                  <a:lnTo>
                    <a:pt x="75420" y="374739"/>
                  </a:lnTo>
                  <a:close/>
                </a:path>
                <a:path w="918210" h="433070">
                  <a:moveTo>
                    <a:pt x="76344" y="373801"/>
                  </a:moveTo>
                  <a:lnTo>
                    <a:pt x="72106" y="373801"/>
                  </a:lnTo>
                  <a:lnTo>
                    <a:pt x="75420" y="374739"/>
                  </a:lnTo>
                  <a:lnTo>
                    <a:pt x="76344" y="373801"/>
                  </a:lnTo>
                  <a:close/>
                </a:path>
                <a:path w="918210" h="433070">
                  <a:moveTo>
                    <a:pt x="888503" y="342647"/>
                  </a:moveTo>
                  <a:lnTo>
                    <a:pt x="866771" y="361035"/>
                  </a:lnTo>
                  <a:lnTo>
                    <a:pt x="871081" y="369498"/>
                  </a:lnTo>
                  <a:lnTo>
                    <a:pt x="883819" y="369498"/>
                  </a:lnTo>
                  <a:lnTo>
                    <a:pt x="900677" y="352572"/>
                  </a:lnTo>
                  <a:lnTo>
                    <a:pt x="904987" y="343822"/>
                  </a:lnTo>
                  <a:lnTo>
                    <a:pt x="888034" y="343822"/>
                  </a:lnTo>
                  <a:lnTo>
                    <a:pt x="888503" y="342647"/>
                  </a:lnTo>
                  <a:close/>
                </a:path>
                <a:path w="918210" h="433070">
                  <a:moveTo>
                    <a:pt x="33934" y="352572"/>
                  </a:moveTo>
                  <a:lnTo>
                    <a:pt x="29681" y="356875"/>
                  </a:lnTo>
                  <a:lnTo>
                    <a:pt x="42530" y="356875"/>
                  </a:lnTo>
                  <a:lnTo>
                    <a:pt x="33934" y="352572"/>
                  </a:lnTo>
                  <a:close/>
                </a:path>
                <a:path w="918210" h="433070">
                  <a:moveTo>
                    <a:pt x="906709" y="339519"/>
                  </a:moveTo>
                  <a:lnTo>
                    <a:pt x="892201" y="339519"/>
                  </a:lnTo>
                  <a:lnTo>
                    <a:pt x="896511" y="343822"/>
                  </a:lnTo>
                  <a:lnTo>
                    <a:pt x="904987" y="343822"/>
                  </a:lnTo>
                  <a:lnTo>
                    <a:pt x="904987" y="348412"/>
                  </a:lnTo>
                  <a:lnTo>
                    <a:pt x="906709" y="339519"/>
                  </a:lnTo>
                  <a:close/>
                </a:path>
                <a:path w="918210" h="433070">
                  <a:moveTo>
                    <a:pt x="909270" y="322593"/>
                  </a:moveTo>
                  <a:lnTo>
                    <a:pt x="896511" y="322593"/>
                  </a:lnTo>
                  <a:lnTo>
                    <a:pt x="900677" y="326896"/>
                  </a:lnTo>
                  <a:lnTo>
                    <a:pt x="894792" y="326896"/>
                  </a:lnTo>
                  <a:lnTo>
                    <a:pt x="888503" y="342647"/>
                  </a:lnTo>
                  <a:lnTo>
                    <a:pt x="892201" y="339519"/>
                  </a:lnTo>
                  <a:lnTo>
                    <a:pt x="906709" y="339519"/>
                  </a:lnTo>
                  <a:lnTo>
                    <a:pt x="909153" y="326896"/>
                  </a:lnTo>
                  <a:lnTo>
                    <a:pt x="909270" y="322593"/>
                  </a:lnTo>
                  <a:close/>
                </a:path>
                <a:path w="918210" h="433070">
                  <a:moveTo>
                    <a:pt x="21205" y="335359"/>
                  </a:moveTo>
                  <a:lnTo>
                    <a:pt x="21205" y="339519"/>
                  </a:lnTo>
                  <a:lnTo>
                    <a:pt x="24281" y="339519"/>
                  </a:lnTo>
                  <a:lnTo>
                    <a:pt x="21205" y="335359"/>
                  </a:lnTo>
                  <a:close/>
                </a:path>
                <a:path w="918210" h="433070">
                  <a:moveTo>
                    <a:pt x="909153" y="0"/>
                  </a:moveTo>
                  <a:lnTo>
                    <a:pt x="4238" y="0"/>
                  </a:lnTo>
                  <a:lnTo>
                    <a:pt x="0" y="8462"/>
                  </a:lnTo>
                  <a:lnTo>
                    <a:pt x="0" y="331056"/>
                  </a:lnTo>
                  <a:lnTo>
                    <a:pt x="8476" y="331056"/>
                  </a:lnTo>
                  <a:lnTo>
                    <a:pt x="21205" y="326896"/>
                  </a:lnTo>
                  <a:lnTo>
                    <a:pt x="21205" y="16925"/>
                  </a:lnTo>
                  <a:lnTo>
                    <a:pt x="8476" y="16925"/>
                  </a:lnTo>
                  <a:lnTo>
                    <a:pt x="8476" y="8462"/>
                  </a:lnTo>
                  <a:lnTo>
                    <a:pt x="909153" y="8462"/>
                  </a:lnTo>
                  <a:lnTo>
                    <a:pt x="909153" y="0"/>
                  </a:lnTo>
                  <a:close/>
                </a:path>
                <a:path w="918210" h="433070">
                  <a:moveTo>
                    <a:pt x="917773" y="8462"/>
                  </a:moveTo>
                  <a:lnTo>
                    <a:pt x="909153" y="8462"/>
                  </a:lnTo>
                  <a:lnTo>
                    <a:pt x="909153" y="16925"/>
                  </a:lnTo>
                  <a:lnTo>
                    <a:pt x="900452" y="16925"/>
                  </a:lnTo>
                  <a:lnTo>
                    <a:pt x="892201" y="326896"/>
                  </a:lnTo>
                  <a:lnTo>
                    <a:pt x="894792" y="326896"/>
                  </a:lnTo>
                  <a:lnTo>
                    <a:pt x="896511" y="322593"/>
                  </a:lnTo>
                  <a:lnTo>
                    <a:pt x="909270" y="322593"/>
                  </a:lnTo>
                  <a:lnTo>
                    <a:pt x="917773" y="8462"/>
                  </a:lnTo>
                  <a:close/>
                </a:path>
                <a:path w="918210" h="433070">
                  <a:moveTo>
                    <a:pt x="16967" y="12766"/>
                  </a:moveTo>
                  <a:lnTo>
                    <a:pt x="8476" y="16925"/>
                  </a:lnTo>
                  <a:lnTo>
                    <a:pt x="12714" y="16925"/>
                  </a:lnTo>
                  <a:lnTo>
                    <a:pt x="16967" y="12766"/>
                  </a:lnTo>
                  <a:close/>
                </a:path>
                <a:path w="918210" h="433070">
                  <a:moveTo>
                    <a:pt x="900677" y="8462"/>
                  </a:moveTo>
                  <a:lnTo>
                    <a:pt x="21205" y="8462"/>
                  </a:lnTo>
                  <a:lnTo>
                    <a:pt x="21205" y="16925"/>
                  </a:lnTo>
                  <a:lnTo>
                    <a:pt x="900452" y="16925"/>
                  </a:lnTo>
                  <a:lnTo>
                    <a:pt x="900677" y="8462"/>
                  </a:lnTo>
                  <a:close/>
                </a:path>
              </a:pathLst>
            </a:custGeom>
            <a:solidFill>
              <a:srgbClr val="000000"/>
            </a:solidFill>
          </p:spPr>
          <p:txBody>
            <a:bodyPr wrap="square" lIns="0" tIns="0" rIns="0" bIns="0" rtlCol="0"/>
            <a:lstStyle/>
            <a:p>
              <a:endParaRPr/>
            </a:p>
          </p:txBody>
        </p:sp>
        <p:sp>
          <p:nvSpPr>
            <p:cNvPr id="68" name="object 12">
              <a:extLst>
                <a:ext uri="{FF2B5EF4-FFF2-40B4-BE49-F238E27FC236}">
                  <a16:creationId xmlns:a16="http://schemas.microsoft.com/office/drawing/2014/main" id="{9AF967F9-27E6-70C2-48F6-9B4102FB4980}"/>
                </a:ext>
              </a:extLst>
            </p:cNvPr>
            <p:cNvSpPr/>
            <p:nvPr/>
          </p:nvSpPr>
          <p:spPr>
            <a:xfrm>
              <a:off x="1909690" y="3701138"/>
              <a:ext cx="892810" cy="208279"/>
            </a:xfrm>
            <a:custGeom>
              <a:avLst/>
              <a:gdLst/>
              <a:ahLst/>
              <a:cxnLst/>
              <a:rect l="l" t="t" r="r" b="b"/>
              <a:pathLst>
                <a:path w="892810" h="208279">
                  <a:moveTo>
                    <a:pt x="446114" y="0"/>
                  </a:moveTo>
                  <a:lnTo>
                    <a:pt x="373754" y="1360"/>
                  </a:lnTo>
                  <a:lnTo>
                    <a:pt x="305111" y="5310"/>
                  </a:lnTo>
                  <a:lnTo>
                    <a:pt x="241102" y="11649"/>
                  </a:lnTo>
                  <a:lnTo>
                    <a:pt x="182648" y="20177"/>
                  </a:lnTo>
                  <a:lnTo>
                    <a:pt x="130666" y="30695"/>
                  </a:lnTo>
                  <a:lnTo>
                    <a:pt x="86076" y="43004"/>
                  </a:lnTo>
                  <a:lnTo>
                    <a:pt x="49796" y="56902"/>
                  </a:lnTo>
                  <a:lnTo>
                    <a:pt x="5839" y="88672"/>
                  </a:lnTo>
                  <a:lnTo>
                    <a:pt x="0" y="106144"/>
                  </a:lnTo>
                  <a:lnTo>
                    <a:pt x="5839" y="122384"/>
                  </a:lnTo>
                  <a:lnTo>
                    <a:pt x="49796" y="152463"/>
                  </a:lnTo>
                  <a:lnTo>
                    <a:pt x="86076" y="165838"/>
                  </a:lnTo>
                  <a:lnTo>
                    <a:pt x="130666" y="177792"/>
                  </a:lnTo>
                  <a:lnTo>
                    <a:pt x="182648" y="188094"/>
                  </a:lnTo>
                  <a:lnTo>
                    <a:pt x="241102" y="196511"/>
                  </a:lnTo>
                  <a:lnTo>
                    <a:pt x="305111" y="202810"/>
                  </a:lnTo>
                  <a:lnTo>
                    <a:pt x="373754" y="206761"/>
                  </a:lnTo>
                  <a:lnTo>
                    <a:pt x="446114" y="208129"/>
                  </a:lnTo>
                  <a:lnTo>
                    <a:pt x="518477" y="206761"/>
                  </a:lnTo>
                  <a:lnTo>
                    <a:pt x="587121" y="202810"/>
                  </a:lnTo>
                  <a:lnTo>
                    <a:pt x="651127" y="196511"/>
                  </a:lnTo>
                  <a:lnTo>
                    <a:pt x="709577" y="188094"/>
                  </a:lnTo>
                  <a:lnTo>
                    <a:pt x="761553" y="177792"/>
                  </a:lnTo>
                  <a:lnTo>
                    <a:pt x="806138" y="165838"/>
                  </a:lnTo>
                  <a:lnTo>
                    <a:pt x="842413" y="152463"/>
                  </a:lnTo>
                  <a:lnTo>
                    <a:pt x="886363" y="122384"/>
                  </a:lnTo>
                  <a:lnTo>
                    <a:pt x="892201" y="106144"/>
                  </a:lnTo>
                  <a:lnTo>
                    <a:pt x="886363" y="88672"/>
                  </a:lnTo>
                  <a:lnTo>
                    <a:pt x="842413" y="56902"/>
                  </a:lnTo>
                  <a:lnTo>
                    <a:pt x="806138" y="43004"/>
                  </a:lnTo>
                  <a:lnTo>
                    <a:pt x="761553" y="30695"/>
                  </a:lnTo>
                  <a:lnTo>
                    <a:pt x="709577" y="20177"/>
                  </a:lnTo>
                  <a:lnTo>
                    <a:pt x="651127" y="11649"/>
                  </a:lnTo>
                  <a:lnTo>
                    <a:pt x="587121" y="5310"/>
                  </a:lnTo>
                  <a:lnTo>
                    <a:pt x="518477" y="1360"/>
                  </a:lnTo>
                  <a:lnTo>
                    <a:pt x="446114" y="0"/>
                  </a:lnTo>
                  <a:close/>
                </a:path>
              </a:pathLst>
            </a:custGeom>
            <a:solidFill>
              <a:srgbClr val="FF829F"/>
            </a:solidFill>
          </p:spPr>
          <p:txBody>
            <a:bodyPr wrap="square" lIns="0" tIns="0" rIns="0" bIns="0" rtlCol="0"/>
            <a:lstStyle/>
            <a:p>
              <a:endParaRPr/>
            </a:p>
          </p:txBody>
        </p:sp>
        <p:sp>
          <p:nvSpPr>
            <p:cNvPr id="69" name="object 13">
              <a:extLst>
                <a:ext uri="{FF2B5EF4-FFF2-40B4-BE49-F238E27FC236}">
                  <a16:creationId xmlns:a16="http://schemas.microsoft.com/office/drawing/2014/main" id="{361DF9A2-6A71-5B96-E497-FE6600FEBA7E}"/>
                </a:ext>
              </a:extLst>
            </p:cNvPr>
            <p:cNvSpPr/>
            <p:nvPr/>
          </p:nvSpPr>
          <p:spPr>
            <a:xfrm>
              <a:off x="1909690" y="3701138"/>
              <a:ext cx="892810" cy="208279"/>
            </a:xfrm>
            <a:custGeom>
              <a:avLst/>
              <a:gdLst/>
              <a:ahLst/>
              <a:cxnLst/>
              <a:rect l="l" t="t" r="r" b="b"/>
              <a:pathLst>
                <a:path w="892810" h="208279">
                  <a:moveTo>
                    <a:pt x="892201" y="106144"/>
                  </a:moveTo>
                  <a:lnTo>
                    <a:pt x="886363" y="88672"/>
                  </a:lnTo>
                  <a:lnTo>
                    <a:pt x="869461" y="72192"/>
                  </a:lnTo>
                  <a:lnTo>
                    <a:pt x="806138" y="43004"/>
                  </a:lnTo>
                  <a:lnTo>
                    <a:pt x="761553" y="30695"/>
                  </a:lnTo>
                  <a:lnTo>
                    <a:pt x="709577" y="20177"/>
                  </a:lnTo>
                  <a:lnTo>
                    <a:pt x="651127" y="11649"/>
                  </a:lnTo>
                  <a:lnTo>
                    <a:pt x="587121" y="5310"/>
                  </a:lnTo>
                  <a:lnTo>
                    <a:pt x="518477" y="1360"/>
                  </a:lnTo>
                  <a:lnTo>
                    <a:pt x="446114" y="0"/>
                  </a:lnTo>
                  <a:lnTo>
                    <a:pt x="373754" y="1360"/>
                  </a:lnTo>
                  <a:lnTo>
                    <a:pt x="305111" y="5310"/>
                  </a:lnTo>
                  <a:lnTo>
                    <a:pt x="241102" y="11649"/>
                  </a:lnTo>
                  <a:lnTo>
                    <a:pt x="182648" y="20177"/>
                  </a:lnTo>
                  <a:lnTo>
                    <a:pt x="130666" y="30695"/>
                  </a:lnTo>
                  <a:lnTo>
                    <a:pt x="86076" y="43004"/>
                  </a:lnTo>
                  <a:lnTo>
                    <a:pt x="49796" y="56902"/>
                  </a:lnTo>
                  <a:lnTo>
                    <a:pt x="5839" y="88672"/>
                  </a:lnTo>
                  <a:lnTo>
                    <a:pt x="0" y="106144"/>
                  </a:lnTo>
                  <a:lnTo>
                    <a:pt x="5839" y="122384"/>
                  </a:lnTo>
                  <a:lnTo>
                    <a:pt x="49796" y="152463"/>
                  </a:lnTo>
                  <a:lnTo>
                    <a:pt x="86076" y="165838"/>
                  </a:lnTo>
                  <a:lnTo>
                    <a:pt x="130666" y="177792"/>
                  </a:lnTo>
                  <a:lnTo>
                    <a:pt x="182648" y="188094"/>
                  </a:lnTo>
                  <a:lnTo>
                    <a:pt x="241102" y="196511"/>
                  </a:lnTo>
                  <a:lnTo>
                    <a:pt x="305111" y="202810"/>
                  </a:lnTo>
                  <a:lnTo>
                    <a:pt x="373754" y="206761"/>
                  </a:lnTo>
                  <a:lnTo>
                    <a:pt x="446114" y="208129"/>
                  </a:lnTo>
                  <a:lnTo>
                    <a:pt x="518477" y="206761"/>
                  </a:lnTo>
                  <a:lnTo>
                    <a:pt x="587121" y="202810"/>
                  </a:lnTo>
                  <a:lnTo>
                    <a:pt x="651127" y="196511"/>
                  </a:lnTo>
                  <a:lnTo>
                    <a:pt x="709577" y="188094"/>
                  </a:lnTo>
                  <a:lnTo>
                    <a:pt x="761553" y="177792"/>
                  </a:lnTo>
                  <a:lnTo>
                    <a:pt x="806138" y="165838"/>
                  </a:lnTo>
                  <a:lnTo>
                    <a:pt x="842413" y="152463"/>
                  </a:lnTo>
                  <a:lnTo>
                    <a:pt x="886363" y="122384"/>
                  </a:lnTo>
                  <a:lnTo>
                    <a:pt x="892201" y="106144"/>
                  </a:lnTo>
                  <a:close/>
                </a:path>
              </a:pathLst>
            </a:custGeom>
            <a:ln w="16942">
              <a:solidFill>
                <a:srgbClr val="000000"/>
              </a:solidFill>
            </a:ln>
          </p:spPr>
          <p:txBody>
            <a:bodyPr wrap="square" lIns="0" tIns="0" rIns="0" bIns="0" rtlCol="0"/>
            <a:lstStyle/>
            <a:p>
              <a:endParaRPr/>
            </a:p>
          </p:txBody>
        </p:sp>
        <p:sp>
          <p:nvSpPr>
            <p:cNvPr id="70" name="object 14">
              <a:extLst>
                <a:ext uri="{FF2B5EF4-FFF2-40B4-BE49-F238E27FC236}">
                  <a16:creationId xmlns:a16="http://schemas.microsoft.com/office/drawing/2014/main" id="{78AE5F23-BE1B-8413-ED74-F48B4F86529E}"/>
                </a:ext>
              </a:extLst>
            </p:cNvPr>
            <p:cNvSpPr/>
            <p:nvPr/>
          </p:nvSpPr>
          <p:spPr>
            <a:xfrm>
              <a:off x="2266732" y="3734990"/>
              <a:ext cx="179070" cy="38735"/>
            </a:xfrm>
            <a:custGeom>
              <a:avLst/>
              <a:gdLst/>
              <a:ahLst/>
              <a:cxnLst/>
              <a:rect l="l" t="t" r="r" b="b"/>
              <a:pathLst>
                <a:path w="179069" h="38735">
                  <a:moveTo>
                    <a:pt x="89073" y="0"/>
                  </a:moveTo>
                  <a:lnTo>
                    <a:pt x="53687" y="1519"/>
                  </a:lnTo>
                  <a:lnTo>
                    <a:pt x="25454" y="5809"/>
                  </a:lnTo>
                  <a:lnTo>
                    <a:pt x="6761" y="12465"/>
                  </a:lnTo>
                  <a:lnTo>
                    <a:pt x="0" y="21085"/>
                  </a:lnTo>
                  <a:lnTo>
                    <a:pt x="6761" y="27383"/>
                  </a:lnTo>
                  <a:lnTo>
                    <a:pt x="25454" y="32847"/>
                  </a:lnTo>
                  <a:lnTo>
                    <a:pt x="53687" y="36697"/>
                  </a:lnTo>
                  <a:lnTo>
                    <a:pt x="89073" y="38154"/>
                  </a:lnTo>
                  <a:lnTo>
                    <a:pt x="122756" y="36697"/>
                  </a:lnTo>
                  <a:lnTo>
                    <a:pt x="151335" y="32847"/>
                  </a:lnTo>
                  <a:lnTo>
                    <a:pt x="171159" y="27383"/>
                  </a:lnTo>
                  <a:lnTo>
                    <a:pt x="178578" y="21085"/>
                  </a:lnTo>
                  <a:lnTo>
                    <a:pt x="171159" y="12465"/>
                  </a:lnTo>
                  <a:lnTo>
                    <a:pt x="151335" y="5809"/>
                  </a:lnTo>
                  <a:lnTo>
                    <a:pt x="122756" y="1519"/>
                  </a:lnTo>
                  <a:lnTo>
                    <a:pt x="89073" y="0"/>
                  </a:lnTo>
                  <a:close/>
                </a:path>
              </a:pathLst>
            </a:custGeom>
            <a:solidFill>
              <a:srgbClr val="FF829F"/>
            </a:solidFill>
          </p:spPr>
          <p:txBody>
            <a:bodyPr wrap="square" lIns="0" tIns="0" rIns="0" bIns="0" rtlCol="0"/>
            <a:lstStyle/>
            <a:p>
              <a:endParaRPr/>
            </a:p>
          </p:txBody>
        </p:sp>
        <p:sp>
          <p:nvSpPr>
            <p:cNvPr id="71" name="object 15">
              <a:extLst>
                <a:ext uri="{FF2B5EF4-FFF2-40B4-BE49-F238E27FC236}">
                  <a16:creationId xmlns:a16="http://schemas.microsoft.com/office/drawing/2014/main" id="{6CA26556-1B3D-367D-D8C2-CA4634C161CE}"/>
                </a:ext>
              </a:extLst>
            </p:cNvPr>
            <p:cNvSpPr/>
            <p:nvPr/>
          </p:nvSpPr>
          <p:spPr>
            <a:xfrm>
              <a:off x="2266732" y="3734990"/>
              <a:ext cx="179070" cy="38735"/>
            </a:xfrm>
            <a:custGeom>
              <a:avLst/>
              <a:gdLst/>
              <a:ahLst/>
              <a:cxnLst/>
              <a:rect l="l" t="t" r="r" b="b"/>
              <a:pathLst>
                <a:path w="179069" h="38735">
                  <a:moveTo>
                    <a:pt x="178578" y="21085"/>
                  </a:moveTo>
                  <a:lnTo>
                    <a:pt x="171159" y="12465"/>
                  </a:lnTo>
                  <a:lnTo>
                    <a:pt x="151335" y="5809"/>
                  </a:lnTo>
                  <a:lnTo>
                    <a:pt x="122756" y="1519"/>
                  </a:lnTo>
                  <a:lnTo>
                    <a:pt x="89073" y="0"/>
                  </a:lnTo>
                  <a:lnTo>
                    <a:pt x="53687" y="1519"/>
                  </a:lnTo>
                  <a:lnTo>
                    <a:pt x="25454" y="5809"/>
                  </a:lnTo>
                  <a:lnTo>
                    <a:pt x="6761" y="12465"/>
                  </a:lnTo>
                  <a:lnTo>
                    <a:pt x="0" y="21085"/>
                  </a:lnTo>
                  <a:lnTo>
                    <a:pt x="6761" y="27383"/>
                  </a:lnTo>
                  <a:lnTo>
                    <a:pt x="25454" y="32847"/>
                  </a:lnTo>
                  <a:lnTo>
                    <a:pt x="53687" y="36697"/>
                  </a:lnTo>
                  <a:lnTo>
                    <a:pt x="89073" y="38154"/>
                  </a:lnTo>
                  <a:lnTo>
                    <a:pt x="122756" y="36697"/>
                  </a:lnTo>
                  <a:lnTo>
                    <a:pt x="151335" y="32847"/>
                  </a:lnTo>
                  <a:lnTo>
                    <a:pt x="171159" y="27383"/>
                  </a:lnTo>
                  <a:lnTo>
                    <a:pt x="178578" y="21085"/>
                  </a:lnTo>
                  <a:close/>
                </a:path>
              </a:pathLst>
            </a:custGeom>
            <a:ln w="16942">
              <a:solidFill>
                <a:srgbClr val="000000"/>
              </a:solidFill>
            </a:ln>
          </p:spPr>
          <p:txBody>
            <a:bodyPr wrap="square" lIns="0" tIns="0" rIns="0" bIns="0" rtlCol="0"/>
            <a:lstStyle/>
            <a:p>
              <a:endParaRPr/>
            </a:p>
          </p:txBody>
        </p:sp>
        <p:sp>
          <p:nvSpPr>
            <p:cNvPr id="72" name="object 16">
              <a:extLst>
                <a:ext uri="{FF2B5EF4-FFF2-40B4-BE49-F238E27FC236}">
                  <a16:creationId xmlns:a16="http://schemas.microsoft.com/office/drawing/2014/main" id="{23443A7A-1DF7-A134-886E-95D5D821D5D4}"/>
                </a:ext>
              </a:extLst>
            </p:cNvPr>
            <p:cNvSpPr/>
            <p:nvPr/>
          </p:nvSpPr>
          <p:spPr>
            <a:xfrm>
              <a:off x="5827663" y="2078273"/>
              <a:ext cx="370205" cy="2090420"/>
            </a:xfrm>
            <a:custGeom>
              <a:avLst/>
              <a:gdLst/>
              <a:ahLst/>
              <a:cxnLst/>
              <a:rect l="l" t="t" r="r" b="b"/>
              <a:pathLst>
                <a:path w="370204" h="2090420">
                  <a:moveTo>
                    <a:pt x="50858" y="8462"/>
                  </a:moveTo>
                  <a:lnTo>
                    <a:pt x="42381" y="8462"/>
                  </a:lnTo>
                  <a:lnTo>
                    <a:pt x="86" y="2047443"/>
                  </a:lnTo>
                  <a:lnTo>
                    <a:pt x="0" y="2060496"/>
                  </a:lnTo>
                  <a:lnTo>
                    <a:pt x="4310" y="2064656"/>
                  </a:lnTo>
                  <a:lnTo>
                    <a:pt x="93383" y="2085885"/>
                  </a:lnTo>
                  <a:lnTo>
                    <a:pt x="182744" y="2090188"/>
                  </a:lnTo>
                  <a:lnTo>
                    <a:pt x="267651" y="2081582"/>
                  </a:lnTo>
                  <a:lnTo>
                    <a:pt x="182744" y="2081582"/>
                  </a:lnTo>
                  <a:lnTo>
                    <a:pt x="182744" y="2077422"/>
                  </a:lnTo>
                  <a:lnTo>
                    <a:pt x="93383" y="2077422"/>
                  </a:lnTo>
                  <a:lnTo>
                    <a:pt x="93383" y="2068959"/>
                  </a:lnTo>
                  <a:lnTo>
                    <a:pt x="97549" y="2068959"/>
                  </a:lnTo>
                  <a:lnTo>
                    <a:pt x="25697" y="2051603"/>
                  </a:lnTo>
                  <a:lnTo>
                    <a:pt x="8476" y="2051603"/>
                  </a:lnTo>
                  <a:lnTo>
                    <a:pt x="8476" y="2047443"/>
                  </a:lnTo>
                  <a:lnTo>
                    <a:pt x="17038" y="2047443"/>
                  </a:lnTo>
                  <a:lnTo>
                    <a:pt x="59158" y="16925"/>
                  </a:lnTo>
                  <a:lnTo>
                    <a:pt x="50858" y="16925"/>
                  </a:lnTo>
                  <a:lnTo>
                    <a:pt x="50858" y="8462"/>
                  </a:lnTo>
                  <a:close/>
                </a:path>
                <a:path w="370204" h="2090420">
                  <a:moveTo>
                    <a:pt x="267651" y="2064656"/>
                  </a:moveTo>
                  <a:lnTo>
                    <a:pt x="182744" y="2073119"/>
                  </a:lnTo>
                  <a:lnTo>
                    <a:pt x="182744" y="2081582"/>
                  </a:lnTo>
                  <a:lnTo>
                    <a:pt x="267651" y="2081582"/>
                  </a:lnTo>
                  <a:lnTo>
                    <a:pt x="314487" y="2073119"/>
                  </a:lnTo>
                  <a:lnTo>
                    <a:pt x="267651" y="2073119"/>
                  </a:lnTo>
                  <a:lnTo>
                    <a:pt x="267651" y="2064656"/>
                  </a:lnTo>
                  <a:close/>
                </a:path>
                <a:path w="370204" h="2090420">
                  <a:moveTo>
                    <a:pt x="97456" y="2069149"/>
                  </a:moveTo>
                  <a:lnTo>
                    <a:pt x="93383" y="2077422"/>
                  </a:lnTo>
                  <a:lnTo>
                    <a:pt x="182744" y="2077422"/>
                  </a:lnTo>
                  <a:lnTo>
                    <a:pt x="182744" y="2073119"/>
                  </a:lnTo>
                  <a:lnTo>
                    <a:pt x="97456" y="2069149"/>
                  </a:lnTo>
                  <a:close/>
                </a:path>
                <a:path w="370204" h="2090420">
                  <a:moveTo>
                    <a:pt x="352786" y="2049012"/>
                  </a:moveTo>
                  <a:lnTo>
                    <a:pt x="267651" y="2064656"/>
                  </a:lnTo>
                  <a:lnTo>
                    <a:pt x="267651" y="2073119"/>
                  </a:lnTo>
                  <a:lnTo>
                    <a:pt x="314487" y="2073119"/>
                  </a:lnTo>
                  <a:lnTo>
                    <a:pt x="361322" y="2064656"/>
                  </a:lnTo>
                  <a:lnTo>
                    <a:pt x="365488" y="2060496"/>
                  </a:lnTo>
                  <a:lnTo>
                    <a:pt x="369798" y="2051603"/>
                  </a:lnTo>
                  <a:lnTo>
                    <a:pt x="352846" y="2051603"/>
                  </a:lnTo>
                  <a:lnTo>
                    <a:pt x="352786" y="2049012"/>
                  </a:lnTo>
                  <a:close/>
                </a:path>
                <a:path w="370204" h="2090420">
                  <a:moveTo>
                    <a:pt x="97549" y="2068959"/>
                  </a:moveTo>
                  <a:lnTo>
                    <a:pt x="93383" y="2068959"/>
                  </a:lnTo>
                  <a:lnTo>
                    <a:pt x="97456" y="2069149"/>
                  </a:lnTo>
                  <a:lnTo>
                    <a:pt x="97549" y="2068959"/>
                  </a:lnTo>
                  <a:close/>
                </a:path>
                <a:path w="370204" h="2090420">
                  <a:moveTo>
                    <a:pt x="8476" y="2047443"/>
                  </a:moveTo>
                  <a:lnTo>
                    <a:pt x="12786" y="2051603"/>
                  </a:lnTo>
                  <a:lnTo>
                    <a:pt x="16952" y="2051603"/>
                  </a:lnTo>
                  <a:lnTo>
                    <a:pt x="8476" y="2047443"/>
                  </a:lnTo>
                  <a:close/>
                </a:path>
                <a:path w="370204" h="2090420">
                  <a:moveTo>
                    <a:pt x="16996" y="2049501"/>
                  </a:moveTo>
                  <a:lnTo>
                    <a:pt x="16952" y="2051603"/>
                  </a:lnTo>
                  <a:lnTo>
                    <a:pt x="25697" y="2051603"/>
                  </a:lnTo>
                  <a:lnTo>
                    <a:pt x="16996" y="2049501"/>
                  </a:lnTo>
                  <a:close/>
                </a:path>
                <a:path w="370204" h="2090420">
                  <a:moveTo>
                    <a:pt x="357012" y="2048235"/>
                  </a:moveTo>
                  <a:lnTo>
                    <a:pt x="356040" y="2048414"/>
                  </a:lnTo>
                  <a:lnTo>
                    <a:pt x="352846" y="2051603"/>
                  </a:lnTo>
                  <a:lnTo>
                    <a:pt x="357012" y="2051603"/>
                  </a:lnTo>
                  <a:lnTo>
                    <a:pt x="357012" y="2048235"/>
                  </a:lnTo>
                  <a:close/>
                </a:path>
                <a:path w="370204" h="2090420">
                  <a:moveTo>
                    <a:pt x="369703" y="2047443"/>
                  </a:moveTo>
                  <a:lnTo>
                    <a:pt x="361322" y="2047443"/>
                  </a:lnTo>
                  <a:lnTo>
                    <a:pt x="361322" y="2051603"/>
                  </a:lnTo>
                  <a:lnTo>
                    <a:pt x="369798" y="2051603"/>
                  </a:lnTo>
                  <a:lnTo>
                    <a:pt x="369703" y="2047443"/>
                  </a:lnTo>
                  <a:close/>
                </a:path>
                <a:path w="370204" h="2090420">
                  <a:moveTo>
                    <a:pt x="17038" y="2047443"/>
                  </a:moveTo>
                  <a:lnTo>
                    <a:pt x="8476" y="2047443"/>
                  </a:lnTo>
                  <a:lnTo>
                    <a:pt x="16996" y="2049501"/>
                  </a:lnTo>
                  <a:lnTo>
                    <a:pt x="17038" y="2047443"/>
                  </a:lnTo>
                  <a:close/>
                </a:path>
                <a:path w="370204" h="2090420">
                  <a:moveTo>
                    <a:pt x="314630" y="0"/>
                  </a:moveTo>
                  <a:lnTo>
                    <a:pt x="50858" y="0"/>
                  </a:lnTo>
                  <a:lnTo>
                    <a:pt x="50858" y="8462"/>
                  </a:lnTo>
                  <a:lnTo>
                    <a:pt x="314630" y="8462"/>
                  </a:lnTo>
                  <a:lnTo>
                    <a:pt x="314630" y="16925"/>
                  </a:lnTo>
                  <a:lnTo>
                    <a:pt x="305918" y="16925"/>
                  </a:lnTo>
                  <a:lnTo>
                    <a:pt x="352786" y="2049012"/>
                  </a:lnTo>
                  <a:lnTo>
                    <a:pt x="356040" y="2048414"/>
                  </a:lnTo>
                  <a:lnTo>
                    <a:pt x="357012" y="2047443"/>
                  </a:lnTo>
                  <a:lnTo>
                    <a:pt x="369703" y="2047443"/>
                  </a:lnTo>
                  <a:lnTo>
                    <a:pt x="323202" y="12622"/>
                  </a:lnTo>
                  <a:lnTo>
                    <a:pt x="323107" y="4159"/>
                  </a:lnTo>
                  <a:lnTo>
                    <a:pt x="318797" y="4159"/>
                  </a:lnTo>
                  <a:lnTo>
                    <a:pt x="314630" y="0"/>
                  </a:lnTo>
                  <a:close/>
                </a:path>
                <a:path w="370204" h="2090420">
                  <a:moveTo>
                    <a:pt x="361322" y="2047443"/>
                  </a:moveTo>
                  <a:lnTo>
                    <a:pt x="357012" y="2047443"/>
                  </a:lnTo>
                  <a:lnTo>
                    <a:pt x="357012" y="2048235"/>
                  </a:lnTo>
                  <a:lnTo>
                    <a:pt x="361322" y="2047443"/>
                  </a:lnTo>
                  <a:close/>
                </a:path>
                <a:path w="370204" h="2090420">
                  <a:moveTo>
                    <a:pt x="305723" y="8462"/>
                  </a:moveTo>
                  <a:lnTo>
                    <a:pt x="59334" y="8462"/>
                  </a:lnTo>
                  <a:lnTo>
                    <a:pt x="59158" y="16925"/>
                  </a:lnTo>
                  <a:lnTo>
                    <a:pt x="305918" y="16925"/>
                  </a:lnTo>
                  <a:lnTo>
                    <a:pt x="305723" y="8462"/>
                  </a:lnTo>
                  <a:close/>
                </a:path>
              </a:pathLst>
            </a:custGeom>
            <a:solidFill>
              <a:srgbClr val="000000"/>
            </a:solidFill>
          </p:spPr>
          <p:txBody>
            <a:bodyPr wrap="square" lIns="0" tIns="0" rIns="0" bIns="0" rtlCol="0"/>
            <a:lstStyle/>
            <a:p>
              <a:endParaRPr/>
            </a:p>
          </p:txBody>
        </p:sp>
        <p:pic>
          <p:nvPicPr>
            <p:cNvPr id="73" name="object 17">
              <a:extLst>
                <a:ext uri="{FF2B5EF4-FFF2-40B4-BE49-F238E27FC236}">
                  <a16:creationId xmlns:a16="http://schemas.microsoft.com/office/drawing/2014/main" id="{3FD02294-F661-5B01-B654-4551E458E8BF}"/>
                </a:ext>
              </a:extLst>
            </p:cNvPr>
            <p:cNvPicPr/>
            <p:nvPr/>
          </p:nvPicPr>
          <p:blipFill>
            <a:blip r:embed="rId8" cstate="print"/>
            <a:stretch>
              <a:fillRect/>
            </a:stretch>
          </p:blipFill>
          <p:spPr>
            <a:xfrm>
              <a:off x="5823502" y="1530042"/>
              <a:ext cx="373960" cy="573619"/>
            </a:xfrm>
            <a:prstGeom prst="rect">
              <a:avLst/>
            </a:prstGeom>
          </p:spPr>
        </p:pic>
        <p:sp>
          <p:nvSpPr>
            <p:cNvPr id="74" name="object 18">
              <a:extLst>
                <a:ext uri="{FF2B5EF4-FFF2-40B4-BE49-F238E27FC236}">
                  <a16:creationId xmlns:a16="http://schemas.microsoft.com/office/drawing/2014/main" id="{819F23EC-034A-4BD3-062E-66EB23239D15}"/>
                </a:ext>
              </a:extLst>
            </p:cNvPr>
            <p:cNvSpPr/>
            <p:nvPr/>
          </p:nvSpPr>
          <p:spPr>
            <a:xfrm>
              <a:off x="4348898" y="4032482"/>
              <a:ext cx="943610" cy="216535"/>
            </a:xfrm>
            <a:custGeom>
              <a:avLst/>
              <a:gdLst/>
              <a:ahLst/>
              <a:cxnLst/>
              <a:rect l="l" t="t" r="r" b="b"/>
              <a:pathLst>
                <a:path w="943610" h="216535">
                  <a:moveTo>
                    <a:pt x="471658" y="0"/>
                  </a:moveTo>
                  <a:lnTo>
                    <a:pt x="402256" y="1130"/>
                  </a:lnTo>
                  <a:lnTo>
                    <a:pt x="335917" y="4421"/>
                  </a:lnTo>
                  <a:lnTo>
                    <a:pt x="273388" y="9721"/>
                  </a:lnTo>
                  <a:lnTo>
                    <a:pt x="215416" y="16878"/>
                  </a:lnTo>
                  <a:lnTo>
                    <a:pt x="162749" y="25742"/>
                  </a:lnTo>
                  <a:lnTo>
                    <a:pt x="116134" y="36162"/>
                  </a:lnTo>
                  <a:lnTo>
                    <a:pt x="76319" y="47984"/>
                  </a:lnTo>
                  <a:lnTo>
                    <a:pt x="20076" y="75236"/>
                  </a:lnTo>
                  <a:lnTo>
                    <a:pt x="0" y="106288"/>
                  </a:lnTo>
                  <a:lnTo>
                    <a:pt x="5143" y="122206"/>
                  </a:lnTo>
                  <a:lnTo>
                    <a:pt x="44050" y="152036"/>
                  </a:lnTo>
                  <a:lnTo>
                    <a:pt x="116134" y="177912"/>
                  </a:lnTo>
                  <a:lnTo>
                    <a:pt x="162749" y="188887"/>
                  </a:lnTo>
                  <a:lnTo>
                    <a:pt x="215416" y="198297"/>
                  </a:lnTo>
                  <a:lnTo>
                    <a:pt x="273388" y="205950"/>
                  </a:lnTo>
                  <a:lnTo>
                    <a:pt x="335917" y="211655"/>
                  </a:lnTo>
                  <a:lnTo>
                    <a:pt x="402256" y="215218"/>
                  </a:lnTo>
                  <a:lnTo>
                    <a:pt x="471658" y="216448"/>
                  </a:lnTo>
                  <a:lnTo>
                    <a:pt x="541996" y="215218"/>
                  </a:lnTo>
                  <a:lnTo>
                    <a:pt x="608908" y="211655"/>
                  </a:lnTo>
                  <a:lnTo>
                    <a:pt x="671706" y="205950"/>
                  </a:lnTo>
                  <a:lnTo>
                    <a:pt x="729698" y="198297"/>
                  </a:lnTo>
                  <a:lnTo>
                    <a:pt x="782196" y="188887"/>
                  </a:lnTo>
                  <a:lnTo>
                    <a:pt x="828510" y="177912"/>
                  </a:lnTo>
                  <a:lnTo>
                    <a:pt x="867950" y="165564"/>
                  </a:lnTo>
                  <a:lnTo>
                    <a:pt x="923448" y="137519"/>
                  </a:lnTo>
                  <a:lnTo>
                    <a:pt x="943174" y="106288"/>
                  </a:lnTo>
                  <a:lnTo>
                    <a:pt x="938127" y="90363"/>
                  </a:lnTo>
                  <a:lnTo>
                    <a:pt x="899825" y="61060"/>
                  </a:lnTo>
                  <a:lnTo>
                    <a:pt x="828510" y="36162"/>
                  </a:lnTo>
                  <a:lnTo>
                    <a:pt x="782196" y="25742"/>
                  </a:lnTo>
                  <a:lnTo>
                    <a:pt x="729698" y="16878"/>
                  </a:lnTo>
                  <a:lnTo>
                    <a:pt x="671706" y="9721"/>
                  </a:lnTo>
                  <a:lnTo>
                    <a:pt x="608908" y="4421"/>
                  </a:lnTo>
                  <a:lnTo>
                    <a:pt x="541996" y="1130"/>
                  </a:lnTo>
                  <a:lnTo>
                    <a:pt x="471658" y="0"/>
                  </a:lnTo>
                  <a:close/>
                </a:path>
              </a:pathLst>
            </a:custGeom>
            <a:solidFill>
              <a:srgbClr val="DFF0FF"/>
            </a:solidFill>
          </p:spPr>
          <p:txBody>
            <a:bodyPr wrap="square" lIns="0" tIns="0" rIns="0" bIns="0" rtlCol="0"/>
            <a:lstStyle/>
            <a:p>
              <a:endParaRPr/>
            </a:p>
          </p:txBody>
        </p:sp>
        <p:sp>
          <p:nvSpPr>
            <p:cNvPr id="75" name="object 19">
              <a:extLst>
                <a:ext uri="{FF2B5EF4-FFF2-40B4-BE49-F238E27FC236}">
                  <a16:creationId xmlns:a16="http://schemas.microsoft.com/office/drawing/2014/main" id="{1365EA35-B0EB-73AC-276E-0B94940AA7B9}"/>
                </a:ext>
              </a:extLst>
            </p:cNvPr>
            <p:cNvSpPr/>
            <p:nvPr/>
          </p:nvSpPr>
          <p:spPr>
            <a:xfrm>
              <a:off x="4348898" y="4032482"/>
              <a:ext cx="943610" cy="216535"/>
            </a:xfrm>
            <a:custGeom>
              <a:avLst/>
              <a:gdLst/>
              <a:ahLst/>
              <a:cxnLst/>
              <a:rect l="l" t="t" r="r" b="b"/>
              <a:pathLst>
                <a:path w="943610" h="216535">
                  <a:moveTo>
                    <a:pt x="943174" y="106288"/>
                  </a:moveTo>
                  <a:lnTo>
                    <a:pt x="938127" y="90363"/>
                  </a:lnTo>
                  <a:lnTo>
                    <a:pt x="923448" y="75236"/>
                  </a:lnTo>
                  <a:lnTo>
                    <a:pt x="867950" y="47984"/>
                  </a:lnTo>
                  <a:lnTo>
                    <a:pt x="828510" y="36162"/>
                  </a:lnTo>
                  <a:lnTo>
                    <a:pt x="782196" y="25742"/>
                  </a:lnTo>
                  <a:lnTo>
                    <a:pt x="729698" y="16878"/>
                  </a:lnTo>
                  <a:lnTo>
                    <a:pt x="671706" y="9721"/>
                  </a:lnTo>
                  <a:lnTo>
                    <a:pt x="608908" y="4421"/>
                  </a:lnTo>
                  <a:lnTo>
                    <a:pt x="541996" y="1130"/>
                  </a:lnTo>
                  <a:lnTo>
                    <a:pt x="471658" y="0"/>
                  </a:lnTo>
                  <a:lnTo>
                    <a:pt x="402256" y="1130"/>
                  </a:lnTo>
                  <a:lnTo>
                    <a:pt x="335917" y="4421"/>
                  </a:lnTo>
                  <a:lnTo>
                    <a:pt x="273388" y="9721"/>
                  </a:lnTo>
                  <a:lnTo>
                    <a:pt x="215416" y="16878"/>
                  </a:lnTo>
                  <a:lnTo>
                    <a:pt x="162749" y="25742"/>
                  </a:lnTo>
                  <a:lnTo>
                    <a:pt x="116134" y="36162"/>
                  </a:lnTo>
                  <a:lnTo>
                    <a:pt x="76319" y="47984"/>
                  </a:lnTo>
                  <a:lnTo>
                    <a:pt x="20076" y="75236"/>
                  </a:lnTo>
                  <a:lnTo>
                    <a:pt x="0" y="106288"/>
                  </a:lnTo>
                  <a:lnTo>
                    <a:pt x="5143" y="122206"/>
                  </a:lnTo>
                  <a:lnTo>
                    <a:pt x="44050" y="152036"/>
                  </a:lnTo>
                  <a:lnTo>
                    <a:pt x="116134" y="177912"/>
                  </a:lnTo>
                  <a:lnTo>
                    <a:pt x="162749" y="188887"/>
                  </a:lnTo>
                  <a:lnTo>
                    <a:pt x="215416" y="198297"/>
                  </a:lnTo>
                  <a:lnTo>
                    <a:pt x="273388" y="205950"/>
                  </a:lnTo>
                  <a:lnTo>
                    <a:pt x="335917" y="211655"/>
                  </a:lnTo>
                  <a:lnTo>
                    <a:pt x="402256" y="215218"/>
                  </a:lnTo>
                  <a:lnTo>
                    <a:pt x="471658" y="216448"/>
                  </a:lnTo>
                  <a:lnTo>
                    <a:pt x="541996" y="215218"/>
                  </a:lnTo>
                  <a:lnTo>
                    <a:pt x="608908" y="211655"/>
                  </a:lnTo>
                  <a:lnTo>
                    <a:pt x="671706" y="205950"/>
                  </a:lnTo>
                  <a:lnTo>
                    <a:pt x="729698" y="198297"/>
                  </a:lnTo>
                  <a:lnTo>
                    <a:pt x="782196" y="188887"/>
                  </a:lnTo>
                  <a:lnTo>
                    <a:pt x="828510" y="177912"/>
                  </a:lnTo>
                  <a:lnTo>
                    <a:pt x="867950" y="165564"/>
                  </a:lnTo>
                  <a:lnTo>
                    <a:pt x="923448" y="137519"/>
                  </a:lnTo>
                  <a:lnTo>
                    <a:pt x="938127" y="122206"/>
                  </a:lnTo>
                  <a:lnTo>
                    <a:pt x="943174" y="106288"/>
                  </a:lnTo>
                  <a:close/>
                </a:path>
              </a:pathLst>
            </a:custGeom>
            <a:ln w="16942">
              <a:solidFill>
                <a:srgbClr val="000000"/>
              </a:solidFill>
            </a:ln>
          </p:spPr>
          <p:txBody>
            <a:bodyPr wrap="square" lIns="0" tIns="0" rIns="0" bIns="0" rtlCol="0"/>
            <a:lstStyle/>
            <a:p>
              <a:endParaRPr/>
            </a:p>
          </p:txBody>
        </p:sp>
        <p:sp>
          <p:nvSpPr>
            <p:cNvPr id="76" name="object 20">
              <a:extLst>
                <a:ext uri="{FF2B5EF4-FFF2-40B4-BE49-F238E27FC236}">
                  <a16:creationId xmlns:a16="http://schemas.microsoft.com/office/drawing/2014/main" id="{9804DA9F-A5E2-86BC-0485-B7A978A47216}"/>
                </a:ext>
              </a:extLst>
            </p:cNvPr>
            <p:cNvSpPr/>
            <p:nvPr/>
          </p:nvSpPr>
          <p:spPr>
            <a:xfrm>
              <a:off x="4374327" y="3798820"/>
              <a:ext cx="896619" cy="416559"/>
            </a:xfrm>
            <a:custGeom>
              <a:avLst/>
              <a:gdLst/>
              <a:ahLst/>
              <a:cxnLst/>
              <a:rect l="l" t="t" r="r" b="b"/>
              <a:pathLst>
                <a:path w="896620" h="416560">
                  <a:moveTo>
                    <a:pt x="896482" y="0"/>
                  </a:moveTo>
                  <a:lnTo>
                    <a:pt x="0" y="0"/>
                  </a:lnTo>
                  <a:lnTo>
                    <a:pt x="0" y="331056"/>
                  </a:lnTo>
                  <a:lnTo>
                    <a:pt x="59478" y="369641"/>
                  </a:lnTo>
                  <a:lnTo>
                    <a:pt x="118812" y="386567"/>
                  </a:lnTo>
                  <a:lnTo>
                    <a:pt x="195530" y="403493"/>
                  </a:lnTo>
                  <a:lnTo>
                    <a:pt x="284604" y="416115"/>
                  </a:lnTo>
                  <a:lnTo>
                    <a:pt x="569496" y="416115"/>
                  </a:lnTo>
                  <a:lnTo>
                    <a:pt x="662879" y="411955"/>
                  </a:lnTo>
                  <a:lnTo>
                    <a:pt x="748074" y="395030"/>
                  </a:lnTo>
                  <a:lnTo>
                    <a:pt x="811718" y="378104"/>
                  </a:lnTo>
                  <a:lnTo>
                    <a:pt x="862576" y="361035"/>
                  </a:lnTo>
                  <a:lnTo>
                    <a:pt x="892315" y="335359"/>
                  </a:lnTo>
                  <a:lnTo>
                    <a:pt x="892315" y="318433"/>
                  </a:lnTo>
                  <a:lnTo>
                    <a:pt x="896482" y="0"/>
                  </a:lnTo>
                  <a:close/>
                </a:path>
              </a:pathLst>
            </a:custGeom>
            <a:solidFill>
              <a:srgbClr val="DFF0FF"/>
            </a:solidFill>
          </p:spPr>
          <p:txBody>
            <a:bodyPr wrap="square" lIns="0" tIns="0" rIns="0" bIns="0" rtlCol="0"/>
            <a:lstStyle/>
            <a:p>
              <a:endParaRPr/>
            </a:p>
          </p:txBody>
        </p:sp>
        <p:sp>
          <p:nvSpPr>
            <p:cNvPr id="77" name="object 21">
              <a:extLst>
                <a:ext uri="{FF2B5EF4-FFF2-40B4-BE49-F238E27FC236}">
                  <a16:creationId xmlns:a16="http://schemas.microsoft.com/office/drawing/2014/main" id="{249E8A01-6D89-FF28-2D3D-60F0B266BD67}"/>
                </a:ext>
              </a:extLst>
            </p:cNvPr>
            <p:cNvSpPr/>
            <p:nvPr/>
          </p:nvSpPr>
          <p:spPr>
            <a:xfrm>
              <a:off x="4370161" y="3790357"/>
              <a:ext cx="909319" cy="433070"/>
            </a:xfrm>
            <a:custGeom>
              <a:avLst/>
              <a:gdLst/>
              <a:ahLst/>
              <a:cxnLst/>
              <a:rect l="l" t="t" r="r" b="b"/>
              <a:pathLst>
                <a:path w="909320" h="433070">
                  <a:moveTo>
                    <a:pt x="900648" y="0"/>
                  </a:moveTo>
                  <a:lnTo>
                    <a:pt x="0" y="0"/>
                  </a:lnTo>
                  <a:lnTo>
                    <a:pt x="0" y="343822"/>
                  </a:lnTo>
                  <a:lnTo>
                    <a:pt x="4166" y="343822"/>
                  </a:lnTo>
                  <a:lnTo>
                    <a:pt x="21119" y="365338"/>
                  </a:lnTo>
                  <a:lnTo>
                    <a:pt x="59334" y="386567"/>
                  </a:lnTo>
                  <a:lnTo>
                    <a:pt x="118812" y="407652"/>
                  </a:lnTo>
                  <a:lnTo>
                    <a:pt x="195530" y="420418"/>
                  </a:lnTo>
                  <a:lnTo>
                    <a:pt x="199697" y="420418"/>
                  </a:lnTo>
                  <a:lnTo>
                    <a:pt x="288770" y="433041"/>
                  </a:lnTo>
                  <a:lnTo>
                    <a:pt x="577972" y="433041"/>
                  </a:lnTo>
                  <a:lnTo>
                    <a:pt x="667046" y="428881"/>
                  </a:lnTo>
                  <a:lnTo>
                    <a:pt x="688705" y="424578"/>
                  </a:lnTo>
                  <a:lnTo>
                    <a:pt x="288770" y="424578"/>
                  </a:lnTo>
                  <a:lnTo>
                    <a:pt x="288770" y="416115"/>
                  </a:lnTo>
                  <a:lnTo>
                    <a:pt x="259416" y="411955"/>
                  </a:lnTo>
                  <a:lnTo>
                    <a:pt x="199697" y="411955"/>
                  </a:lnTo>
                  <a:lnTo>
                    <a:pt x="199697" y="403493"/>
                  </a:lnTo>
                  <a:lnTo>
                    <a:pt x="148839" y="395030"/>
                  </a:lnTo>
                  <a:lnTo>
                    <a:pt x="122978" y="395030"/>
                  </a:lnTo>
                  <a:lnTo>
                    <a:pt x="122978" y="390727"/>
                  </a:lnTo>
                  <a:lnTo>
                    <a:pt x="81836" y="378104"/>
                  </a:lnTo>
                  <a:lnTo>
                    <a:pt x="63644" y="378104"/>
                  </a:lnTo>
                  <a:lnTo>
                    <a:pt x="67810" y="373801"/>
                  </a:lnTo>
                  <a:lnTo>
                    <a:pt x="37341" y="356875"/>
                  </a:lnTo>
                  <a:lnTo>
                    <a:pt x="25429" y="356875"/>
                  </a:lnTo>
                  <a:lnTo>
                    <a:pt x="29595" y="352572"/>
                  </a:lnTo>
                  <a:lnTo>
                    <a:pt x="16739" y="339519"/>
                  </a:lnTo>
                  <a:lnTo>
                    <a:pt x="4166" y="339519"/>
                  </a:lnTo>
                  <a:lnTo>
                    <a:pt x="12642" y="335359"/>
                  </a:lnTo>
                  <a:lnTo>
                    <a:pt x="12642" y="16925"/>
                  </a:lnTo>
                  <a:lnTo>
                    <a:pt x="4166" y="16925"/>
                  </a:lnTo>
                  <a:lnTo>
                    <a:pt x="4166" y="8462"/>
                  </a:lnTo>
                  <a:lnTo>
                    <a:pt x="900648" y="8462"/>
                  </a:lnTo>
                  <a:lnTo>
                    <a:pt x="900648" y="0"/>
                  </a:lnTo>
                  <a:close/>
                </a:path>
                <a:path w="909320" h="433070">
                  <a:moveTo>
                    <a:pt x="573662" y="416115"/>
                  </a:moveTo>
                  <a:lnTo>
                    <a:pt x="288770" y="416115"/>
                  </a:lnTo>
                  <a:lnTo>
                    <a:pt x="288770" y="424578"/>
                  </a:lnTo>
                  <a:lnTo>
                    <a:pt x="573662" y="424578"/>
                  </a:lnTo>
                  <a:lnTo>
                    <a:pt x="573662" y="416115"/>
                  </a:lnTo>
                  <a:close/>
                </a:path>
                <a:path w="909320" h="433070">
                  <a:moveTo>
                    <a:pt x="667046" y="411955"/>
                  </a:moveTo>
                  <a:lnTo>
                    <a:pt x="573662" y="416115"/>
                  </a:lnTo>
                  <a:lnTo>
                    <a:pt x="573662" y="424578"/>
                  </a:lnTo>
                  <a:lnTo>
                    <a:pt x="688705" y="424578"/>
                  </a:lnTo>
                  <a:lnTo>
                    <a:pt x="709643" y="420418"/>
                  </a:lnTo>
                  <a:lnTo>
                    <a:pt x="667046" y="420418"/>
                  </a:lnTo>
                  <a:lnTo>
                    <a:pt x="667046" y="411955"/>
                  </a:lnTo>
                  <a:close/>
                </a:path>
                <a:path w="909320" h="433070">
                  <a:moveTo>
                    <a:pt x="747930" y="395030"/>
                  </a:moveTo>
                  <a:lnTo>
                    <a:pt x="667046" y="411955"/>
                  </a:lnTo>
                  <a:lnTo>
                    <a:pt x="667046" y="420418"/>
                  </a:lnTo>
                  <a:lnTo>
                    <a:pt x="709643" y="420418"/>
                  </a:lnTo>
                  <a:lnTo>
                    <a:pt x="752240" y="411955"/>
                  </a:lnTo>
                  <a:lnTo>
                    <a:pt x="786146" y="403493"/>
                  </a:lnTo>
                  <a:lnTo>
                    <a:pt x="752240" y="403493"/>
                  </a:lnTo>
                  <a:lnTo>
                    <a:pt x="747930" y="395030"/>
                  </a:lnTo>
                  <a:close/>
                </a:path>
                <a:path w="909320" h="433070">
                  <a:moveTo>
                    <a:pt x="199697" y="403493"/>
                  </a:moveTo>
                  <a:lnTo>
                    <a:pt x="199697" y="411955"/>
                  </a:lnTo>
                  <a:lnTo>
                    <a:pt x="259416" y="411955"/>
                  </a:lnTo>
                  <a:lnTo>
                    <a:pt x="199697" y="403493"/>
                  </a:lnTo>
                  <a:close/>
                </a:path>
                <a:path w="909320" h="433070">
                  <a:moveTo>
                    <a:pt x="812257" y="382945"/>
                  </a:moveTo>
                  <a:lnTo>
                    <a:pt x="747930" y="395030"/>
                  </a:lnTo>
                  <a:lnTo>
                    <a:pt x="752240" y="403493"/>
                  </a:lnTo>
                  <a:lnTo>
                    <a:pt x="786146" y="403493"/>
                  </a:lnTo>
                  <a:lnTo>
                    <a:pt x="820051" y="395030"/>
                  </a:lnTo>
                  <a:lnTo>
                    <a:pt x="845552" y="386567"/>
                  </a:lnTo>
                  <a:lnTo>
                    <a:pt x="815885" y="386567"/>
                  </a:lnTo>
                  <a:lnTo>
                    <a:pt x="812257" y="382945"/>
                  </a:lnTo>
                  <a:close/>
                </a:path>
                <a:path w="909320" h="433070">
                  <a:moveTo>
                    <a:pt x="122978" y="390727"/>
                  </a:moveTo>
                  <a:lnTo>
                    <a:pt x="122978" y="395030"/>
                  </a:lnTo>
                  <a:lnTo>
                    <a:pt x="148839" y="395030"/>
                  </a:lnTo>
                  <a:lnTo>
                    <a:pt x="122978" y="390727"/>
                  </a:lnTo>
                  <a:close/>
                </a:path>
                <a:path w="909320" h="433070">
                  <a:moveTo>
                    <a:pt x="858518" y="382264"/>
                  </a:moveTo>
                  <a:lnTo>
                    <a:pt x="815885" y="382264"/>
                  </a:lnTo>
                  <a:lnTo>
                    <a:pt x="815885" y="386567"/>
                  </a:lnTo>
                  <a:lnTo>
                    <a:pt x="845552" y="386567"/>
                  </a:lnTo>
                  <a:lnTo>
                    <a:pt x="858518" y="382264"/>
                  </a:lnTo>
                  <a:close/>
                </a:path>
                <a:path w="909320" h="433070">
                  <a:moveTo>
                    <a:pt x="862576" y="361035"/>
                  </a:moveTo>
                  <a:lnTo>
                    <a:pt x="811575" y="382264"/>
                  </a:lnTo>
                  <a:lnTo>
                    <a:pt x="812257" y="382945"/>
                  </a:lnTo>
                  <a:lnTo>
                    <a:pt x="815885" y="382264"/>
                  </a:lnTo>
                  <a:lnTo>
                    <a:pt x="858518" y="382264"/>
                  </a:lnTo>
                  <a:lnTo>
                    <a:pt x="871053" y="378104"/>
                  </a:lnTo>
                  <a:lnTo>
                    <a:pt x="881029" y="369498"/>
                  </a:lnTo>
                  <a:lnTo>
                    <a:pt x="866743" y="369498"/>
                  </a:lnTo>
                  <a:lnTo>
                    <a:pt x="862576" y="361035"/>
                  </a:lnTo>
                  <a:close/>
                </a:path>
                <a:path w="909320" h="433070">
                  <a:moveTo>
                    <a:pt x="67810" y="373801"/>
                  </a:moveTo>
                  <a:lnTo>
                    <a:pt x="63644" y="378104"/>
                  </a:lnTo>
                  <a:lnTo>
                    <a:pt x="81836" y="378104"/>
                  </a:lnTo>
                  <a:lnTo>
                    <a:pt x="67810" y="373801"/>
                  </a:lnTo>
                  <a:close/>
                </a:path>
                <a:path w="909320" h="433070">
                  <a:moveTo>
                    <a:pt x="888005" y="342548"/>
                  </a:moveTo>
                  <a:lnTo>
                    <a:pt x="862576" y="361035"/>
                  </a:lnTo>
                  <a:lnTo>
                    <a:pt x="866743" y="369498"/>
                  </a:lnTo>
                  <a:lnTo>
                    <a:pt x="881029" y="369498"/>
                  </a:lnTo>
                  <a:lnTo>
                    <a:pt x="900648" y="352572"/>
                  </a:lnTo>
                  <a:lnTo>
                    <a:pt x="904958" y="343822"/>
                  </a:lnTo>
                  <a:lnTo>
                    <a:pt x="888005" y="343822"/>
                  </a:lnTo>
                  <a:lnTo>
                    <a:pt x="888005" y="342548"/>
                  </a:lnTo>
                  <a:close/>
                </a:path>
                <a:path w="909320" h="433070">
                  <a:moveTo>
                    <a:pt x="29595" y="352572"/>
                  </a:moveTo>
                  <a:lnTo>
                    <a:pt x="25429" y="356875"/>
                  </a:lnTo>
                  <a:lnTo>
                    <a:pt x="37341" y="356875"/>
                  </a:lnTo>
                  <a:lnTo>
                    <a:pt x="29595" y="352572"/>
                  </a:lnTo>
                  <a:close/>
                </a:path>
                <a:path w="909320" h="433070">
                  <a:moveTo>
                    <a:pt x="909268" y="8462"/>
                  </a:moveTo>
                  <a:lnTo>
                    <a:pt x="900648" y="8462"/>
                  </a:lnTo>
                  <a:lnTo>
                    <a:pt x="900648" y="16925"/>
                  </a:lnTo>
                  <a:lnTo>
                    <a:pt x="892061" y="16925"/>
                  </a:lnTo>
                  <a:lnTo>
                    <a:pt x="888005" y="326896"/>
                  </a:lnTo>
                  <a:lnTo>
                    <a:pt x="888005" y="339519"/>
                  </a:lnTo>
                  <a:lnTo>
                    <a:pt x="892172" y="339519"/>
                  </a:lnTo>
                  <a:lnTo>
                    <a:pt x="890459" y="340764"/>
                  </a:lnTo>
                  <a:lnTo>
                    <a:pt x="896482" y="343822"/>
                  </a:lnTo>
                  <a:lnTo>
                    <a:pt x="904958" y="343822"/>
                  </a:lnTo>
                  <a:lnTo>
                    <a:pt x="904958" y="326896"/>
                  </a:lnTo>
                  <a:lnTo>
                    <a:pt x="909268" y="8462"/>
                  </a:lnTo>
                  <a:close/>
                </a:path>
                <a:path w="909320" h="433070">
                  <a:moveTo>
                    <a:pt x="888005" y="339519"/>
                  </a:moveTo>
                  <a:lnTo>
                    <a:pt x="888005" y="342548"/>
                  </a:lnTo>
                  <a:lnTo>
                    <a:pt x="890459" y="340764"/>
                  </a:lnTo>
                  <a:lnTo>
                    <a:pt x="888005" y="339519"/>
                  </a:lnTo>
                  <a:close/>
                </a:path>
                <a:path w="909320" h="433070">
                  <a:moveTo>
                    <a:pt x="12642" y="335359"/>
                  </a:moveTo>
                  <a:lnTo>
                    <a:pt x="12642" y="339519"/>
                  </a:lnTo>
                  <a:lnTo>
                    <a:pt x="16739" y="339519"/>
                  </a:lnTo>
                  <a:lnTo>
                    <a:pt x="12642" y="335359"/>
                  </a:lnTo>
                  <a:close/>
                </a:path>
                <a:path w="909320" h="433070">
                  <a:moveTo>
                    <a:pt x="12642" y="12766"/>
                  </a:moveTo>
                  <a:lnTo>
                    <a:pt x="4166" y="16925"/>
                  </a:lnTo>
                  <a:lnTo>
                    <a:pt x="8476" y="16925"/>
                  </a:lnTo>
                  <a:lnTo>
                    <a:pt x="12642" y="12766"/>
                  </a:lnTo>
                  <a:close/>
                </a:path>
                <a:path w="909320" h="433070">
                  <a:moveTo>
                    <a:pt x="892172" y="8462"/>
                  </a:moveTo>
                  <a:lnTo>
                    <a:pt x="12642" y="8462"/>
                  </a:lnTo>
                  <a:lnTo>
                    <a:pt x="12642" y="16925"/>
                  </a:lnTo>
                  <a:lnTo>
                    <a:pt x="892061" y="16925"/>
                  </a:lnTo>
                  <a:lnTo>
                    <a:pt x="892172" y="8462"/>
                  </a:lnTo>
                  <a:close/>
                </a:path>
              </a:pathLst>
            </a:custGeom>
            <a:solidFill>
              <a:srgbClr val="000000"/>
            </a:solidFill>
          </p:spPr>
          <p:txBody>
            <a:bodyPr wrap="square" lIns="0" tIns="0" rIns="0" bIns="0" rtlCol="0"/>
            <a:lstStyle/>
            <a:p>
              <a:endParaRPr/>
            </a:p>
          </p:txBody>
        </p:sp>
        <p:sp>
          <p:nvSpPr>
            <p:cNvPr id="78" name="object 22">
              <a:extLst>
                <a:ext uri="{FF2B5EF4-FFF2-40B4-BE49-F238E27FC236}">
                  <a16:creationId xmlns:a16="http://schemas.microsoft.com/office/drawing/2014/main" id="{2CAAF067-9296-E0BC-20B4-787E4AEB5D01}"/>
                </a:ext>
              </a:extLst>
            </p:cNvPr>
            <p:cNvSpPr/>
            <p:nvPr/>
          </p:nvSpPr>
          <p:spPr>
            <a:xfrm>
              <a:off x="4374327" y="3701138"/>
              <a:ext cx="892810" cy="208279"/>
            </a:xfrm>
            <a:custGeom>
              <a:avLst/>
              <a:gdLst/>
              <a:ahLst/>
              <a:cxnLst/>
              <a:rect l="l" t="t" r="r" b="b"/>
              <a:pathLst>
                <a:path w="892810" h="208279">
                  <a:moveTo>
                    <a:pt x="446229" y="0"/>
                  </a:moveTo>
                  <a:lnTo>
                    <a:pt x="373862" y="1360"/>
                  </a:lnTo>
                  <a:lnTo>
                    <a:pt x="305208" y="5310"/>
                  </a:lnTo>
                  <a:lnTo>
                    <a:pt x="241186" y="11649"/>
                  </a:lnTo>
                  <a:lnTo>
                    <a:pt x="182716" y="20177"/>
                  </a:lnTo>
                  <a:lnTo>
                    <a:pt x="130719" y="30695"/>
                  </a:lnTo>
                  <a:lnTo>
                    <a:pt x="86112" y="43004"/>
                  </a:lnTo>
                  <a:lnTo>
                    <a:pt x="49818" y="56902"/>
                  </a:lnTo>
                  <a:lnTo>
                    <a:pt x="5841" y="88672"/>
                  </a:lnTo>
                  <a:lnTo>
                    <a:pt x="0" y="106144"/>
                  </a:lnTo>
                  <a:lnTo>
                    <a:pt x="5841" y="122384"/>
                  </a:lnTo>
                  <a:lnTo>
                    <a:pt x="49818" y="152463"/>
                  </a:lnTo>
                  <a:lnTo>
                    <a:pt x="86112" y="165838"/>
                  </a:lnTo>
                  <a:lnTo>
                    <a:pt x="130719" y="177792"/>
                  </a:lnTo>
                  <a:lnTo>
                    <a:pt x="182716" y="188094"/>
                  </a:lnTo>
                  <a:lnTo>
                    <a:pt x="241186" y="196511"/>
                  </a:lnTo>
                  <a:lnTo>
                    <a:pt x="305208" y="202810"/>
                  </a:lnTo>
                  <a:lnTo>
                    <a:pt x="373862" y="206761"/>
                  </a:lnTo>
                  <a:lnTo>
                    <a:pt x="446229" y="208129"/>
                  </a:lnTo>
                  <a:lnTo>
                    <a:pt x="518592" y="206761"/>
                  </a:lnTo>
                  <a:lnTo>
                    <a:pt x="587236" y="202810"/>
                  </a:lnTo>
                  <a:lnTo>
                    <a:pt x="651241" y="196511"/>
                  </a:lnTo>
                  <a:lnTo>
                    <a:pt x="709692" y="188094"/>
                  </a:lnTo>
                  <a:lnTo>
                    <a:pt x="761668" y="177792"/>
                  </a:lnTo>
                  <a:lnTo>
                    <a:pt x="806253" y="165838"/>
                  </a:lnTo>
                  <a:lnTo>
                    <a:pt x="842528" y="152463"/>
                  </a:lnTo>
                  <a:lnTo>
                    <a:pt x="886478" y="122384"/>
                  </a:lnTo>
                  <a:lnTo>
                    <a:pt x="892315" y="106144"/>
                  </a:lnTo>
                  <a:lnTo>
                    <a:pt x="886478" y="88672"/>
                  </a:lnTo>
                  <a:lnTo>
                    <a:pt x="842528" y="56902"/>
                  </a:lnTo>
                  <a:lnTo>
                    <a:pt x="806253" y="43004"/>
                  </a:lnTo>
                  <a:lnTo>
                    <a:pt x="761668" y="30695"/>
                  </a:lnTo>
                  <a:lnTo>
                    <a:pt x="709692" y="20177"/>
                  </a:lnTo>
                  <a:lnTo>
                    <a:pt x="651241" y="11649"/>
                  </a:lnTo>
                  <a:lnTo>
                    <a:pt x="587236" y="5310"/>
                  </a:lnTo>
                  <a:lnTo>
                    <a:pt x="518592" y="1360"/>
                  </a:lnTo>
                  <a:lnTo>
                    <a:pt x="446229" y="0"/>
                  </a:lnTo>
                  <a:close/>
                </a:path>
              </a:pathLst>
            </a:custGeom>
            <a:solidFill>
              <a:srgbClr val="DFF0FF"/>
            </a:solidFill>
          </p:spPr>
          <p:txBody>
            <a:bodyPr wrap="square" lIns="0" tIns="0" rIns="0" bIns="0" rtlCol="0"/>
            <a:lstStyle/>
            <a:p>
              <a:endParaRPr/>
            </a:p>
          </p:txBody>
        </p:sp>
        <p:sp>
          <p:nvSpPr>
            <p:cNvPr id="79" name="object 23">
              <a:extLst>
                <a:ext uri="{FF2B5EF4-FFF2-40B4-BE49-F238E27FC236}">
                  <a16:creationId xmlns:a16="http://schemas.microsoft.com/office/drawing/2014/main" id="{468E5895-B9B1-7830-2C40-DF5DCB989E58}"/>
                </a:ext>
              </a:extLst>
            </p:cNvPr>
            <p:cNvSpPr/>
            <p:nvPr/>
          </p:nvSpPr>
          <p:spPr>
            <a:xfrm>
              <a:off x="4374327" y="3701138"/>
              <a:ext cx="892810" cy="208279"/>
            </a:xfrm>
            <a:custGeom>
              <a:avLst/>
              <a:gdLst/>
              <a:ahLst/>
              <a:cxnLst/>
              <a:rect l="l" t="t" r="r" b="b"/>
              <a:pathLst>
                <a:path w="892810" h="208279">
                  <a:moveTo>
                    <a:pt x="892315" y="106144"/>
                  </a:moveTo>
                  <a:lnTo>
                    <a:pt x="886478" y="88672"/>
                  </a:lnTo>
                  <a:lnTo>
                    <a:pt x="869576" y="72192"/>
                  </a:lnTo>
                  <a:lnTo>
                    <a:pt x="806253" y="43004"/>
                  </a:lnTo>
                  <a:lnTo>
                    <a:pt x="761668" y="30695"/>
                  </a:lnTo>
                  <a:lnTo>
                    <a:pt x="709692" y="20177"/>
                  </a:lnTo>
                  <a:lnTo>
                    <a:pt x="651241" y="11649"/>
                  </a:lnTo>
                  <a:lnTo>
                    <a:pt x="587236" y="5310"/>
                  </a:lnTo>
                  <a:lnTo>
                    <a:pt x="518592" y="1360"/>
                  </a:lnTo>
                  <a:lnTo>
                    <a:pt x="446229" y="0"/>
                  </a:lnTo>
                  <a:lnTo>
                    <a:pt x="373862" y="1360"/>
                  </a:lnTo>
                  <a:lnTo>
                    <a:pt x="305208" y="5310"/>
                  </a:lnTo>
                  <a:lnTo>
                    <a:pt x="241186" y="11649"/>
                  </a:lnTo>
                  <a:lnTo>
                    <a:pt x="182716" y="20177"/>
                  </a:lnTo>
                  <a:lnTo>
                    <a:pt x="130719" y="30695"/>
                  </a:lnTo>
                  <a:lnTo>
                    <a:pt x="86112" y="43004"/>
                  </a:lnTo>
                  <a:lnTo>
                    <a:pt x="49818" y="56902"/>
                  </a:lnTo>
                  <a:lnTo>
                    <a:pt x="5841" y="88672"/>
                  </a:lnTo>
                  <a:lnTo>
                    <a:pt x="0" y="106144"/>
                  </a:lnTo>
                  <a:lnTo>
                    <a:pt x="5841" y="122384"/>
                  </a:lnTo>
                  <a:lnTo>
                    <a:pt x="49818" y="152463"/>
                  </a:lnTo>
                  <a:lnTo>
                    <a:pt x="86112" y="165838"/>
                  </a:lnTo>
                  <a:lnTo>
                    <a:pt x="130719" y="177792"/>
                  </a:lnTo>
                  <a:lnTo>
                    <a:pt x="182716" y="188094"/>
                  </a:lnTo>
                  <a:lnTo>
                    <a:pt x="241186" y="196511"/>
                  </a:lnTo>
                  <a:lnTo>
                    <a:pt x="305208" y="202810"/>
                  </a:lnTo>
                  <a:lnTo>
                    <a:pt x="373862" y="206761"/>
                  </a:lnTo>
                  <a:lnTo>
                    <a:pt x="446229" y="208129"/>
                  </a:lnTo>
                  <a:lnTo>
                    <a:pt x="518592" y="206761"/>
                  </a:lnTo>
                  <a:lnTo>
                    <a:pt x="587236" y="202810"/>
                  </a:lnTo>
                  <a:lnTo>
                    <a:pt x="651241" y="196511"/>
                  </a:lnTo>
                  <a:lnTo>
                    <a:pt x="709692" y="188094"/>
                  </a:lnTo>
                  <a:lnTo>
                    <a:pt x="761668" y="177792"/>
                  </a:lnTo>
                  <a:lnTo>
                    <a:pt x="806253" y="165838"/>
                  </a:lnTo>
                  <a:lnTo>
                    <a:pt x="842528" y="152463"/>
                  </a:lnTo>
                  <a:lnTo>
                    <a:pt x="886478" y="122384"/>
                  </a:lnTo>
                  <a:lnTo>
                    <a:pt x="892315" y="106144"/>
                  </a:lnTo>
                  <a:close/>
                </a:path>
              </a:pathLst>
            </a:custGeom>
            <a:ln w="16942">
              <a:solidFill>
                <a:srgbClr val="000000"/>
              </a:solidFill>
            </a:ln>
          </p:spPr>
          <p:txBody>
            <a:bodyPr wrap="square" lIns="0" tIns="0" rIns="0" bIns="0" rtlCol="0"/>
            <a:lstStyle/>
            <a:p>
              <a:endParaRPr/>
            </a:p>
          </p:txBody>
        </p:sp>
        <p:sp>
          <p:nvSpPr>
            <p:cNvPr id="80" name="object 24">
              <a:extLst>
                <a:ext uri="{FF2B5EF4-FFF2-40B4-BE49-F238E27FC236}">
                  <a16:creationId xmlns:a16="http://schemas.microsoft.com/office/drawing/2014/main" id="{A4173C19-0578-F4A9-14CC-F86FC9C154EF}"/>
                </a:ext>
              </a:extLst>
            </p:cNvPr>
            <p:cNvSpPr/>
            <p:nvPr/>
          </p:nvSpPr>
          <p:spPr>
            <a:xfrm>
              <a:off x="4731484" y="3734990"/>
              <a:ext cx="178435" cy="38735"/>
            </a:xfrm>
            <a:custGeom>
              <a:avLst/>
              <a:gdLst/>
              <a:ahLst/>
              <a:cxnLst/>
              <a:rect l="l" t="t" r="r" b="b"/>
              <a:pathLst>
                <a:path w="178435" h="38735">
                  <a:moveTo>
                    <a:pt x="89073" y="0"/>
                  </a:moveTo>
                  <a:lnTo>
                    <a:pt x="53639" y="1519"/>
                  </a:lnTo>
                  <a:lnTo>
                    <a:pt x="25411" y="5809"/>
                  </a:lnTo>
                  <a:lnTo>
                    <a:pt x="6745" y="12465"/>
                  </a:lnTo>
                  <a:lnTo>
                    <a:pt x="0" y="21085"/>
                  </a:lnTo>
                  <a:lnTo>
                    <a:pt x="6745" y="27383"/>
                  </a:lnTo>
                  <a:lnTo>
                    <a:pt x="25411" y="32847"/>
                  </a:lnTo>
                  <a:lnTo>
                    <a:pt x="53639" y="36697"/>
                  </a:lnTo>
                  <a:lnTo>
                    <a:pt x="89073" y="38154"/>
                  </a:lnTo>
                  <a:lnTo>
                    <a:pt x="124491" y="36697"/>
                  </a:lnTo>
                  <a:lnTo>
                    <a:pt x="152825" y="32847"/>
                  </a:lnTo>
                  <a:lnTo>
                    <a:pt x="171623" y="27383"/>
                  </a:lnTo>
                  <a:lnTo>
                    <a:pt x="178434" y="21085"/>
                  </a:lnTo>
                  <a:lnTo>
                    <a:pt x="171623" y="12465"/>
                  </a:lnTo>
                  <a:lnTo>
                    <a:pt x="152825" y="5809"/>
                  </a:lnTo>
                  <a:lnTo>
                    <a:pt x="124491" y="1519"/>
                  </a:lnTo>
                  <a:lnTo>
                    <a:pt x="89073" y="0"/>
                  </a:lnTo>
                  <a:close/>
                </a:path>
              </a:pathLst>
            </a:custGeom>
            <a:solidFill>
              <a:srgbClr val="DFF0FF"/>
            </a:solidFill>
          </p:spPr>
          <p:txBody>
            <a:bodyPr wrap="square" lIns="0" tIns="0" rIns="0" bIns="0" rtlCol="0"/>
            <a:lstStyle/>
            <a:p>
              <a:endParaRPr/>
            </a:p>
          </p:txBody>
        </p:sp>
        <p:sp>
          <p:nvSpPr>
            <p:cNvPr id="81" name="object 25">
              <a:extLst>
                <a:ext uri="{FF2B5EF4-FFF2-40B4-BE49-F238E27FC236}">
                  <a16:creationId xmlns:a16="http://schemas.microsoft.com/office/drawing/2014/main" id="{8C741027-F799-A426-5484-C957DE18A6B8}"/>
                </a:ext>
              </a:extLst>
            </p:cNvPr>
            <p:cNvSpPr/>
            <p:nvPr/>
          </p:nvSpPr>
          <p:spPr>
            <a:xfrm>
              <a:off x="4731484" y="3734990"/>
              <a:ext cx="178435" cy="38735"/>
            </a:xfrm>
            <a:custGeom>
              <a:avLst/>
              <a:gdLst/>
              <a:ahLst/>
              <a:cxnLst/>
              <a:rect l="l" t="t" r="r" b="b"/>
              <a:pathLst>
                <a:path w="178435" h="38735">
                  <a:moveTo>
                    <a:pt x="178434" y="21085"/>
                  </a:moveTo>
                  <a:lnTo>
                    <a:pt x="171623" y="12465"/>
                  </a:lnTo>
                  <a:lnTo>
                    <a:pt x="152825" y="5809"/>
                  </a:lnTo>
                  <a:lnTo>
                    <a:pt x="124491" y="1519"/>
                  </a:lnTo>
                  <a:lnTo>
                    <a:pt x="89073" y="0"/>
                  </a:lnTo>
                  <a:lnTo>
                    <a:pt x="53639" y="1519"/>
                  </a:lnTo>
                  <a:lnTo>
                    <a:pt x="25411" y="5809"/>
                  </a:lnTo>
                  <a:lnTo>
                    <a:pt x="6745" y="12465"/>
                  </a:lnTo>
                  <a:lnTo>
                    <a:pt x="0" y="21085"/>
                  </a:lnTo>
                  <a:lnTo>
                    <a:pt x="6745" y="27383"/>
                  </a:lnTo>
                  <a:lnTo>
                    <a:pt x="25411" y="32847"/>
                  </a:lnTo>
                  <a:lnTo>
                    <a:pt x="53639" y="36697"/>
                  </a:lnTo>
                  <a:lnTo>
                    <a:pt x="89073" y="38154"/>
                  </a:lnTo>
                  <a:lnTo>
                    <a:pt x="124491" y="36697"/>
                  </a:lnTo>
                  <a:lnTo>
                    <a:pt x="152825" y="32847"/>
                  </a:lnTo>
                  <a:lnTo>
                    <a:pt x="171623" y="27383"/>
                  </a:lnTo>
                  <a:lnTo>
                    <a:pt x="178434" y="21085"/>
                  </a:lnTo>
                  <a:close/>
                </a:path>
              </a:pathLst>
            </a:custGeom>
            <a:ln w="16942">
              <a:solidFill>
                <a:srgbClr val="000000"/>
              </a:solidFill>
            </a:ln>
          </p:spPr>
          <p:txBody>
            <a:bodyPr wrap="square" lIns="0" tIns="0" rIns="0" bIns="0" rtlCol="0"/>
            <a:lstStyle/>
            <a:p>
              <a:endParaRPr/>
            </a:p>
          </p:txBody>
        </p:sp>
        <p:sp>
          <p:nvSpPr>
            <p:cNvPr id="82" name="object 26">
              <a:extLst>
                <a:ext uri="{FF2B5EF4-FFF2-40B4-BE49-F238E27FC236}">
                  <a16:creationId xmlns:a16="http://schemas.microsoft.com/office/drawing/2014/main" id="{6AC1CF8B-6EB7-4886-1C9C-476339282047}"/>
                </a:ext>
              </a:extLst>
            </p:cNvPr>
            <p:cNvSpPr/>
            <p:nvPr/>
          </p:nvSpPr>
          <p:spPr>
            <a:xfrm>
              <a:off x="5322099" y="2239498"/>
              <a:ext cx="773430" cy="1814830"/>
            </a:xfrm>
            <a:custGeom>
              <a:avLst/>
              <a:gdLst/>
              <a:ahLst/>
              <a:cxnLst/>
              <a:rect l="l" t="t" r="r" b="b"/>
              <a:pathLst>
                <a:path w="773429" h="1814829">
                  <a:moveTo>
                    <a:pt x="751953" y="1797286"/>
                  </a:moveTo>
                  <a:lnTo>
                    <a:pt x="0" y="1797286"/>
                  </a:lnTo>
                  <a:lnTo>
                    <a:pt x="0" y="1814212"/>
                  </a:lnTo>
                  <a:lnTo>
                    <a:pt x="764739" y="1814212"/>
                  </a:lnTo>
                  <a:lnTo>
                    <a:pt x="768905" y="1809909"/>
                  </a:lnTo>
                  <a:lnTo>
                    <a:pt x="773215" y="1805749"/>
                  </a:lnTo>
                  <a:lnTo>
                    <a:pt x="751953" y="1805749"/>
                  </a:lnTo>
                  <a:lnTo>
                    <a:pt x="751953" y="1797286"/>
                  </a:lnTo>
                  <a:close/>
                </a:path>
                <a:path w="773429" h="1814829">
                  <a:moveTo>
                    <a:pt x="764739" y="1797286"/>
                  </a:moveTo>
                  <a:lnTo>
                    <a:pt x="760429" y="1797286"/>
                  </a:lnTo>
                  <a:lnTo>
                    <a:pt x="751953" y="1805749"/>
                  </a:lnTo>
                  <a:lnTo>
                    <a:pt x="764739" y="1797286"/>
                  </a:lnTo>
                  <a:close/>
                </a:path>
                <a:path w="773429" h="1814829">
                  <a:moveTo>
                    <a:pt x="773215" y="0"/>
                  </a:moveTo>
                  <a:lnTo>
                    <a:pt x="751953" y="0"/>
                  </a:lnTo>
                  <a:lnTo>
                    <a:pt x="751953" y="1797286"/>
                  </a:lnTo>
                  <a:lnTo>
                    <a:pt x="764739" y="1797286"/>
                  </a:lnTo>
                  <a:lnTo>
                    <a:pt x="764739" y="1805749"/>
                  </a:lnTo>
                  <a:lnTo>
                    <a:pt x="773215" y="1805749"/>
                  </a:lnTo>
                  <a:lnTo>
                    <a:pt x="773215" y="0"/>
                  </a:lnTo>
                  <a:close/>
                </a:path>
              </a:pathLst>
            </a:custGeom>
            <a:solidFill>
              <a:srgbClr val="0000FF"/>
            </a:solidFill>
          </p:spPr>
          <p:txBody>
            <a:bodyPr wrap="square" lIns="0" tIns="0" rIns="0" bIns="0" rtlCol="0"/>
            <a:lstStyle/>
            <a:p>
              <a:endParaRPr/>
            </a:p>
          </p:txBody>
        </p:sp>
        <p:sp>
          <p:nvSpPr>
            <p:cNvPr id="83" name="object 27">
              <a:extLst>
                <a:ext uri="{FF2B5EF4-FFF2-40B4-BE49-F238E27FC236}">
                  <a16:creationId xmlns:a16="http://schemas.microsoft.com/office/drawing/2014/main" id="{236BFE72-4698-D660-B6C6-2155036D6B97}"/>
                </a:ext>
              </a:extLst>
            </p:cNvPr>
            <p:cNvSpPr/>
            <p:nvPr/>
          </p:nvSpPr>
          <p:spPr>
            <a:xfrm>
              <a:off x="2729771" y="2239498"/>
              <a:ext cx="3238500" cy="1457960"/>
            </a:xfrm>
            <a:custGeom>
              <a:avLst/>
              <a:gdLst/>
              <a:ahLst/>
              <a:cxnLst/>
              <a:rect l="l" t="t" r="r" b="b"/>
              <a:pathLst>
                <a:path w="3238500" h="1457960">
                  <a:moveTo>
                    <a:pt x="3221302" y="1113227"/>
                  </a:moveTo>
                  <a:lnTo>
                    <a:pt x="8620" y="1113227"/>
                  </a:lnTo>
                  <a:lnTo>
                    <a:pt x="4310" y="1117530"/>
                  </a:lnTo>
                  <a:lnTo>
                    <a:pt x="0" y="1121690"/>
                  </a:lnTo>
                  <a:lnTo>
                    <a:pt x="0" y="1457337"/>
                  </a:lnTo>
                  <a:lnTo>
                    <a:pt x="17096" y="1457337"/>
                  </a:lnTo>
                  <a:lnTo>
                    <a:pt x="17096" y="1130153"/>
                  </a:lnTo>
                  <a:lnTo>
                    <a:pt x="8620" y="1130153"/>
                  </a:lnTo>
                  <a:lnTo>
                    <a:pt x="8620" y="1121690"/>
                  </a:lnTo>
                  <a:lnTo>
                    <a:pt x="3221302" y="1121690"/>
                  </a:lnTo>
                  <a:lnTo>
                    <a:pt x="3221302" y="1113227"/>
                  </a:lnTo>
                  <a:close/>
                </a:path>
                <a:path w="3238500" h="1457960">
                  <a:moveTo>
                    <a:pt x="3238255" y="0"/>
                  </a:moveTo>
                  <a:lnTo>
                    <a:pt x="3221302" y="0"/>
                  </a:lnTo>
                  <a:lnTo>
                    <a:pt x="3221302" y="1113227"/>
                  </a:lnTo>
                  <a:lnTo>
                    <a:pt x="3229778" y="1113227"/>
                  </a:lnTo>
                  <a:lnTo>
                    <a:pt x="3229778" y="1121690"/>
                  </a:lnTo>
                  <a:lnTo>
                    <a:pt x="17096" y="1121690"/>
                  </a:lnTo>
                  <a:lnTo>
                    <a:pt x="17096" y="1130153"/>
                  </a:lnTo>
                  <a:lnTo>
                    <a:pt x="3229778" y="1130153"/>
                  </a:lnTo>
                  <a:lnTo>
                    <a:pt x="3238255" y="1121690"/>
                  </a:lnTo>
                  <a:lnTo>
                    <a:pt x="3238255" y="0"/>
                  </a:lnTo>
                  <a:close/>
                </a:path>
                <a:path w="3238500" h="1457960">
                  <a:moveTo>
                    <a:pt x="3229778" y="1113227"/>
                  </a:moveTo>
                  <a:lnTo>
                    <a:pt x="3225468" y="1113227"/>
                  </a:lnTo>
                  <a:lnTo>
                    <a:pt x="3225468" y="1117530"/>
                  </a:lnTo>
                  <a:lnTo>
                    <a:pt x="3229778" y="1113227"/>
                  </a:lnTo>
                  <a:close/>
                </a:path>
              </a:pathLst>
            </a:custGeom>
            <a:solidFill>
              <a:srgbClr val="FF0000"/>
            </a:solidFill>
          </p:spPr>
          <p:txBody>
            <a:bodyPr wrap="square" lIns="0" tIns="0" rIns="0" bIns="0" rtlCol="0"/>
            <a:lstStyle/>
            <a:p>
              <a:endParaRPr/>
            </a:p>
          </p:txBody>
        </p:sp>
        <p:pic>
          <p:nvPicPr>
            <p:cNvPr id="84" name="object 28">
              <a:extLst>
                <a:ext uri="{FF2B5EF4-FFF2-40B4-BE49-F238E27FC236}">
                  <a16:creationId xmlns:a16="http://schemas.microsoft.com/office/drawing/2014/main" id="{F8AD965B-A865-3D52-F39F-3FD836E3AAFF}"/>
                </a:ext>
              </a:extLst>
            </p:cNvPr>
            <p:cNvPicPr/>
            <p:nvPr/>
          </p:nvPicPr>
          <p:blipFill>
            <a:blip r:embed="rId9" cstate="print"/>
            <a:stretch>
              <a:fillRect/>
            </a:stretch>
          </p:blipFill>
          <p:spPr>
            <a:xfrm>
              <a:off x="3184477" y="4040945"/>
              <a:ext cx="841314" cy="424635"/>
            </a:xfrm>
            <a:prstGeom prst="rect">
              <a:avLst/>
            </a:prstGeom>
          </p:spPr>
        </p:pic>
        <p:pic>
          <p:nvPicPr>
            <p:cNvPr id="85" name="object 29">
              <a:extLst>
                <a:ext uri="{FF2B5EF4-FFF2-40B4-BE49-F238E27FC236}">
                  <a16:creationId xmlns:a16="http://schemas.microsoft.com/office/drawing/2014/main" id="{B51A3E22-9047-84DE-07BB-78DD7AAF1D59}"/>
                </a:ext>
              </a:extLst>
            </p:cNvPr>
            <p:cNvPicPr/>
            <p:nvPr/>
          </p:nvPicPr>
          <p:blipFill>
            <a:blip r:embed="rId10" cstate="print"/>
            <a:stretch>
              <a:fillRect/>
            </a:stretch>
          </p:blipFill>
          <p:spPr>
            <a:xfrm>
              <a:off x="3069974" y="4444395"/>
              <a:ext cx="284460" cy="182826"/>
            </a:xfrm>
            <a:prstGeom prst="rect">
              <a:avLst/>
            </a:prstGeom>
          </p:spPr>
        </p:pic>
        <p:sp>
          <p:nvSpPr>
            <p:cNvPr id="86" name="object 30">
              <a:extLst>
                <a:ext uri="{FF2B5EF4-FFF2-40B4-BE49-F238E27FC236}">
                  <a16:creationId xmlns:a16="http://schemas.microsoft.com/office/drawing/2014/main" id="{14CA0065-155A-6AAD-6620-A9EC90CAECCC}"/>
                </a:ext>
              </a:extLst>
            </p:cNvPr>
            <p:cNvSpPr/>
            <p:nvPr/>
          </p:nvSpPr>
          <p:spPr>
            <a:xfrm>
              <a:off x="4943818" y="4333925"/>
              <a:ext cx="591185" cy="335915"/>
            </a:xfrm>
            <a:custGeom>
              <a:avLst/>
              <a:gdLst/>
              <a:ahLst/>
              <a:cxnLst/>
              <a:rect l="l" t="t" r="r" b="b"/>
              <a:pathLst>
                <a:path w="591185" h="335914">
                  <a:moveTo>
                    <a:pt x="38214" y="310248"/>
                  </a:moveTo>
                  <a:lnTo>
                    <a:pt x="34048" y="310248"/>
                  </a:lnTo>
                  <a:lnTo>
                    <a:pt x="4305" y="327202"/>
                  </a:lnTo>
                  <a:lnTo>
                    <a:pt x="0" y="327202"/>
                  </a:lnTo>
                  <a:lnTo>
                    <a:pt x="0" y="331431"/>
                  </a:lnTo>
                  <a:lnTo>
                    <a:pt x="4305" y="335661"/>
                  </a:lnTo>
                  <a:lnTo>
                    <a:pt x="8470" y="335661"/>
                  </a:lnTo>
                  <a:lnTo>
                    <a:pt x="38214" y="318719"/>
                  </a:lnTo>
                  <a:lnTo>
                    <a:pt x="38214" y="310248"/>
                  </a:lnTo>
                  <a:close/>
                </a:path>
                <a:path w="591185" h="335914">
                  <a:moveTo>
                    <a:pt x="93383" y="284835"/>
                  </a:moveTo>
                  <a:lnTo>
                    <a:pt x="89077" y="280593"/>
                  </a:lnTo>
                  <a:lnTo>
                    <a:pt x="84912" y="280593"/>
                  </a:lnTo>
                  <a:lnTo>
                    <a:pt x="55168" y="301777"/>
                  </a:lnTo>
                  <a:lnTo>
                    <a:pt x="51003" y="301777"/>
                  </a:lnTo>
                  <a:lnTo>
                    <a:pt x="51003" y="306006"/>
                  </a:lnTo>
                  <a:lnTo>
                    <a:pt x="59474" y="306006"/>
                  </a:lnTo>
                  <a:lnTo>
                    <a:pt x="89077" y="289077"/>
                  </a:lnTo>
                  <a:lnTo>
                    <a:pt x="93383" y="289077"/>
                  </a:lnTo>
                  <a:lnTo>
                    <a:pt x="93383" y="284835"/>
                  </a:lnTo>
                  <a:close/>
                </a:path>
                <a:path w="591185" h="335914">
                  <a:moveTo>
                    <a:pt x="144246" y="254838"/>
                  </a:moveTo>
                  <a:lnTo>
                    <a:pt x="135763" y="254838"/>
                  </a:lnTo>
                  <a:lnTo>
                    <a:pt x="106172" y="267893"/>
                  </a:lnTo>
                  <a:lnTo>
                    <a:pt x="101854" y="272135"/>
                  </a:lnTo>
                  <a:lnTo>
                    <a:pt x="101854" y="276364"/>
                  </a:lnTo>
                  <a:lnTo>
                    <a:pt x="110337" y="276364"/>
                  </a:lnTo>
                  <a:lnTo>
                    <a:pt x="140081" y="259080"/>
                  </a:lnTo>
                  <a:lnTo>
                    <a:pt x="144246" y="254838"/>
                  </a:lnTo>
                  <a:close/>
                </a:path>
                <a:path w="591185" h="335914">
                  <a:moveTo>
                    <a:pt x="195529" y="225183"/>
                  </a:moveTo>
                  <a:lnTo>
                    <a:pt x="191363" y="220954"/>
                  </a:lnTo>
                  <a:lnTo>
                    <a:pt x="187058" y="225183"/>
                  </a:lnTo>
                  <a:lnTo>
                    <a:pt x="157022" y="242125"/>
                  </a:lnTo>
                  <a:lnTo>
                    <a:pt x="152717" y="246367"/>
                  </a:lnTo>
                  <a:lnTo>
                    <a:pt x="157022" y="246367"/>
                  </a:lnTo>
                  <a:lnTo>
                    <a:pt x="157022" y="250596"/>
                  </a:lnTo>
                  <a:lnTo>
                    <a:pt x="161188" y="250596"/>
                  </a:lnTo>
                  <a:lnTo>
                    <a:pt x="191363" y="229425"/>
                  </a:lnTo>
                  <a:lnTo>
                    <a:pt x="195529" y="229425"/>
                  </a:lnTo>
                  <a:lnTo>
                    <a:pt x="195529" y="225183"/>
                  </a:lnTo>
                  <a:close/>
                </a:path>
                <a:path w="591185" h="335914">
                  <a:moveTo>
                    <a:pt x="246392" y="195529"/>
                  </a:moveTo>
                  <a:lnTo>
                    <a:pt x="237909" y="195529"/>
                  </a:lnTo>
                  <a:lnTo>
                    <a:pt x="208318" y="212471"/>
                  </a:lnTo>
                  <a:lnTo>
                    <a:pt x="208318" y="216725"/>
                  </a:lnTo>
                  <a:lnTo>
                    <a:pt x="212483" y="216725"/>
                  </a:lnTo>
                  <a:lnTo>
                    <a:pt x="242227" y="204012"/>
                  </a:lnTo>
                  <a:lnTo>
                    <a:pt x="246392" y="199783"/>
                  </a:lnTo>
                  <a:lnTo>
                    <a:pt x="246392" y="195529"/>
                  </a:lnTo>
                  <a:close/>
                </a:path>
                <a:path w="591185" h="335914">
                  <a:moveTo>
                    <a:pt x="297395" y="165887"/>
                  </a:moveTo>
                  <a:lnTo>
                    <a:pt x="293077" y="165887"/>
                  </a:lnTo>
                  <a:lnTo>
                    <a:pt x="259168" y="182841"/>
                  </a:lnTo>
                  <a:lnTo>
                    <a:pt x="259168" y="191300"/>
                  </a:lnTo>
                  <a:lnTo>
                    <a:pt x="263486" y="191300"/>
                  </a:lnTo>
                  <a:lnTo>
                    <a:pt x="297395" y="174358"/>
                  </a:lnTo>
                  <a:lnTo>
                    <a:pt x="297395" y="165887"/>
                  </a:lnTo>
                  <a:close/>
                </a:path>
                <a:path w="591185" h="335914">
                  <a:moveTo>
                    <a:pt x="348246" y="135890"/>
                  </a:moveTo>
                  <a:lnTo>
                    <a:pt x="344081" y="135890"/>
                  </a:lnTo>
                  <a:lnTo>
                    <a:pt x="310032" y="153187"/>
                  </a:lnTo>
                  <a:lnTo>
                    <a:pt x="310032" y="161658"/>
                  </a:lnTo>
                  <a:lnTo>
                    <a:pt x="314337" y="161658"/>
                  </a:lnTo>
                  <a:lnTo>
                    <a:pt x="348246" y="144360"/>
                  </a:lnTo>
                  <a:lnTo>
                    <a:pt x="348246" y="135890"/>
                  </a:lnTo>
                  <a:close/>
                </a:path>
                <a:path w="591185" h="335914">
                  <a:moveTo>
                    <a:pt x="399542" y="106248"/>
                  </a:moveTo>
                  <a:lnTo>
                    <a:pt x="395224" y="106248"/>
                  </a:lnTo>
                  <a:lnTo>
                    <a:pt x="361035" y="123190"/>
                  </a:lnTo>
                  <a:lnTo>
                    <a:pt x="361035" y="131660"/>
                  </a:lnTo>
                  <a:lnTo>
                    <a:pt x="365201" y="131660"/>
                  </a:lnTo>
                  <a:lnTo>
                    <a:pt x="399542" y="114719"/>
                  </a:lnTo>
                  <a:lnTo>
                    <a:pt x="399542" y="106248"/>
                  </a:lnTo>
                  <a:close/>
                </a:path>
                <a:path w="591185" h="335914">
                  <a:moveTo>
                    <a:pt x="450392" y="76593"/>
                  </a:moveTo>
                  <a:lnTo>
                    <a:pt x="446227" y="76593"/>
                  </a:lnTo>
                  <a:lnTo>
                    <a:pt x="446227" y="80822"/>
                  </a:lnTo>
                  <a:lnTo>
                    <a:pt x="416496" y="97764"/>
                  </a:lnTo>
                  <a:lnTo>
                    <a:pt x="412178" y="97764"/>
                  </a:lnTo>
                  <a:lnTo>
                    <a:pt x="412178" y="102019"/>
                  </a:lnTo>
                  <a:lnTo>
                    <a:pt x="420801" y="102019"/>
                  </a:lnTo>
                  <a:lnTo>
                    <a:pt x="450392" y="89306"/>
                  </a:lnTo>
                  <a:lnTo>
                    <a:pt x="450392" y="76593"/>
                  </a:lnTo>
                  <a:close/>
                </a:path>
                <a:path w="591185" h="335914">
                  <a:moveTo>
                    <a:pt x="501396" y="51181"/>
                  </a:moveTo>
                  <a:lnTo>
                    <a:pt x="497090" y="51181"/>
                  </a:lnTo>
                  <a:lnTo>
                    <a:pt x="467347" y="68122"/>
                  </a:lnTo>
                  <a:lnTo>
                    <a:pt x="463181" y="68122"/>
                  </a:lnTo>
                  <a:lnTo>
                    <a:pt x="463181" y="72364"/>
                  </a:lnTo>
                  <a:lnTo>
                    <a:pt x="467347" y="72364"/>
                  </a:lnTo>
                  <a:lnTo>
                    <a:pt x="467347" y="76593"/>
                  </a:lnTo>
                  <a:lnTo>
                    <a:pt x="471652" y="76593"/>
                  </a:lnTo>
                  <a:lnTo>
                    <a:pt x="471652" y="72364"/>
                  </a:lnTo>
                  <a:lnTo>
                    <a:pt x="501396" y="55422"/>
                  </a:lnTo>
                  <a:lnTo>
                    <a:pt x="501396" y="51181"/>
                  </a:lnTo>
                  <a:close/>
                </a:path>
                <a:path w="591185" h="335914">
                  <a:moveTo>
                    <a:pt x="556425" y="25412"/>
                  </a:moveTo>
                  <a:lnTo>
                    <a:pt x="552259" y="21183"/>
                  </a:lnTo>
                  <a:lnTo>
                    <a:pt x="547941" y="21183"/>
                  </a:lnTo>
                  <a:lnTo>
                    <a:pt x="518350" y="38481"/>
                  </a:lnTo>
                  <a:lnTo>
                    <a:pt x="518350" y="46951"/>
                  </a:lnTo>
                  <a:lnTo>
                    <a:pt x="522516" y="46951"/>
                  </a:lnTo>
                  <a:lnTo>
                    <a:pt x="552259" y="29641"/>
                  </a:lnTo>
                  <a:lnTo>
                    <a:pt x="552259" y="25412"/>
                  </a:lnTo>
                  <a:lnTo>
                    <a:pt x="556425" y="25412"/>
                  </a:lnTo>
                  <a:close/>
                </a:path>
                <a:path w="591185" h="335914">
                  <a:moveTo>
                    <a:pt x="586587" y="0"/>
                  </a:moveTo>
                  <a:lnTo>
                    <a:pt x="564896" y="0"/>
                  </a:lnTo>
                  <a:lnTo>
                    <a:pt x="564896" y="4241"/>
                  </a:lnTo>
                  <a:lnTo>
                    <a:pt x="560730" y="4241"/>
                  </a:lnTo>
                  <a:lnTo>
                    <a:pt x="564896" y="8470"/>
                  </a:lnTo>
                  <a:lnTo>
                    <a:pt x="569214" y="8470"/>
                  </a:lnTo>
                  <a:lnTo>
                    <a:pt x="586587" y="0"/>
                  </a:lnTo>
                  <a:close/>
                </a:path>
                <a:path w="591185" h="335914">
                  <a:moveTo>
                    <a:pt x="590753" y="4241"/>
                  </a:moveTo>
                  <a:lnTo>
                    <a:pt x="586587" y="0"/>
                  </a:lnTo>
                  <a:lnTo>
                    <a:pt x="586587" y="8470"/>
                  </a:lnTo>
                  <a:lnTo>
                    <a:pt x="569214" y="8470"/>
                  </a:lnTo>
                  <a:lnTo>
                    <a:pt x="564896" y="12712"/>
                  </a:lnTo>
                  <a:lnTo>
                    <a:pt x="569214" y="16954"/>
                  </a:lnTo>
                  <a:lnTo>
                    <a:pt x="573519" y="16954"/>
                  </a:lnTo>
                  <a:lnTo>
                    <a:pt x="590753" y="8470"/>
                  </a:lnTo>
                  <a:lnTo>
                    <a:pt x="590753" y="4241"/>
                  </a:lnTo>
                  <a:close/>
                </a:path>
              </a:pathLst>
            </a:custGeom>
            <a:solidFill>
              <a:srgbClr val="000000"/>
            </a:solidFill>
          </p:spPr>
          <p:txBody>
            <a:bodyPr wrap="square" lIns="0" tIns="0" rIns="0" bIns="0" rtlCol="0"/>
            <a:lstStyle/>
            <a:p>
              <a:endParaRPr/>
            </a:p>
          </p:txBody>
        </p:sp>
        <p:sp>
          <p:nvSpPr>
            <p:cNvPr id="87" name="object 31">
              <a:extLst>
                <a:ext uri="{FF2B5EF4-FFF2-40B4-BE49-F238E27FC236}">
                  <a16:creationId xmlns:a16="http://schemas.microsoft.com/office/drawing/2014/main" id="{CC495AD2-5297-6A9A-4CD4-2E03C57900F5}"/>
                </a:ext>
              </a:extLst>
            </p:cNvPr>
            <p:cNvSpPr/>
            <p:nvPr/>
          </p:nvSpPr>
          <p:spPr>
            <a:xfrm>
              <a:off x="3796355" y="4338157"/>
              <a:ext cx="1695450" cy="0"/>
            </a:xfrm>
            <a:custGeom>
              <a:avLst/>
              <a:gdLst/>
              <a:ahLst/>
              <a:cxnLst/>
              <a:rect l="l" t="t" r="r" b="b"/>
              <a:pathLst>
                <a:path w="1695450">
                  <a:moveTo>
                    <a:pt x="0" y="0"/>
                  </a:moveTo>
                  <a:lnTo>
                    <a:pt x="1695414" y="0"/>
                  </a:lnTo>
                </a:path>
              </a:pathLst>
            </a:custGeom>
            <a:ln w="8477">
              <a:solidFill>
                <a:srgbClr val="000000"/>
              </a:solidFill>
              <a:prstDash val="sysDash"/>
            </a:ln>
          </p:spPr>
          <p:txBody>
            <a:bodyPr wrap="square" lIns="0" tIns="0" rIns="0" bIns="0" rtlCol="0"/>
            <a:lstStyle/>
            <a:p>
              <a:endParaRPr/>
            </a:p>
          </p:txBody>
        </p:sp>
        <p:sp>
          <p:nvSpPr>
            <p:cNvPr id="88" name="object 32">
              <a:extLst>
                <a:ext uri="{FF2B5EF4-FFF2-40B4-BE49-F238E27FC236}">
                  <a16:creationId xmlns:a16="http://schemas.microsoft.com/office/drawing/2014/main" id="{B24F1EC5-D132-D9D9-6B66-9BDE2E09911E}"/>
                </a:ext>
              </a:extLst>
            </p:cNvPr>
            <p:cNvSpPr/>
            <p:nvPr/>
          </p:nvSpPr>
          <p:spPr>
            <a:xfrm>
              <a:off x="2857491" y="4117170"/>
              <a:ext cx="552450" cy="12700"/>
            </a:xfrm>
            <a:custGeom>
              <a:avLst/>
              <a:gdLst/>
              <a:ahLst/>
              <a:cxnLst/>
              <a:rect l="l" t="t" r="r" b="b"/>
              <a:pathLst>
                <a:path w="552450" h="12700">
                  <a:moveTo>
                    <a:pt x="552184" y="0"/>
                  </a:moveTo>
                  <a:lnTo>
                    <a:pt x="0" y="0"/>
                  </a:lnTo>
                  <a:lnTo>
                    <a:pt x="0" y="12706"/>
                  </a:lnTo>
                  <a:lnTo>
                    <a:pt x="552184" y="12706"/>
                  </a:lnTo>
                  <a:lnTo>
                    <a:pt x="552184" y="0"/>
                  </a:lnTo>
                  <a:close/>
                </a:path>
              </a:pathLst>
            </a:custGeom>
            <a:solidFill>
              <a:srgbClr val="FF0000"/>
            </a:solidFill>
          </p:spPr>
          <p:txBody>
            <a:bodyPr wrap="square" lIns="0" tIns="0" rIns="0" bIns="0" rtlCol="0"/>
            <a:lstStyle/>
            <a:p>
              <a:endParaRPr/>
            </a:p>
          </p:txBody>
        </p:sp>
        <p:sp>
          <p:nvSpPr>
            <p:cNvPr id="89" name="object 33">
              <a:extLst>
                <a:ext uri="{FF2B5EF4-FFF2-40B4-BE49-F238E27FC236}">
                  <a16:creationId xmlns:a16="http://schemas.microsoft.com/office/drawing/2014/main" id="{09A18528-0B75-E178-69A7-0CF369F56D83}"/>
                </a:ext>
              </a:extLst>
            </p:cNvPr>
            <p:cNvSpPr/>
            <p:nvPr/>
          </p:nvSpPr>
          <p:spPr>
            <a:xfrm>
              <a:off x="3928241" y="3841278"/>
              <a:ext cx="408305" cy="191770"/>
            </a:xfrm>
            <a:custGeom>
              <a:avLst/>
              <a:gdLst/>
              <a:ahLst/>
              <a:cxnLst/>
              <a:rect l="l" t="t" r="r" b="b"/>
              <a:pathLst>
                <a:path w="408304" h="191770">
                  <a:moveTo>
                    <a:pt x="408014" y="0"/>
                  </a:moveTo>
                  <a:lnTo>
                    <a:pt x="8476" y="0"/>
                  </a:lnTo>
                  <a:lnTo>
                    <a:pt x="0" y="8462"/>
                  </a:lnTo>
                  <a:lnTo>
                    <a:pt x="0" y="191203"/>
                  </a:lnTo>
                  <a:lnTo>
                    <a:pt x="16952" y="191203"/>
                  </a:lnTo>
                  <a:lnTo>
                    <a:pt x="16952" y="21085"/>
                  </a:lnTo>
                  <a:lnTo>
                    <a:pt x="8476" y="21085"/>
                  </a:lnTo>
                  <a:lnTo>
                    <a:pt x="8476" y="8462"/>
                  </a:lnTo>
                  <a:lnTo>
                    <a:pt x="408014" y="8462"/>
                  </a:lnTo>
                  <a:lnTo>
                    <a:pt x="408014" y="0"/>
                  </a:lnTo>
                  <a:close/>
                </a:path>
                <a:path w="408304" h="191770">
                  <a:moveTo>
                    <a:pt x="408014" y="8462"/>
                  </a:moveTo>
                  <a:lnTo>
                    <a:pt x="16952" y="8462"/>
                  </a:lnTo>
                  <a:lnTo>
                    <a:pt x="16952" y="21085"/>
                  </a:lnTo>
                  <a:lnTo>
                    <a:pt x="408014" y="21085"/>
                  </a:lnTo>
                  <a:lnTo>
                    <a:pt x="408014" y="8462"/>
                  </a:lnTo>
                  <a:close/>
                </a:path>
              </a:pathLst>
            </a:custGeom>
            <a:solidFill>
              <a:srgbClr val="0000FF"/>
            </a:solidFill>
          </p:spPr>
          <p:txBody>
            <a:bodyPr wrap="square" lIns="0" tIns="0" rIns="0" bIns="0" rtlCol="0"/>
            <a:lstStyle/>
            <a:p>
              <a:endParaRPr/>
            </a:p>
          </p:txBody>
        </p:sp>
      </p:grpSp>
      <p:sp>
        <p:nvSpPr>
          <p:cNvPr id="90" name="object 34">
            <a:extLst>
              <a:ext uri="{FF2B5EF4-FFF2-40B4-BE49-F238E27FC236}">
                <a16:creationId xmlns:a16="http://schemas.microsoft.com/office/drawing/2014/main" id="{CF93570D-DB4D-105E-D091-D95B6A49184A}"/>
              </a:ext>
            </a:extLst>
          </p:cNvPr>
          <p:cNvSpPr txBox="1"/>
          <p:nvPr/>
        </p:nvSpPr>
        <p:spPr>
          <a:xfrm>
            <a:off x="5019895" y="3633907"/>
            <a:ext cx="848994" cy="189230"/>
          </a:xfrm>
          <a:prstGeom prst="rect">
            <a:avLst/>
          </a:prstGeom>
        </p:spPr>
        <p:txBody>
          <a:bodyPr vert="horz" wrap="square" lIns="0" tIns="15240" rIns="0" bIns="0" rtlCol="0">
            <a:spAutoFit/>
          </a:bodyPr>
          <a:lstStyle/>
          <a:p>
            <a:pPr marL="12700">
              <a:lnSpc>
                <a:spcPct val="100000"/>
              </a:lnSpc>
              <a:spcBef>
                <a:spcPts val="120"/>
              </a:spcBef>
            </a:pPr>
            <a:r>
              <a:rPr sz="1050" b="1" spc="5" dirty="0">
                <a:latin typeface="Arial"/>
                <a:cs typeface="Arial"/>
              </a:rPr>
              <a:t>Storage</a:t>
            </a:r>
            <a:r>
              <a:rPr sz="1050" b="1" spc="-40" dirty="0">
                <a:latin typeface="Arial"/>
                <a:cs typeface="Arial"/>
              </a:rPr>
              <a:t> </a:t>
            </a:r>
            <a:r>
              <a:rPr sz="1050" b="1" spc="5" dirty="0">
                <a:latin typeface="Arial"/>
                <a:cs typeface="Arial"/>
              </a:rPr>
              <a:t>tank</a:t>
            </a:r>
            <a:endParaRPr sz="1050">
              <a:latin typeface="Arial"/>
              <a:cs typeface="Arial"/>
            </a:endParaRPr>
          </a:p>
        </p:txBody>
      </p:sp>
      <p:sp>
        <p:nvSpPr>
          <p:cNvPr id="91" name="object 35">
            <a:extLst>
              <a:ext uri="{FF2B5EF4-FFF2-40B4-BE49-F238E27FC236}">
                <a16:creationId xmlns:a16="http://schemas.microsoft.com/office/drawing/2014/main" id="{C59E57C5-EB0B-0786-75ED-A9E6CB99B02B}"/>
              </a:ext>
            </a:extLst>
          </p:cNvPr>
          <p:cNvSpPr txBox="1"/>
          <p:nvPr/>
        </p:nvSpPr>
        <p:spPr>
          <a:xfrm>
            <a:off x="5207237" y="4598877"/>
            <a:ext cx="1099820" cy="189230"/>
          </a:xfrm>
          <a:prstGeom prst="rect">
            <a:avLst/>
          </a:prstGeom>
        </p:spPr>
        <p:txBody>
          <a:bodyPr vert="horz" wrap="square" lIns="0" tIns="15240" rIns="0" bIns="0" rtlCol="0">
            <a:spAutoFit/>
          </a:bodyPr>
          <a:lstStyle/>
          <a:p>
            <a:pPr marL="12700">
              <a:lnSpc>
                <a:spcPct val="100000"/>
              </a:lnSpc>
              <a:spcBef>
                <a:spcPts val="120"/>
              </a:spcBef>
            </a:pPr>
            <a:r>
              <a:rPr sz="1050" b="1" spc="10" dirty="0">
                <a:latin typeface="Arial"/>
                <a:cs typeface="Arial"/>
              </a:rPr>
              <a:t>Steam</a:t>
            </a:r>
            <a:r>
              <a:rPr sz="1050" b="1" spc="-40" dirty="0">
                <a:latin typeface="Arial"/>
                <a:cs typeface="Arial"/>
              </a:rPr>
              <a:t> </a:t>
            </a:r>
            <a:r>
              <a:rPr sz="1050" b="1" spc="5" dirty="0">
                <a:latin typeface="Arial"/>
                <a:cs typeface="Arial"/>
              </a:rPr>
              <a:t>generator</a:t>
            </a:r>
            <a:endParaRPr sz="1050">
              <a:latin typeface="Arial"/>
              <a:cs typeface="Arial"/>
            </a:endParaRPr>
          </a:p>
        </p:txBody>
      </p:sp>
      <p:grpSp>
        <p:nvGrpSpPr>
          <p:cNvPr id="92" name="object 36">
            <a:extLst>
              <a:ext uri="{FF2B5EF4-FFF2-40B4-BE49-F238E27FC236}">
                <a16:creationId xmlns:a16="http://schemas.microsoft.com/office/drawing/2014/main" id="{28672244-8CDB-6B33-4345-7E838C8E168D}"/>
              </a:ext>
            </a:extLst>
          </p:cNvPr>
          <p:cNvGrpSpPr/>
          <p:nvPr/>
        </p:nvGrpSpPr>
        <p:grpSpPr>
          <a:xfrm>
            <a:off x="4534070" y="2316041"/>
            <a:ext cx="3484879" cy="2209800"/>
            <a:chOff x="2670436" y="2150279"/>
            <a:chExt cx="3484879" cy="2209800"/>
          </a:xfrm>
        </p:grpSpPr>
        <p:sp>
          <p:nvSpPr>
            <p:cNvPr id="93" name="object 37">
              <a:extLst>
                <a:ext uri="{FF2B5EF4-FFF2-40B4-BE49-F238E27FC236}">
                  <a16:creationId xmlns:a16="http://schemas.microsoft.com/office/drawing/2014/main" id="{4CD9F966-6A61-B402-587E-890975D08071}"/>
                </a:ext>
              </a:extLst>
            </p:cNvPr>
            <p:cNvSpPr/>
            <p:nvPr/>
          </p:nvSpPr>
          <p:spPr>
            <a:xfrm>
              <a:off x="6057099" y="2192880"/>
              <a:ext cx="51435" cy="136525"/>
            </a:xfrm>
            <a:custGeom>
              <a:avLst/>
              <a:gdLst/>
              <a:ahLst/>
              <a:cxnLst/>
              <a:rect l="l" t="t" r="r" b="b"/>
              <a:pathLst>
                <a:path w="51435" h="136525">
                  <a:moveTo>
                    <a:pt x="25429" y="0"/>
                  </a:moveTo>
                  <a:lnTo>
                    <a:pt x="0" y="135979"/>
                  </a:lnTo>
                  <a:lnTo>
                    <a:pt x="50858" y="135979"/>
                  </a:lnTo>
                  <a:lnTo>
                    <a:pt x="25429" y="0"/>
                  </a:lnTo>
                  <a:close/>
                </a:path>
              </a:pathLst>
            </a:custGeom>
            <a:solidFill>
              <a:srgbClr val="0000FF"/>
            </a:solidFill>
          </p:spPr>
          <p:txBody>
            <a:bodyPr wrap="square" lIns="0" tIns="0" rIns="0" bIns="0" rtlCol="0"/>
            <a:lstStyle/>
            <a:p>
              <a:endParaRPr/>
            </a:p>
          </p:txBody>
        </p:sp>
        <p:sp>
          <p:nvSpPr>
            <p:cNvPr id="94" name="object 38">
              <a:extLst>
                <a:ext uri="{FF2B5EF4-FFF2-40B4-BE49-F238E27FC236}">
                  <a16:creationId xmlns:a16="http://schemas.microsoft.com/office/drawing/2014/main" id="{9B5AD0FB-4FA7-E5A2-456A-036C47B9DEF1}"/>
                </a:ext>
              </a:extLst>
            </p:cNvPr>
            <p:cNvSpPr/>
            <p:nvPr/>
          </p:nvSpPr>
          <p:spPr>
            <a:xfrm>
              <a:off x="6057099" y="2192880"/>
              <a:ext cx="51435" cy="136525"/>
            </a:xfrm>
            <a:custGeom>
              <a:avLst/>
              <a:gdLst/>
              <a:ahLst/>
              <a:cxnLst/>
              <a:rect l="l" t="t" r="r" b="b"/>
              <a:pathLst>
                <a:path w="51435" h="136525">
                  <a:moveTo>
                    <a:pt x="0" y="135979"/>
                  </a:moveTo>
                  <a:lnTo>
                    <a:pt x="50858" y="135979"/>
                  </a:lnTo>
                  <a:lnTo>
                    <a:pt x="25429" y="0"/>
                  </a:lnTo>
                  <a:lnTo>
                    <a:pt x="0" y="135979"/>
                  </a:lnTo>
                </a:path>
              </a:pathLst>
            </a:custGeom>
            <a:ln w="8482">
              <a:solidFill>
                <a:srgbClr val="0000FF"/>
              </a:solidFill>
            </a:ln>
          </p:spPr>
          <p:txBody>
            <a:bodyPr wrap="square" lIns="0" tIns="0" rIns="0" bIns="0" rtlCol="0"/>
            <a:lstStyle/>
            <a:p>
              <a:endParaRPr/>
            </a:p>
          </p:txBody>
        </p:sp>
        <p:sp>
          <p:nvSpPr>
            <p:cNvPr id="95" name="object 39">
              <a:extLst>
                <a:ext uri="{FF2B5EF4-FFF2-40B4-BE49-F238E27FC236}">
                  <a16:creationId xmlns:a16="http://schemas.microsoft.com/office/drawing/2014/main" id="{D11FC607-3B21-3356-5A6A-041D101EFD2D}"/>
                </a:ext>
              </a:extLst>
            </p:cNvPr>
            <p:cNvSpPr/>
            <p:nvPr/>
          </p:nvSpPr>
          <p:spPr>
            <a:xfrm>
              <a:off x="2717128" y="3586387"/>
              <a:ext cx="51435" cy="132080"/>
            </a:xfrm>
            <a:custGeom>
              <a:avLst/>
              <a:gdLst/>
              <a:ahLst/>
              <a:cxnLst/>
              <a:rect l="l" t="t" r="r" b="b"/>
              <a:pathLst>
                <a:path w="51435" h="132079">
                  <a:moveTo>
                    <a:pt x="50858" y="0"/>
                  </a:moveTo>
                  <a:lnTo>
                    <a:pt x="0" y="0"/>
                  </a:lnTo>
                  <a:lnTo>
                    <a:pt x="25429" y="131676"/>
                  </a:lnTo>
                  <a:lnTo>
                    <a:pt x="50858" y="0"/>
                  </a:lnTo>
                  <a:close/>
                </a:path>
              </a:pathLst>
            </a:custGeom>
            <a:solidFill>
              <a:srgbClr val="FF0000"/>
            </a:solidFill>
          </p:spPr>
          <p:txBody>
            <a:bodyPr wrap="square" lIns="0" tIns="0" rIns="0" bIns="0" rtlCol="0"/>
            <a:lstStyle/>
            <a:p>
              <a:endParaRPr/>
            </a:p>
          </p:txBody>
        </p:sp>
        <p:sp>
          <p:nvSpPr>
            <p:cNvPr id="96" name="object 40">
              <a:extLst>
                <a:ext uri="{FF2B5EF4-FFF2-40B4-BE49-F238E27FC236}">
                  <a16:creationId xmlns:a16="http://schemas.microsoft.com/office/drawing/2014/main" id="{3F43A6BD-3E14-D2C6-3726-E84F56D8A647}"/>
                </a:ext>
              </a:extLst>
            </p:cNvPr>
            <p:cNvSpPr/>
            <p:nvPr/>
          </p:nvSpPr>
          <p:spPr>
            <a:xfrm>
              <a:off x="2717128" y="3586387"/>
              <a:ext cx="51435" cy="132080"/>
            </a:xfrm>
            <a:custGeom>
              <a:avLst/>
              <a:gdLst/>
              <a:ahLst/>
              <a:cxnLst/>
              <a:rect l="l" t="t" r="r" b="b"/>
              <a:pathLst>
                <a:path w="51435" h="132079">
                  <a:moveTo>
                    <a:pt x="0" y="0"/>
                  </a:moveTo>
                  <a:lnTo>
                    <a:pt x="50858" y="0"/>
                  </a:lnTo>
                  <a:lnTo>
                    <a:pt x="25429" y="131676"/>
                  </a:lnTo>
                  <a:lnTo>
                    <a:pt x="0" y="0"/>
                  </a:lnTo>
                </a:path>
              </a:pathLst>
            </a:custGeom>
            <a:ln w="8482">
              <a:solidFill>
                <a:srgbClr val="FF0000"/>
              </a:solidFill>
            </a:ln>
          </p:spPr>
          <p:txBody>
            <a:bodyPr wrap="square" lIns="0" tIns="0" rIns="0" bIns="0" rtlCol="0"/>
            <a:lstStyle/>
            <a:p>
              <a:endParaRPr/>
            </a:p>
          </p:txBody>
        </p:sp>
        <p:sp>
          <p:nvSpPr>
            <p:cNvPr id="97" name="object 41">
              <a:extLst>
                <a:ext uri="{FF2B5EF4-FFF2-40B4-BE49-F238E27FC236}">
                  <a16:creationId xmlns:a16="http://schemas.microsoft.com/office/drawing/2014/main" id="{AB7B9205-159A-F00B-75A9-4722B1DCB2F4}"/>
                </a:ext>
              </a:extLst>
            </p:cNvPr>
            <p:cNvSpPr/>
            <p:nvPr/>
          </p:nvSpPr>
          <p:spPr>
            <a:xfrm>
              <a:off x="4217012" y="3824209"/>
              <a:ext cx="128270" cy="46990"/>
            </a:xfrm>
            <a:custGeom>
              <a:avLst/>
              <a:gdLst/>
              <a:ahLst/>
              <a:cxnLst/>
              <a:rect l="l" t="t" r="r" b="b"/>
              <a:pathLst>
                <a:path w="128270" h="46989">
                  <a:moveTo>
                    <a:pt x="0" y="0"/>
                  </a:moveTo>
                  <a:lnTo>
                    <a:pt x="0" y="46617"/>
                  </a:lnTo>
                  <a:lnTo>
                    <a:pt x="127720" y="25532"/>
                  </a:lnTo>
                  <a:lnTo>
                    <a:pt x="0" y="0"/>
                  </a:lnTo>
                  <a:close/>
                </a:path>
              </a:pathLst>
            </a:custGeom>
            <a:solidFill>
              <a:srgbClr val="0000FF"/>
            </a:solidFill>
          </p:spPr>
          <p:txBody>
            <a:bodyPr wrap="square" lIns="0" tIns="0" rIns="0" bIns="0" rtlCol="0"/>
            <a:lstStyle/>
            <a:p>
              <a:endParaRPr/>
            </a:p>
          </p:txBody>
        </p:sp>
        <p:sp>
          <p:nvSpPr>
            <p:cNvPr id="98" name="object 42">
              <a:extLst>
                <a:ext uri="{FF2B5EF4-FFF2-40B4-BE49-F238E27FC236}">
                  <a16:creationId xmlns:a16="http://schemas.microsoft.com/office/drawing/2014/main" id="{3693639F-1E0B-2C5A-052F-B42C80ACCC0F}"/>
                </a:ext>
              </a:extLst>
            </p:cNvPr>
            <p:cNvSpPr/>
            <p:nvPr/>
          </p:nvSpPr>
          <p:spPr>
            <a:xfrm>
              <a:off x="4217012" y="3824209"/>
              <a:ext cx="128270" cy="46990"/>
            </a:xfrm>
            <a:custGeom>
              <a:avLst/>
              <a:gdLst/>
              <a:ahLst/>
              <a:cxnLst/>
              <a:rect l="l" t="t" r="r" b="b"/>
              <a:pathLst>
                <a:path w="128270" h="46989">
                  <a:moveTo>
                    <a:pt x="0" y="0"/>
                  </a:moveTo>
                  <a:lnTo>
                    <a:pt x="0" y="46617"/>
                  </a:lnTo>
                  <a:lnTo>
                    <a:pt x="127720" y="25532"/>
                  </a:lnTo>
                  <a:lnTo>
                    <a:pt x="0" y="0"/>
                  </a:lnTo>
                </a:path>
              </a:pathLst>
            </a:custGeom>
            <a:ln w="8472">
              <a:solidFill>
                <a:srgbClr val="0000FF"/>
              </a:solidFill>
            </a:ln>
          </p:spPr>
          <p:txBody>
            <a:bodyPr wrap="square" lIns="0" tIns="0" rIns="0" bIns="0" rtlCol="0"/>
            <a:lstStyle/>
            <a:p>
              <a:endParaRPr/>
            </a:p>
          </p:txBody>
        </p:sp>
        <p:sp>
          <p:nvSpPr>
            <p:cNvPr id="99" name="object 43">
              <a:extLst>
                <a:ext uri="{FF2B5EF4-FFF2-40B4-BE49-F238E27FC236}">
                  <a16:creationId xmlns:a16="http://schemas.microsoft.com/office/drawing/2014/main" id="{137D083E-CFA3-40EF-5F16-C2F68F106035}"/>
                </a:ext>
              </a:extLst>
            </p:cNvPr>
            <p:cNvSpPr/>
            <p:nvPr/>
          </p:nvSpPr>
          <p:spPr>
            <a:xfrm>
              <a:off x="3303577" y="4100328"/>
              <a:ext cx="127635" cy="51435"/>
            </a:xfrm>
            <a:custGeom>
              <a:avLst/>
              <a:gdLst/>
              <a:ahLst/>
              <a:cxnLst/>
              <a:rect l="l" t="t" r="r" b="b"/>
              <a:pathLst>
                <a:path w="127635" h="51435">
                  <a:moveTo>
                    <a:pt x="0" y="0"/>
                  </a:moveTo>
                  <a:lnTo>
                    <a:pt x="0" y="51064"/>
                  </a:lnTo>
                  <a:lnTo>
                    <a:pt x="127288" y="29548"/>
                  </a:lnTo>
                  <a:lnTo>
                    <a:pt x="0" y="0"/>
                  </a:lnTo>
                  <a:close/>
                </a:path>
              </a:pathLst>
            </a:custGeom>
            <a:solidFill>
              <a:srgbClr val="FF0000"/>
            </a:solidFill>
          </p:spPr>
          <p:txBody>
            <a:bodyPr wrap="square" lIns="0" tIns="0" rIns="0" bIns="0" rtlCol="0"/>
            <a:lstStyle/>
            <a:p>
              <a:endParaRPr/>
            </a:p>
          </p:txBody>
        </p:sp>
        <p:sp>
          <p:nvSpPr>
            <p:cNvPr id="100" name="object 44">
              <a:extLst>
                <a:ext uri="{FF2B5EF4-FFF2-40B4-BE49-F238E27FC236}">
                  <a16:creationId xmlns:a16="http://schemas.microsoft.com/office/drawing/2014/main" id="{34488D51-04FB-F2BD-D5C7-A61856E18305}"/>
                </a:ext>
              </a:extLst>
            </p:cNvPr>
            <p:cNvSpPr/>
            <p:nvPr/>
          </p:nvSpPr>
          <p:spPr>
            <a:xfrm>
              <a:off x="3303577" y="4100328"/>
              <a:ext cx="127635" cy="51435"/>
            </a:xfrm>
            <a:custGeom>
              <a:avLst/>
              <a:gdLst/>
              <a:ahLst/>
              <a:cxnLst/>
              <a:rect l="l" t="t" r="r" b="b"/>
              <a:pathLst>
                <a:path w="127635" h="51435">
                  <a:moveTo>
                    <a:pt x="0" y="0"/>
                  </a:moveTo>
                  <a:lnTo>
                    <a:pt x="0" y="51064"/>
                  </a:lnTo>
                  <a:lnTo>
                    <a:pt x="127288" y="29548"/>
                  </a:lnTo>
                  <a:lnTo>
                    <a:pt x="0" y="0"/>
                  </a:lnTo>
                </a:path>
              </a:pathLst>
            </a:custGeom>
            <a:ln w="8472">
              <a:solidFill>
                <a:srgbClr val="FF0000"/>
              </a:solidFill>
            </a:ln>
          </p:spPr>
          <p:txBody>
            <a:bodyPr wrap="square" lIns="0" tIns="0" rIns="0" bIns="0" rtlCol="0"/>
            <a:lstStyle/>
            <a:p>
              <a:endParaRPr/>
            </a:p>
          </p:txBody>
        </p:sp>
        <p:sp>
          <p:nvSpPr>
            <p:cNvPr id="101" name="object 45">
              <a:extLst>
                <a:ext uri="{FF2B5EF4-FFF2-40B4-BE49-F238E27FC236}">
                  <a16:creationId xmlns:a16="http://schemas.microsoft.com/office/drawing/2014/main" id="{400E5522-419F-4A67-185B-3E56F5D9801D}"/>
                </a:ext>
              </a:extLst>
            </p:cNvPr>
            <p:cNvSpPr/>
            <p:nvPr/>
          </p:nvSpPr>
          <p:spPr>
            <a:xfrm>
              <a:off x="3792188" y="4308515"/>
              <a:ext cx="132080" cy="46990"/>
            </a:xfrm>
            <a:custGeom>
              <a:avLst/>
              <a:gdLst/>
              <a:ahLst/>
              <a:cxnLst/>
              <a:rect l="l" t="t" r="r" b="b"/>
              <a:pathLst>
                <a:path w="132079" h="46989">
                  <a:moveTo>
                    <a:pt x="131742" y="0"/>
                  </a:moveTo>
                  <a:lnTo>
                    <a:pt x="0" y="25402"/>
                  </a:lnTo>
                  <a:lnTo>
                    <a:pt x="131742" y="46588"/>
                  </a:lnTo>
                  <a:lnTo>
                    <a:pt x="131742" y="0"/>
                  </a:lnTo>
                  <a:close/>
                </a:path>
              </a:pathLst>
            </a:custGeom>
            <a:solidFill>
              <a:srgbClr val="000000"/>
            </a:solidFill>
          </p:spPr>
          <p:txBody>
            <a:bodyPr wrap="square" lIns="0" tIns="0" rIns="0" bIns="0" rtlCol="0"/>
            <a:lstStyle/>
            <a:p>
              <a:endParaRPr/>
            </a:p>
          </p:txBody>
        </p:sp>
        <p:sp>
          <p:nvSpPr>
            <p:cNvPr id="102" name="object 46">
              <a:extLst>
                <a:ext uri="{FF2B5EF4-FFF2-40B4-BE49-F238E27FC236}">
                  <a16:creationId xmlns:a16="http://schemas.microsoft.com/office/drawing/2014/main" id="{CAF84EBD-F8B1-7A25-8A8B-03BD2DBFE4E2}"/>
                </a:ext>
              </a:extLst>
            </p:cNvPr>
            <p:cNvSpPr/>
            <p:nvPr/>
          </p:nvSpPr>
          <p:spPr>
            <a:xfrm>
              <a:off x="3792188" y="4308515"/>
              <a:ext cx="132080" cy="46990"/>
            </a:xfrm>
            <a:custGeom>
              <a:avLst/>
              <a:gdLst/>
              <a:ahLst/>
              <a:cxnLst/>
              <a:rect l="l" t="t" r="r" b="b"/>
              <a:pathLst>
                <a:path w="132079" h="46989">
                  <a:moveTo>
                    <a:pt x="131742" y="0"/>
                  </a:moveTo>
                  <a:lnTo>
                    <a:pt x="131742" y="46588"/>
                  </a:lnTo>
                  <a:lnTo>
                    <a:pt x="0" y="25402"/>
                  </a:lnTo>
                  <a:lnTo>
                    <a:pt x="131742" y="0"/>
                  </a:lnTo>
                </a:path>
              </a:pathLst>
            </a:custGeom>
            <a:ln w="8472">
              <a:solidFill>
                <a:srgbClr val="000000"/>
              </a:solidFill>
            </a:ln>
          </p:spPr>
          <p:txBody>
            <a:bodyPr wrap="square" lIns="0" tIns="0" rIns="0" bIns="0" rtlCol="0"/>
            <a:lstStyle/>
            <a:p>
              <a:endParaRPr/>
            </a:p>
          </p:txBody>
        </p:sp>
        <p:sp>
          <p:nvSpPr>
            <p:cNvPr id="103" name="object 47">
              <a:extLst>
                <a:ext uri="{FF2B5EF4-FFF2-40B4-BE49-F238E27FC236}">
                  <a16:creationId xmlns:a16="http://schemas.microsoft.com/office/drawing/2014/main" id="{3B3305F6-D050-0D6E-C09F-72CA149A9762}"/>
                </a:ext>
              </a:extLst>
            </p:cNvPr>
            <p:cNvSpPr/>
            <p:nvPr/>
          </p:nvSpPr>
          <p:spPr>
            <a:xfrm>
              <a:off x="5322087" y="2150287"/>
              <a:ext cx="833119" cy="1924685"/>
            </a:xfrm>
            <a:custGeom>
              <a:avLst/>
              <a:gdLst/>
              <a:ahLst/>
              <a:cxnLst/>
              <a:rect l="l" t="t" r="r" b="b"/>
              <a:pathLst>
                <a:path w="833120" h="1924685">
                  <a:moveTo>
                    <a:pt x="832993" y="212432"/>
                  </a:moveTo>
                  <a:lnTo>
                    <a:pt x="764743" y="0"/>
                  </a:lnTo>
                  <a:lnTo>
                    <a:pt x="696785" y="212432"/>
                  </a:lnTo>
                  <a:lnTo>
                    <a:pt x="734999" y="212432"/>
                  </a:lnTo>
                  <a:lnTo>
                    <a:pt x="734999" y="1864982"/>
                  </a:lnTo>
                  <a:lnTo>
                    <a:pt x="764743" y="1864982"/>
                  </a:lnTo>
                  <a:lnTo>
                    <a:pt x="764743" y="1894967"/>
                  </a:lnTo>
                  <a:lnTo>
                    <a:pt x="734999" y="1894967"/>
                  </a:lnTo>
                  <a:lnTo>
                    <a:pt x="764743" y="1864982"/>
                  </a:lnTo>
                  <a:lnTo>
                    <a:pt x="751954" y="1869579"/>
                  </a:lnTo>
                  <a:lnTo>
                    <a:pt x="739178" y="1873732"/>
                  </a:lnTo>
                  <a:lnTo>
                    <a:pt x="734999" y="1882203"/>
                  </a:lnTo>
                  <a:lnTo>
                    <a:pt x="734999" y="1864982"/>
                  </a:lnTo>
                  <a:lnTo>
                    <a:pt x="0" y="1864982"/>
                  </a:lnTo>
                  <a:lnTo>
                    <a:pt x="0" y="1924519"/>
                  </a:lnTo>
                  <a:lnTo>
                    <a:pt x="773226" y="1924519"/>
                  </a:lnTo>
                  <a:lnTo>
                    <a:pt x="785863" y="1916049"/>
                  </a:lnTo>
                  <a:lnTo>
                    <a:pt x="790168" y="1907590"/>
                  </a:lnTo>
                  <a:lnTo>
                    <a:pt x="790168" y="1894967"/>
                  </a:lnTo>
                  <a:lnTo>
                    <a:pt x="790168" y="212432"/>
                  </a:lnTo>
                  <a:lnTo>
                    <a:pt x="832993" y="212432"/>
                  </a:lnTo>
                  <a:close/>
                </a:path>
              </a:pathLst>
            </a:custGeom>
            <a:solidFill>
              <a:srgbClr val="0000FF"/>
            </a:solidFill>
          </p:spPr>
          <p:txBody>
            <a:bodyPr wrap="square" lIns="0" tIns="0" rIns="0" bIns="0" rtlCol="0"/>
            <a:lstStyle/>
            <a:p>
              <a:endParaRPr/>
            </a:p>
          </p:txBody>
        </p:sp>
        <p:sp>
          <p:nvSpPr>
            <p:cNvPr id="104" name="object 48">
              <a:extLst>
                <a:ext uri="{FF2B5EF4-FFF2-40B4-BE49-F238E27FC236}">
                  <a16:creationId xmlns:a16="http://schemas.microsoft.com/office/drawing/2014/main" id="{B0A16B17-1386-A856-D4DE-58B28A9F1367}"/>
                </a:ext>
              </a:extLst>
            </p:cNvPr>
            <p:cNvSpPr/>
            <p:nvPr/>
          </p:nvSpPr>
          <p:spPr>
            <a:xfrm>
              <a:off x="2670429" y="2239505"/>
              <a:ext cx="3319145" cy="1457960"/>
            </a:xfrm>
            <a:custGeom>
              <a:avLst/>
              <a:gdLst/>
              <a:ahLst/>
              <a:cxnLst/>
              <a:rect l="l" t="t" r="r" b="b"/>
              <a:pathLst>
                <a:path w="3319145" h="1457960">
                  <a:moveTo>
                    <a:pt x="3289109" y="1091996"/>
                  </a:moveTo>
                  <a:lnTo>
                    <a:pt x="3276333" y="1096302"/>
                  </a:lnTo>
                  <a:lnTo>
                    <a:pt x="3267849" y="1100455"/>
                  </a:lnTo>
                  <a:lnTo>
                    <a:pt x="3259086" y="1108925"/>
                  </a:lnTo>
                  <a:lnTo>
                    <a:pt x="3289109" y="1091996"/>
                  </a:lnTo>
                  <a:close/>
                </a:path>
                <a:path w="3319145" h="1457960">
                  <a:moveTo>
                    <a:pt x="3318713" y="0"/>
                  </a:moveTo>
                  <a:lnTo>
                    <a:pt x="3259086" y="0"/>
                  </a:lnTo>
                  <a:lnTo>
                    <a:pt x="3259086" y="1091996"/>
                  </a:lnTo>
                  <a:lnTo>
                    <a:pt x="3289109" y="1091996"/>
                  </a:lnTo>
                  <a:lnTo>
                    <a:pt x="3289109" y="1121689"/>
                  </a:lnTo>
                  <a:lnTo>
                    <a:pt x="3259086" y="1121689"/>
                  </a:lnTo>
                  <a:lnTo>
                    <a:pt x="3259086" y="1108925"/>
                  </a:lnTo>
                  <a:lnTo>
                    <a:pt x="3259086" y="1091996"/>
                  </a:lnTo>
                  <a:lnTo>
                    <a:pt x="67957" y="1091996"/>
                  </a:lnTo>
                  <a:lnTo>
                    <a:pt x="59334" y="1096302"/>
                  </a:lnTo>
                  <a:lnTo>
                    <a:pt x="46697" y="1100455"/>
                  </a:lnTo>
                  <a:lnTo>
                    <a:pt x="42379" y="1108925"/>
                  </a:lnTo>
                  <a:lnTo>
                    <a:pt x="38214" y="1121689"/>
                  </a:lnTo>
                  <a:lnTo>
                    <a:pt x="38214" y="1244904"/>
                  </a:lnTo>
                  <a:lnTo>
                    <a:pt x="0" y="1244904"/>
                  </a:lnTo>
                  <a:lnTo>
                    <a:pt x="67957" y="1457337"/>
                  </a:lnTo>
                  <a:lnTo>
                    <a:pt x="135763" y="1244904"/>
                  </a:lnTo>
                  <a:lnTo>
                    <a:pt x="97548" y="1244904"/>
                  </a:lnTo>
                  <a:lnTo>
                    <a:pt x="97548" y="1151382"/>
                  </a:lnTo>
                  <a:lnTo>
                    <a:pt x="67957" y="1151382"/>
                  </a:lnTo>
                  <a:lnTo>
                    <a:pt x="67957" y="1121689"/>
                  </a:lnTo>
                  <a:lnTo>
                    <a:pt x="97548" y="1121689"/>
                  </a:lnTo>
                  <a:lnTo>
                    <a:pt x="67957" y="1151382"/>
                  </a:lnTo>
                  <a:lnTo>
                    <a:pt x="80594" y="1147076"/>
                  </a:lnTo>
                  <a:lnTo>
                    <a:pt x="89077" y="1142923"/>
                  </a:lnTo>
                  <a:lnTo>
                    <a:pt x="97548" y="1130147"/>
                  </a:lnTo>
                  <a:lnTo>
                    <a:pt x="97548" y="1151382"/>
                  </a:lnTo>
                  <a:lnTo>
                    <a:pt x="3289109" y="1151382"/>
                  </a:lnTo>
                  <a:lnTo>
                    <a:pt x="3297593" y="1147076"/>
                  </a:lnTo>
                  <a:lnTo>
                    <a:pt x="3310229" y="1142923"/>
                  </a:lnTo>
                  <a:lnTo>
                    <a:pt x="3318713" y="1121689"/>
                  </a:lnTo>
                  <a:lnTo>
                    <a:pt x="3318713" y="0"/>
                  </a:lnTo>
                  <a:close/>
                </a:path>
              </a:pathLst>
            </a:custGeom>
            <a:solidFill>
              <a:srgbClr val="FF0000"/>
            </a:solidFill>
          </p:spPr>
          <p:txBody>
            <a:bodyPr wrap="square" lIns="0" tIns="0" rIns="0" bIns="0" rtlCol="0"/>
            <a:lstStyle/>
            <a:p>
              <a:endParaRPr/>
            </a:p>
          </p:txBody>
        </p:sp>
      </p:grpSp>
      <p:grpSp>
        <p:nvGrpSpPr>
          <p:cNvPr id="105" name="object 49">
            <a:extLst>
              <a:ext uri="{FF2B5EF4-FFF2-40B4-BE49-F238E27FC236}">
                <a16:creationId xmlns:a16="http://schemas.microsoft.com/office/drawing/2014/main" id="{069F687A-8107-D3CB-717A-D2FB0F1DA101}"/>
              </a:ext>
            </a:extLst>
          </p:cNvPr>
          <p:cNvGrpSpPr/>
          <p:nvPr/>
        </p:nvGrpSpPr>
        <p:grpSpPr>
          <a:xfrm>
            <a:off x="8120295" y="2086397"/>
            <a:ext cx="1981200" cy="2296795"/>
            <a:chOff x="6256661" y="1920635"/>
            <a:chExt cx="1981200" cy="2296795"/>
          </a:xfrm>
        </p:grpSpPr>
        <p:pic>
          <p:nvPicPr>
            <p:cNvPr id="106" name="object 50">
              <a:extLst>
                <a:ext uri="{FF2B5EF4-FFF2-40B4-BE49-F238E27FC236}">
                  <a16:creationId xmlns:a16="http://schemas.microsoft.com/office/drawing/2014/main" id="{4051A71E-ED4B-9441-AE50-CCB79261D98E}"/>
                </a:ext>
              </a:extLst>
            </p:cNvPr>
            <p:cNvPicPr/>
            <p:nvPr/>
          </p:nvPicPr>
          <p:blipFill>
            <a:blip r:embed="rId11" cstate="print"/>
            <a:stretch>
              <a:fillRect/>
            </a:stretch>
          </p:blipFill>
          <p:spPr>
            <a:xfrm>
              <a:off x="7610398" y="4093964"/>
              <a:ext cx="246448" cy="123176"/>
            </a:xfrm>
            <a:prstGeom prst="rect">
              <a:avLst/>
            </a:prstGeom>
          </p:spPr>
        </p:pic>
        <p:sp>
          <p:nvSpPr>
            <p:cNvPr id="107" name="object 51">
              <a:extLst>
                <a:ext uri="{FF2B5EF4-FFF2-40B4-BE49-F238E27FC236}">
                  <a16:creationId xmlns:a16="http://schemas.microsoft.com/office/drawing/2014/main" id="{D5BB8E75-6448-9D3C-C9F7-FD22E0CD3985}"/>
                </a:ext>
              </a:extLst>
            </p:cNvPr>
            <p:cNvSpPr/>
            <p:nvPr/>
          </p:nvSpPr>
          <p:spPr>
            <a:xfrm>
              <a:off x="7501959" y="3428892"/>
              <a:ext cx="446405" cy="255904"/>
            </a:xfrm>
            <a:custGeom>
              <a:avLst/>
              <a:gdLst/>
              <a:ahLst/>
              <a:cxnLst/>
              <a:rect l="l" t="t" r="r" b="b"/>
              <a:pathLst>
                <a:path w="446404" h="255904">
                  <a:moveTo>
                    <a:pt x="21119" y="0"/>
                  </a:moveTo>
                  <a:lnTo>
                    <a:pt x="0" y="68133"/>
                  </a:lnTo>
                  <a:lnTo>
                    <a:pt x="424823" y="255320"/>
                  </a:lnTo>
                  <a:lnTo>
                    <a:pt x="446086" y="191347"/>
                  </a:lnTo>
                  <a:lnTo>
                    <a:pt x="21119" y="0"/>
                  </a:lnTo>
                  <a:close/>
                </a:path>
              </a:pathLst>
            </a:custGeom>
            <a:solidFill>
              <a:srgbClr val="DFF0FF"/>
            </a:solidFill>
          </p:spPr>
          <p:txBody>
            <a:bodyPr wrap="square" lIns="0" tIns="0" rIns="0" bIns="0" rtlCol="0"/>
            <a:lstStyle/>
            <a:p>
              <a:endParaRPr/>
            </a:p>
          </p:txBody>
        </p:sp>
        <p:sp>
          <p:nvSpPr>
            <p:cNvPr id="108" name="object 52">
              <a:extLst>
                <a:ext uri="{FF2B5EF4-FFF2-40B4-BE49-F238E27FC236}">
                  <a16:creationId xmlns:a16="http://schemas.microsoft.com/office/drawing/2014/main" id="{9D009781-A0A7-956F-1819-AD98B355214F}"/>
                </a:ext>
              </a:extLst>
            </p:cNvPr>
            <p:cNvSpPr/>
            <p:nvPr/>
          </p:nvSpPr>
          <p:spPr>
            <a:xfrm>
              <a:off x="7501959" y="3428892"/>
              <a:ext cx="446405" cy="255904"/>
            </a:xfrm>
            <a:custGeom>
              <a:avLst/>
              <a:gdLst/>
              <a:ahLst/>
              <a:cxnLst/>
              <a:rect l="l" t="t" r="r" b="b"/>
              <a:pathLst>
                <a:path w="446404" h="255904">
                  <a:moveTo>
                    <a:pt x="446086" y="191347"/>
                  </a:moveTo>
                  <a:lnTo>
                    <a:pt x="21119" y="0"/>
                  </a:lnTo>
                  <a:lnTo>
                    <a:pt x="0" y="68133"/>
                  </a:lnTo>
                  <a:lnTo>
                    <a:pt x="424823" y="255320"/>
                  </a:lnTo>
                  <a:lnTo>
                    <a:pt x="446086" y="191347"/>
                  </a:lnTo>
                </a:path>
              </a:pathLst>
            </a:custGeom>
            <a:ln w="8474">
              <a:solidFill>
                <a:srgbClr val="0000FF"/>
              </a:solidFill>
            </a:ln>
          </p:spPr>
          <p:txBody>
            <a:bodyPr wrap="square" lIns="0" tIns="0" rIns="0" bIns="0" rtlCol="0"/>
            <a:lstStyle/>
            <a:p>
              <a:endParaRPr/>
            </a:p>
          </p:txBody>
        </p:sp>
        <p:sp>
          <p:nvSpPr>
            <p:cNvPr id="109" name="object 53">
              <a:extLst>
                <a:ext uri="{FF2B5EF4-FFF2-40B4-BE49-F238E27FC236}">
                  <a16:creationId xmlns:a16="http://schemas.microsoft.com/office/drawing/2014/main" id="{B4D540CD-DA8E-B945-C314-892C524860DE}"/>
                </a:ext>
              </a:extLst>
            </p:cNvPr>
            <p:cNvSpPr/>
            <p:nvPr/>
          </p:nvSpPr>
          <p:spPr>
            <a:xfrm>
              <a:off x="7701656" y="3565130"/>
              <a:ext cx="64135" cy="594995"/>
            </a:xfrm>
            <a:custGeom>
              <a:avLst/>
              <a:gdLst/>
              <a:ahLst/>
              <a:cxnLst/>
              <a:rect l="l" t="t" r="r" b="b"/>
              <a:pathLst>
                <a:path w="64134" h="594995">
                  <a:moveTo>
                    <a:pt x="63631" y="0"/>
                  </a:moveTo>
                  <a:lnTo>
                    <a:pt x="0" y="0"/>
                  </a:lnTo>
                  <a:lnTo>
                    <a:pt x="0" y="594725"/>
                  </a:lnTo>
                  <a:lnTo>
                    <a:pt x="63631" y="594725"/>
                  </a:lnTo>
                  <a:lnTo>
                    <a:pt x="63631" y="0"/>
                  </a:lnTo>
                  <a:close/>
                </a:path>
              </a:pathLst>
            </a:custGeom>
            <a:solidFill>
              <a:srgbClr val="DFF0FF"/>
            </a:solidFill>
          </p:spPr>
          <p:txBody>
            <a:bodyPr wrap="square" lIns="0" tIns="0" rIns="0" bIns="0" rtlCol="0"/>
            <a:lstStyle/>
            <a:p>
              <a:endParaRPr/>
            </a:p>
          </p:txBody>
        </p:sp>
        <p:sp>
          <p:nvSpPr>
            <p:cNvPr id="110" name="object 54">
              <a:extLst>
                <a:ext uri="{FF2B5EF4-FFF2-40B4-BE49-F238E27FC236}">
                  <a16:creationId xmlns:a16="http://schemas.microsoft.com/office/drawing/2014/main" id="{2E1F4C9F-5154-28DE-8A01-2F0321CA2BF5}"/>
                </a:ext>
              </a:extLst>
            </p:cNvPr>
            <p:cNvSpPr/>
            <p:nvPr/>
          </p:nvSpPr>
          <p:spPr>
            <a:xfrm>
              <a:off x="7701656" y="3565130"/>
              <a:ext cx="64135" cy="594995"/>
            </a:xfrm>
            <a:custGeom>
              <a:avLst/>
              <a:gdLst/>
              <a:ahLst/>
              <a:cxnLst/>
              <a:rect l="l" t="t" r="r" b="b"/>
              <a:pathLst>
                <a:path w="64134" h="594995">
                  <a:moveTo>
                    <a:pt x="0" y="594725"/>
                  </a:moveTo>
                  <a:lnTo>
                    <a:pt x="63631" y="594725"/>
                  </a:lnTo>
                  <a:lnTo>
                    <a:pt x="63631" y="0"/>
                  </a:lnTo>
                  <a:lnTo>
                    <a:pt x="0" y="0"/>
                  </a:lnTo>
                  <a:lnTo>
                    <a:pt x="0" y="594725"/>
                  </a:lnTo>
                  <a:close/>
                </a:path>
              </a:pathLst>
            </a:custGeom>
            <a:ln w="8484">
              <a:solidFill>
                <a:srgbClr val="0000FF"/>
              </a:solidFill>
            </a:ln>
          </p:spPr>
          <p:txBody>
            <a:bodyPr wrap="square" lIns="0" tIns="0" rIns="0" bIns="0" rtlCol="0"/>
            <a:lstStyle/>
            <a:p>
              <a:endParaRPr/>
            </a:p>
          </p:txBody>
        </p:sp>
        <p:sp>
          <p:nvSpPr>
            <p:cNvPr id="111" name="object 55">
              <a:extLst>
                <a:ext uri="{FF2B5EF4-FFF2-40B4-BE49-F238E27FC236}">
                  <a16:creationId xmlns:a16="http://schemas.microsoft.com/office/drawing/2014/main" id="{2D5F7E63-9819-6D3F-BE16-624FD1E35E15}"/>
                </a:ext>
              </a:extLst>
            </p:cNvPr>
            <p:cNvSpPr/>
            <p:nvPr/>
          </p:nvSpPr>
          <p:spPr>
            <a:xfrm>
              <a:off x="7208878" y="3012776"/>
              <a:ext cx="1016000" cy="1130300"/>
            </a:xfrm>
            <a:custGeom>
              <a:avLst/>
              <a:gdLst/>
              <a:ahLst/>
              <a:cxnLst/>
              <a:rect l="l" t="t" r="r" b="b"/>
              <a:pathLst>
                <a:path w="1016000" h="1130300">
                  <a:moveTo>
                    <a:pt x="305723" y="0"/>
                  </a:moveTo>
                  <a:lnTo>
                    <a:pt x="0" y="870816"/>
                  </a:lnTo>
                  <a:lnTo>
                    <a:pt x="709427" y="1130153"/>
                  </a:lnTo>
                  <a:lnTo>
                    <a:pt x="1015582" y="191060"/>
                  </a:lnTo>
                  <a:lnTo>
                    <a:pt x="305723" y="0"/>
                  </a:lnTo>
                  <a:close/>
                </a:path>
              </a:pathLst>
            </a:custGeom>
            <a:solidFill>
              <a:srgbClr val="DFF0FF"/>
            </a:solidFill>
          </p:spPr>
          <p:txBody>
            <a:bodyPr wrap="square" lIns="0" tIns="0" rIns="0" bIns="0" rtlCol="0"/>
            <a:lstStyle/>
            <a:p>
              <a:endParaRPr/>
            </a:p>
          </p:txBody>
        </p:sp>
        <p:sp>
          <p:nvSpPr>
            <p:cNvPr id="112" name="object 56">
              <a:extLst>
                <a:ext uri="{FF2B5EF4-FFF2-40B4-BE49-F238E27FC236}">
                  <a16:creationId xmlns:a16="http://schemas.microsoft.com/office/drawing/2014/main" id="{7656A6F1-8861-9F8F-46FD-66F15D5C70F5}"/>
                </a:ext>
              </a:extLst>
            </p:cNvPr>
            <p:cNvSpPr/>
            <p:nvPr/>
          </p:nvSpPr>
          <p:spPr>
            <a:xfrm>
              <a:off x="7191921" y="3000158"/>
              <a:ext cx="1045844" cy="1160145"/>
            </a:xfrm>
            <a:custGeom>
              <a:avLst/>
              <a:gdLst/>
              <a:ahLst/>
              <a:cxnLst/>
              <a:rect l="l" t="t" r="r" b="b"/>
              <a:pathLst>
                <a:path w="1045845" h="1160145">
                  <a:moveTo>
                    <a:pt x="29591" y="874979"/>
                  </a:moveTo>
                  <a:lnTo>
                    <a:pt x="25425" y="874979"/>
                  </a:lnTo>
                  <a:lnTo>
                    <a:pt x="21120" y="870673"/>
                  </a:lnTo>
                  <a:lnTo>
                    <a:pt x="29591" y="883437"/>
                  </a:lnTo>
                  <a:lnTo>
                    <a:pt x="29591" y="874979"/>
                  </a:lnTo>
                  <a:close/>
                </a:path>
                <a:path w="1045845" h="1160145">
                  <a:moveTo>
                    <a:pt x="331292" y="21082"/>
                  </a:moveTo>
                  <a:lnTo>
                    <a:pt x="322668" y="25387"/>
                  </a:lnTo>
                  <a:lnTo>
                    <a:pt x="326986" y="25387"/>
                  </a:lnTo>
                  <a:lnTo>
                    <a:pt x="331292" y="21082"/>
                  </a:lnTo>
                  <a:close/>
                </a:path>
                <a:path w="1045845" h="1160145">
                  <a:moveTo>
                    <a:pt x="1028369" y="216738"/>
                  </a:moveTo>
                  <a:lnTo>
                    <a:pt x="1019746" y="203682"/>
                  </a:lnTo>
                  <a:lnTo>
                    <a:pt x="1019746" y="212432"/>
                  </a:lnTo>
                  <a:lnTo>
                    <a:pt x="1024051" y="212432"/>
                  </a:lnTo>
                  <a:lnTo>
                    <a:pt x="1028369" y="216738"/>
                  </a:lnTo>
                  <a:close/>
                </a:path>
                <a:path w="1045845" h="1160145">
                  <a:moveTo>
                    <a:pt x="1045324" y="199377"/>
                  </a:moveTo>
                  <a:lnTo>
                    <a:pt x="1041006" y="195224"/>
                  </a:lnTo>
                  <a:lnTo>
                    <a:pt x="1036840" y="190919"/>
                  </a:lnTo>
                  <a:lnTo>
                    <a:pt x="1032535" y="189763"/>
                  </a:lnTo>
                  <a:lnTo>
                    <a:pt x="1032535" y="203682"/>
                  </a:lnTo>
                  <a:lnTo>
                    <a:pt x="1028369" y="216738"/>
                  </a:lnTo>
                  <a:lnTo>
                    <a:pt x="1015187" y="213182"/>
                  </a:lnTo>
                  <a:lnTo>
                    <a:pt x="945337" y="424586"/>
                  </a:lnTo>
                  <a:lnTo>
                    <a:pt x="939749" y="423024"/>
                  </a:lnTo>
                  <a:lnTo>
                    <a:pt x="939749" y="441490"/>
                  </a:lnTo>
                  <a:lnTo>
                    <a:pt x="870864" y="649998"/>
                  </a:lnTo>
                  <a:lnTo>
                    <a:pt x="866622" y="648703"/>
                  </a:lnTo>
                  <a:lnTo>
                    <a:pt x="866622" y="662825"/>
                  </a:lnTo>
                  <a:lnTo>
                    <a:pt x="790917" y="891959"/>
                  </a:lnTo>
                  <a:lnTo>
                    <a:pt x="634771" y="839330"/>
                  </a:lnTo>
                  <a:lnTo>
                    <a:pt x="706894" y="614807"/>
                  </a:lnTo>
                  <a:lnTo>
                    <a:pt x="866622" y="662825"/>
                  </a:lnTo>
                  <a:lnTo>
                    <a:pt x="866622" y="648703"/>
                  </a:lnTo>
                  <a:lnTo>
                    <a:pt x="711327" y="601014"/>
                  </a:lnTo>
                  <a:lnTo>
                    <a:pt x="777557" y="394855"/>
                  </a:lnTo>
                  <a:lnTo>
                    <a:pt x="939749" y="441490"/>
                  </a:lnTo>
                  <a:lnTo>
                    <a:pt x="939749" y="423024"/>
                  </a:lnTo>
                  <a:lnTo>
                    <a:pt x="782688" y="378891"/>
                  </a:lnTo>
                  <a:lnTo>
                    <a:pt x="850214" y="168719"/>
                  </a:lnTo>
                  <a:lnTo>
                    <a:pt x="1015187" y="213182"/>
                  </a:lnTo>
                  <a:lnTo>
                    <a:pt x="1019746" y="199377"/>
                  </a:lnTo>
                  <a:lnTo>
                    <a:pt x="1032535" y="203682"/>
                  </a:lnTo>
                  <a:lnTo>
                    <a:pt x="1032535" y="189763"/>
                  </a:lnTo>
                  <a:lnTo>
                    <a:pt x="833386" y="136207"/>
                  </a:lnTo>
                  <a:lnTo>
                    <a:pt x="833386" y="164185"/>
                  </a:lnTo>
                  <a:lnTo>
                    <a:pt x="766787" y="374421"/>
                  </a:lnTo>
                  <a:lnTo>
                    <a:pt x="761758" y="373011"/>
                  </a:lnTo>
                  <a:lnTo>
                    <a:pt x="761758" y="390309"/>
                  </a:lnTo>
                  <a:lnTo>
                    <a:pt x="696468" y="596442"/>
                  </a:lnTo>
                  <a:lnTo>
                    <a:pt x="692061" y="595096"/>
                  </a:lnTo>
                  <a:lnTo>
                    <a:pt x="692061" y="610349"/>
                  </a:lnTo>
                  <a:lnTo>
                    <a:pt x="621004" y="834694"/>
                  </a:lnTo>
                  <a:lnTo>
                    <a:pt x="615835" y="832954"/>
                  </a:lnTo>
                  <a:lnTo>
                    <a:pt x="615835" y="850976"/>
                  </a:lnTo>
                  <a:lnTo>
                    <a:pt x="548601" y="1063269"/>
                  </a:lnTo>
                  <a:lnTo>
                    <a:pt x="372046" y="998804"/>
                  </a:lnTo>
                  <a:lnTo>
                    <a:pt x="442709" y="791921"/>
                  </a:lnTo>
                  <a:lnTo>
                    <a:pt x="615835" y="850976"/>
                  </a:lnTo>
                  <a:lnTo>
                    <a:pt x="615835" y="832954"/>
                  </a:lnTo>
                  <a:lnTo>
                    <a:pt x="448017" y="776389"/>
                  </a:lnTo>
                  <a:lnTo>
                    <a:pt x="522185" y="559282"/>
                  </a:lnTo>
                  <a:lnTo>
                    <a:pt x="692061" y="610349"/>
                  </a:lnTo>
                  <a:lnTo>
                    <a:pt x="692061" y="595096"/>
                  </a:lnTo>
                  <a:lnTo>
                    <a:pt x="527240" y="544474"/>
                  </a:lnTo>
                  <a:lnTo>
                    <a:pt x="596163" y="342696"/>
                  </a:lnTo>
                  <a:lnTo>
                    <a:pt x="761758" y="390309"/>
                  </a:lnTo>
                  <a:lnTo>
                    <a:pt x="761758" y="373011"/>
                  </a:lnTo>
                  <a:lnTo>
                    <a:pt x="601230" y="327901"/>
                  </a:lnTo>
                  <a:lnTo>
                    <a:pt x="672020" y="120688"/>
                  </a:lnTo>
                  <a:lnTo>
                    <a:pt x="833386" y="164185"/>
                  </a:lnTo>
                  <a:lnTo>
                    <a:pt x="833386" y="136207"/>
                  </a:lnTo>
                  <a:lnTo>
                    <a:pt x="655154" y="88277"/>
                  </a:lnTo>
                  <a:lnTo>
                    <a:pt x="655154" y="116141"/>
                  </a:lnTo>
                  <a:lnTo>
                    <a:pt x="584415" y="323176"/>
                  </a:lnTo>
                  <a:lnTo>
                    <a:pt x="579399" y="321779"/>
                  </a:lnTo>
                  <a:lnTo>
                    <a:pt x="579399" y="337883"/>
                  </a:lnTo>
                  <a:lnTo>
                    <a:pt x="510565" y="539356"/>
                  </a:lnTo>
                  <a:lnTo>
                    <a:pt x="505485" y="537806"/>
                  </a:lnTo>
                  <a:lnTo>
                    <a:pt x="505485" y="554266"/>
                  </a:lnTo>
                  <a:lnTo>
                    <a:pt x="431507" y="770813"/>
                  </a:lnTo>
                  <a:lnTo>
                    <a:pt x="426212" y="769035"/>
                  </a:lnTo>
                  <a:lnTo>
                    <a:pt x="426212" y="786295"/>
                  </a:lnTo>
                  <a:lnTo>
                    <a:pt x="355663" y="992822"/>
                  </a:lnTo>
                  <a:lnTo>
                    <a:pt x="200558" y="936205"/>
                  </a:lnTo>
                  <a:lnTo>
                    <a:pt x="269011" y="732675"/>
                  </a:lnTo>
                  <a:lnTo>
                    <a:pt x="426212" y="786295"/>
                  </a:lnTo>
                  <a:lnTo>
                    <a:pt x="426212" y="769035"/>
                  </a:lnTo>
                  <a:lnTo>
                    <a:pt x="274040" y="717740"/>
                  </a:lnTo>
                  <a:lnTo>
                    <a:pt x="345224" y="506095"/>
                  </a:lnTo>
                  <a:lnTo>
                    <a:pt x="505485" y="554266"/>
                  </a:lnTo>
                  <a:lnTo>
                    <a:pt x="505485" y="537806"/>
                  </a:lnTo>
                  <a:lnTo>
                    <a:pt x="350558" y="490220"/>
                  </a:lnTo>
                  <a:lnTo>
                    <a:pt x="417461" y="291325"/>
                  </a:lnTo>
                  <a:lnTo>
                    <a:pt x="579399" y="337883"/>
                  </a:lnTo>
                  <a:lnTo>
                    <a:pt x="579399" y="321779"/>
                  </a:lnTo>
                  <a:lnTo>
                    <a:pt x="422084" y="277571"/>
                  </a:lnTo>
                  <a:lnTo>
                    <a:pt x="491248" y="71970"/>
                  </a:lnTo>
                  <a:lnTo>
                    <a:pt x="655154" y="116141"/>
                  </a:lnTo>
                  <a:lnTo>
                    <a:pt x="655154" y="88277"/>
                  </a:lnTo>
                  <a:lnTo>
                    <a:pt x="474459" y="39674"/>
                  </a:lnTo>
                  <a:lnTo>
                    <a:pt x="474459" y="67437"/>
                  </a:lnTo>
                  <a:lnTo>
                    <a:pt x="406247" y="273113"/>
                  </a:lnTo>
                  <a:lnTo>
                    <a:pt x="401713" y="271843"/>
                  </a:lnTo>
                  <a:lnTo>
                    <a:pt x="401713" y="286791"/>
                  </a:lnTo>
                  <a:lnTo>
                    <a:pt x="335775" y="485673"/>
                  </a:lnTo>
                  <a:lnTo>
                    <a:pt x="330479" y="484047"/>
                  </a:lnTo>
                  <a:lnTo>
                    <a:pt x="330479" y="501662"/>
                  </a:lnTo>
                  <a:lnTo>
                    <a:pt x="260362" y="713130"/>
                  </a:lnTo>
                  <a:lnTo>
                    <a:pt x="255422" y="711466"/>
                  </a:lnTo>
                  <a:lnTo>
                    <a:pt x="255422" y="728040"/>
                  </a:lnTo>
                  <a:lnTo>
                    <a:pt x="187934" y="931595"/>
                  </a:lnTo>
                  <a:lnTo>
                    <a:pt x="67475" y="887603"/>
                  </a:lnTo>
                  <a:lnTo>
                    <a:pt x="33947" y="875360"/>
                  </a:lnTo>
                  <a:lnTo>
                    <a:pt x="29591" y="887603"/>
                  </a:lnTo>
                  <a:lnTo>
                    <a:pt x="16954" y="883437"/>
                  </a:lnTo>
                  <a:lnTo>
                    <a:pt x="21120" y="870673"/>
                  </a:lnTo>
                  <a:lnTo>
                    <a:pt x="33947" y="875360"/>
                  </a:lnTo>
                  <a:lnTo>
                    <a:pt x="35623" y="870673"/>
                  </a:lnTo>
                  <a:lnTo>
                    <a:pt x="104711" y="676643"/>
                  </a:lnTo>
                  <a:lnTo>
                    <a:pt x="255422" y="728040"/>
                  </a:lnTo>
                  <a:lnTo>
                    <a:pt x="255422" y="711466"/>
                  </a:lnTo>
                  <a:lnTo>
                    <a:pt x="109791" y="662381"/>
                  </a:lnTo>
                  <a:lnTo>
                    <a:pt x="182829" y="457263"/>
                  </a:lnTo>
                  <a:lnTo>
                    <a:pt x="330479" y="501662"/>
                  </a:lnTo>
                  <a:lnTo>
                    <a:pt x="330479" y="484047"/>
                  </a:lnTo>
                  <a:lnTo>
                    <a:pt x="188785" y="440537"/>
                  </a:lnTo>
                  <a:lnTo>
                    <a:pt x="258216" y="245529"/>
                  </a:lnTo>
                  <a:lnTo>
                    <a:pt x="401713" y="286791"/>
                  </a:lnTo>
                  <a:lnTo>
                    <a:pt x="401713" y="271843"/>
                  </a:lnTo>
                  <a:lnTo>
                    <a:pt x="262750" y="232791"/>
                  </a:lnTo>
                  <a:lnTo>
                    <a:pt x="335026" y="29845"/>
                  </a:lnTo>
                  <a:lnTo>
                    <a:pt x="318503" y="25387"/>
                  </a:lnTo>
                  <a:lnTo>
                    <a:pt x="322668" y="12623"/>
                  </a:lnTo>
                  <a:lnTo>
                    <a:pt x="335457" y="16929"/>
                  </a:lnTo>
                  <a:lnTo>
                    <a:pt x="331292" y="21082"/>
                  </a:lnTo>
                  <a:lnTo>
                    <a:pt x="339623" y="16929"/>
                  </a:lnTo>
                  <a:lnTo>
                    <a:pt x="335026" y="29845"/>
                  </a:lnTo>
                  <a:lnTo>
                    <a:pt x="474459" y="67437"/>
                  </a:lnTo>
                  <a:lnTo>
                    <a:pt x="474459" y="39674"/>
                  </a:lnTo>
                  <a:lnTo>
                    <a:pt x="389915" y="16929"/>
                  </a:lnTo>
                  <a:lnTo>
                    <a:pt x="373913" y="12623"/>
                  </a:lnTo>
                  <a:lnTo>
                    <a:pt x="326986" y="0"/>
                  </a:lnTo>
                  <a:lnTo>
                    <a:pt x="318503" y="0"/>
                  </a:lnTo>
                  <a:lnTo>
                    <a:pt x="310032" y="8458"/>
                  </a:lnTo>
                  <a:lnTo>
                    <a:pt x="4165" y="879132"/>
                  </a:lnTo>
                  <a:lnTo>
                    <a:pt x="0" y="883437"/>
                  </a:lnTo>
                  <a:lnTo>
                    <a:pt x="4165" y="887603"/>
                  </a:lnTo>
                  <a:lnTo>
                    <a:pt x="4165" y="891908"/>
                  </a:lnTo>
                  <a:lnTo>
                    <a:pt x="8470" y="896061"/>
                  </a:lnTo>
                  <a:lnTo>
                    <a:pt x="12636" y="896061"/>
                  </a:lnTo>
                  <a:lnTo>
                    <a:pt x="717905" y="1159700"/>
                  </a:lnTo>
                  <a:lnTo>
                    <a:pt x="725004" y="1143050"/>
                  </a:lnTo>
                  <a:lnTo>
                    <a:pt x="709422" y="1138618"/>
                  </a:lnTo>
                  <a:lnTo>
                    <a:pt x="714336" y="1123759"/>
                  </a:lnTo>
                  <a:lnTo>
                    <a:pt x="561340" y="1067917"/>
                  </a:lnTo>
                  <a:lnTo>
                    <a:pt x="629526" y="855649"/>
                  </a:lnTo>
                  <a:lnTo>
                    <a:pt x="785355" y="908799"/>
                  </a:lnTo>
                  <a:lnTo>
                    <a:pt x="714336" y="1123759"/>
                  </a:lnTo>
                  <a:lnTo>
                    <a:pt x="730694" y="1129728"/>
                  </a:lnTo>
                  <a:lnTo>
                    <a:pt x="725004" y="1143050"/>
                  </a:lnTo>
                  <a:lnTo>
                    <a:pt x="739165" y="1147076"/>
                  </a:lnTo>
                  <a:lnTo>
                    <a:pt x="1042555" y="216738"/>
                  </a:lnTo>
                  <a:lnTo>
                    <a:pt x="1045324" y="208280"/>
                  </a:lnTo>
                  <a:lnTo>
                    <a:pt x="1045324" y="199377"/>
                  </a:lnTo>
                  <a:close/>
                </a:path>
              </a:pathLst>
            </a:custGeom>
            <a:solidFill>
              <a:srgbClr val="0000FF"/>
            </a:solidFill>
          </p:spPr>
          <p:txBody>
            <a:bodyPr wrap="square" lIns="0" tIns="0" rIns="0" bIns="0" rtlCol="0"/>
            <a:lstStyle/>
            <a:p>
              <a:endParaRPr/>
            </a:p>
          </p:txBody>
        </p:sp>
        <p:sp>
          <p:nvSpPr>
            <p:cNvPr id="113" name="object 57">
              <a:extLst>
                <a:ext uri="{FF2B5EF4-FFF2-40B4-BE49-F238E27FC236}">
                  <a16:creationId xmlns:a16="http://schemas.microsoft.com/office/drawing/2014/main" id="{845E36F2-1AAE-5CD1-F703-B8156F38EC6E}"/>
                </a:ext>
              </a:extLst>
            </p:cNvPr>
            <p:cNvSpPr/>
            <p:nvPr/>
          </p:nvSpPr>
          <p:spPr>
            <a:xfrm>
              <a:off x="6261106" y="1925080"/>
              <a:ext cx="1674495" cy="1691005"/>
            </a:xfrm>
            <a:custGeom>
              <a:avLst/>
              <a:gdLst/>
              <a:ahLst/>
              <a:cxnLst/>
              <a:rect l="l" t="t" r="r" b="b"/>
              <a:pathLst>
                <a:path w="1674495" h="1691004">
                  <a:moveTo>
                    <a:pt x="0" y="0"/>
                  </a:moveTo>
                  <a:lnTo>
                    <a:pt x="76287" y="216735"/>
                  </a:lnTo>
                  <a:lnTo>
                    <a:pt x="85194" y="161655"/>
                  </a:lnTo>
                  <a:lnTo>
                    <a:pt x="1393857" y="1690998"/>
                  </a:lnTo>
                  <a:lnTo>
                    <a:pt x="1674152" y="505764"/>
                  </a:lnTo>
                  <a:lnTo>
                    <a:pt x="1359952" y="1559322"/>
                  </a:lnTo>
                  <a:lnTo>
                    <a:pt x="148839" y="101984"/>
                  </a:lnTo>
                  <a:lnTo>
                    <a:pt x="195387" y="89218"/>
                  </a:lnTo>
                  <a:lnTo>
                    <a:pt x="0" y="0"/>
                  </a:lnTo>
                  <a:close/>
                </a:path>
              </a:pathLst>
            </a:custGeom>
            <a:solidFill>
              <a:srgbClr val="FFFF80"/>
            </a:solidFill>
          </p:spPr>
          <p:txBody>
            <a:bodyPr wrap="square" lIns="0" tIns="0" rIns="0" bIns="0" rtlCol="0"/>
            <a:lstStyle/>
            <a:p>
              <a:endParaRPr/>
            </a:p>
          </p:txBody>
        </p:sp>
        <p:sp>
          <p:nvSpPr>
            <p:cNvPr id="114" name="object 58">
              <a:extLst>
                <a:ext uri="{FF2B5EF4-FFF2-40B4-BE49-F238E27FC236}">
                  <a16:creationId xmlns:a16="http://schemas.microsoft.com/office/drawing/2014/main" id="{548D5781-9E09-70B9-2CF6-DE3243677CAC}"/>
                </a:ext>
              </a:extLst>
            </p:cNvPr>
            <p:cNvSpPr/>
            <p:nvPr/>
          </p:nvSpPr>
          <p:spPr>
            <a:xfrm>
              <a:off x="6261106" y="1925080"/>
              <a:ext cx="1674495" cy="1691005"/>
            </a:xfrm>
            <a:custGeom>
              <a:avLst/>
              <a:gdLst/>
              <a:ahLst/>
              <a:cxnLst/>
              <a:rect l="l" t="t" r="r" b="b"/>
              <a:pathLst>
                <a:path w="1674495" h="1691004">
                  <a:moveTo>
                    <a:pt x="1674152" y="505764"/>
                  </a:moveTo>
                  <a:lnTo>
                    <a:pt x="1359952" y="1559322"/>
                  </a:lnTo>
                  <a:lnTo>
                    <a:pt x="148839" y="101984"/>
                  </a:lnTo>
                  <a:lnTo>
                    <a:pt x="195387" y="89218"/>
                  </a:lnTo>
                  <a:lnTo>
                    <a:pt x="0" y="0"/>
                  </a:lnTo>
                  <a:lnTo>
                    <a:pt x="76287" y="216735"/>
                  </a:lnTo>
                  <a:lnTo>
                    <a:pt x="85194" y="161655"/>
                  </a:lnTo>
                  <a:lnTo>
                    <a:pt x="1393857" y="1690998"/>
                  </a:lnTo>
                  <a:lnTo>
                    <a:pt x="1674152" y="505764"/>
                  </a:lnTo>
                </a:path>
              </a:pathLst>
            </a:custGeom>
            <a:ln w="8477">
              <a:solidFill>
                <a:srgbClr val="FFFF00"/>
              </a:solidFill>
            </a:ln>
          </p:spPr>
          <p:txBody>
            <a:bodyPr wrap="square" lIns="0" tIns="0" rIns="0" bIns="0" rtlCol="0"/>
            <a:lstStyle/>
            <a:p>
              <a:endParaRPr/>
            </a:p>
          </p:txBody>
        </p:sp>
      </p:grpSp>
      <p:sp>
        <p:nvSpPr>
          <p:cNvPr id="115" name="object 59">
            <a:extLst>
              <a:ext uri="{FF2B5EF4-FFF2-40B4-BE49-F238E27FC236}">
                <a16:creationId xmlns:a16="http://schemas.microsoft.com/office/drawing/2014/main" id="{47882D66-5C27-5350-6336-5717CDDBFDDB}"/>
              </a:ext>
            </a:extLst>
          </p:cNvPr>
          <p:cNvSpPr txBox="1"/>
          <p:nvPr/>
        </p:nvSpPr>
        <p:spPr>
          <a:xfrm>
            <a:off x="8130430" y="3300011"/>
            <a:ext cx="500380" cy="229235"/>
          </a:xfrm>
          <a:prstGeom prst="rect">
            <a:avLst/>
          </a:prstGeom>
        </p:spPr>
        <p:txBody>
          <a:bodyPr vert="horz" wrap="square" lIns="0" tIns="17145" rIns="0" bIns="0" rtlCol="0">
            <a:spAutoFit/>
          </a:bodyPr>
          <a:lstStyle/>
          <a:p>
            <a:pPr marL="12700">
              <a:lnSpc>
                <a:spcPct val="100000"/>
              </a:lnSpc>
              <a:spcBef>
                <a:spcPts val="135"/>
              </a:spcBef>
            </a:pPr>
            <a:r>
              <a:rPr sz="1300" b="1" spc="15" dirty="0">
                <a:solidFill>
                  <a:srgbClr val="0000FF"/>
                </a:solidFill>
                <a:latin typeface="Arial"/>
                <a:cs typeface="Arial"/>
              </a:rPr>
              <a:t>2</a:t>
            </a:r>
            <a:r>
              <a:rPr sz="1300" b="1" spc="20" dirty="0">
                <a:solidFill>
                  <a:srgbClr val="0000FF"/>
                </a:solidFill>
                <a:latin typeface="Arial"/>
                <a:cs typeface="Arial"/>
              </a:rPr>
              <a:t>9</a:t>
            </a:r>
            <a:r>
              <a:rPr sz="1300" b="1" spc="15" dirty="0">
                <a:solidFill>
                  <a:srgbClr val="0000FF"/>
                </a:solidFill>
                <a:latin typeface="Arial"/>
                <a:cs typeface="Arial"/>
              </a:rPr>
              <a:t>0°</a:t>
            </a:r>
            <a:r>
              <a:rPr sz="1300" b="1" spc="25" dirty="0">
                <a:solidFill>
                  <a:srgbClr val="0000FF"/>
                </a:solidFill>
                <a:latin typeface="Arial"/>
                <a:cs typeface="Arial"/>
              </a:rPr>
              <a:t>C</a:t>
            </a:r>
            <a:endParaRPr sz="1300">
              <a:latin typeface="Arial"/>
              <a:cs typeface="Arial"/>
            </a:endParaRPr>
          </a:p>
        </p:txBody>
      </p:sp>
      <p:sp>
        <p:nvSpPr>
          <p:cNvPr id="116" name="object 60">
            <a:extLst>
              <a:ext uri="{FF2B5EF4-FFF2-40B4-BE49-F238E27FC236}">
                <a16:creationId xmlns:a16="http://schemas.microsoft.com/office/drawing/2014/main" id="{490B4564-9781-E1C7-2456-B0D4D11173CC}"/>
              </a:ext>
            </a:extLst>
          </p:cNvPr>
          <p:cNvSpPr txBox="1"/>
          <p:nvPr/>
        </p:nvSpPr>
        <p:spPr>
          <a:xfrm>
            <a:off x="5904309" y="3253479"/>
            <a:ext cx="500380" cy="229870"/>
          </a:xfrm>
          <a:prstGeom prst="rect">
            <a:avLst/>
          </a:prstGeom>
        </p:spPr>
        <p:txBody>
          <a:bodyPr vert="horz" wrap="square" lIns="0" tIns="17780" rIns="0" bIns="0" rtlCol="0">
            <a:spAutoFit/>
          </a:bodyPr>
          <a:lstStyle/>
          <a:p>
            <a:pPr marL="12700">
              <a:lnSpc>
                <a:spcPct val="100000"/>
              </a:lnSpc>
              <a:spcBef>
                <a:spcPts val="140"/>
              </a:spcBef>
            </a:pPr>
            <a:r>
              <a:rPr sz="1300" b="1" spc="20" dirty="0">
                <a:solidFill>
                  <a:srgbClr val="FF0000"/>
                </a:solidFill>
                <a:latin typeface="Arial"/>
                <a:cs typeface="Arial"/>
              </a:rPr>
              <a:t>5</a:t>
            </a:r>
            <a:r>
              <a:rPr sz="1300" b="1" spc="15" dirty="0">
                <a:solidFill>
                  <a:srgbClr val="FF0000"/>
                </a:solidFill>
                <a:latin typeface="Arial"/>
                <a:cs typeface="Arial"/>
              </a:rPr>
              <a:t>65°</a:t>
            </a:r>
            <a:r>
              <a:rPr sz="1300" b="1" spc="25" dirty="0">
                <a:solidFill>
                  <a:srgbClr val="FF0000"/>
                </a:solidFill>
                <a:latin typeface="Arial"/>
                <a:cs typeface="Arial"/>
              </a:rPr>
              <a:t>C</a:t>
            </a:r>
            <a:endParaRPr sz="1300">
              <a:latin typeface="Arial"/>
              <a:cs typeface="Arial"/>
            </a:endParaRPr>
          </a:p>
        </p:txBody>
      </p:sp>
      <p:grpSp>
        <p:nvGrpSpPr>
          <p:cNvPr id="117" name="object 61">
            <a:extLst>
              <a:ext uri="{FF2B5EF4-FFF2-40B4-BE49-F238E27FC236}">
                <a16:creationId xmlns:a16="http://schemas.microsoft.com/office/drawing/2014/main" id="{2C83276B-F43E-4872-D4A0-F9955E37737F}"/>
              </a:ext>
            </a:extLst>
          </p:cNvPr>
          <p:cNvGrpSpPr/>
          <p:nvPr/>
        </p:nvGrpSpPr>
        <p:grpSpPr>
          <a:xfrm>
            <a:off x="3879379" y="3951529"/>
            <a:ext cx="3514725" cy="1924685"/>
            <a:chOff x="2015745" y="3785767"/>
            <a:chExt cx="3514725" cy="1924685"/>
          </a:xfrm>
        </p:grpSpPr>
        <p:pic>
          <p:nvPicPr>
            <p:cNvPr id="118" name="object 62">
              <a:extLst>
                <a:ext uri="{FF2B5EF4-FFF2-40B4-BE49-F238E27FC236}">
                  <a16:creationId xmlns:a16="http://schemas.microsoft.com/office/drawing/2014/main" id="{04E21CD0-ED11-981D-447B-44FB0E91B2B2}"/>
                </a:ext>
              </a:extLst>
            </p:cNvPr>
            <p:cNvPicPr/>
            <p:nvPr/>
          </p:nvPicPr>
          <p:blipFill>
            <a:blip r:embed="rId12" cstate="print"/>
            <a:stretch>
              <a:fillRect/>
            </a:stretch>
          </p:blipFill>
          <p:spPr>
            <a:xfrm>
              <a:off x="2857491" y="3785767"/>
              <a:ext cx="1478764" cy="679813"/>
            </a:xfrm>
            <a:prstGeom prst="rect">
              <a:avLst/>
            </a:prstGeom>
          </p:spPr>
        </p:pic>
        <p:sp>
          <p:nvSpPr>
            <p:cNvPr id="119" name="object 63">
              <a:extLst>
                <a:ext uri="{FF2B5EF4-FFF2-40B4-BE49-F238E27FC236}">
                  <a16:creationId xmlns:a16="http://schemas.microsoft.com/office/drawing/2014/main" id="{2D8898EA-A20C-14C4-C391-929D7BD320AD}"/>
                </a:ext>
              </a:extLst>
            </p:cNvPr>
            <p:cNvSpPr/>
            <p:nvPr/>
          </p:nvSpPr>
          <p:spPr>
            <a:xfrm>
              <a:off x="2019984" y="4644473"/>
              <a:ext cx="3506470" cy="1061720"/>
            </a:xfrm>
            <a:custGeom>
              <a:avLst/>
              <a:gdLst/>
              <a:ahLst/>
              <a:cxnLst/>
              <a:rect l="l" t="t" r="r" b="b"/>
              <a:pathLst>
                <a:path w="3506470" h="1061720">
                  <a:moveTo>
                    <a:pt x="89447" y="1054100"/>
                  </a:moveTo>
                  <a:lnTo>
                    <a:pt x="38531" y="1054100"/>
                  </a:lnTo>
                  <a:lnTo>
                    <a:pt x="38531" y="1061720"/>
                  </a:lnTo>
                  <a:lnTo>
                    <a:pt x="89447" y="1061720"/>
                  </a:lnTo>
                  <a:lnTo>
                    <a:pt x="89447" y="1054100"/>
                  </a:lnTo>
                  <a:close/>
                </a:path>
                <a:path w="3506470" h="1061720">
                  <a:moveTo>
                    <a:pt x="191249" y="1054100"/>
                  </a:moveTo>
                  <a:lnTo>
                    <a:pt x="140348" y="1054100"/>
                  </a:lnTo>
                  <a:lnTo>
                    <a:pt x="140348" y="1061720"/>
                  </a:lnTo>
                  <a:lnTo>
                    <a:pt x="191249" y="1061720"/>
                  </a:lnTo>
                  <a:lnTo>
                    <a:pt x="191249" y="1054100"/>
                  </a:lnTo>
                  <a:close/>
                </a:path>
                <a:path w="3506470" h="1061720">
                  <a:moveTo>
                    <a:pt x="293411" y="1054100"/>
                  </a:moveTo>
                  <a:lnTo>
                    <a:pt x="242509" y="1054100"/>
                  </a:lnTo>
                  <a:lnTo>
                    <a:pt x="242509" y="1061720"/>
                  </a:lnTo>
                  <a:lnTo>
                    <a:pt x="293411" y="1061720"/>
                  </a:lnTo>
                  <a:lnTo>
                    <a:pt x="293411" y="1054100"/>
                  </a:lnTo>
                  <a:close/>
                </a:path>
                <a:path w="3506470" h="1061720">
                  <a:moveTo>
                    <a:pt x="395299" y="1054100"/>
                  </a:moveTo>
                  <a:lnTo>
                    <a:pt x="344298" y="1054100"/>
                  </a:lnTo>
                  <a:lnTo>
                    <a:pt x="344298" y="1061720"/>
                  </a:lnTo>
                  <a:lnTo>
                    <a:pt x="395299" y="1061720"/>
                  </a:lnTo>
                  <a:lnTo>
                    <a:pt x="395299" y="1054100"/>
                  </a:lnTo>
                  <a:close/>
                </a:path>
                <a:path w="3506470" h="1061720">
                  <a:moveTo>
                    <a:pt x="497447" y="1054100"/>
                  </a:moveTo>
                  <a:lnTo>
                    <a:pt x="446445" y="1054100"/>
                  </a:lnTo>
                  <a:lnTo>
                    <a:pt x="446445" y="1061720"/>
                  </a:lnTo>
                  <a:lnTo>
                    <a:pt x="497447" y="1061720"/>
                  </a:lnTo>
                  <a:lnTo>
                    <a:pt x="497447" y="1054100"/>
                  </a:lnTo>
                  <a:close/>
                </a:path>
                <a:path w="3506470" h="1061720">
                  <a:moveTo>
                    <a:pt x="599163" y="1054100"/>
                  </a:moveTo>
                  <a:lnTo>
                    <a:pt x="548305" y="1054100"/>
                  </a:lnTo>
                  <a:lnTo>
                    <a:pt x="548305" y="1061720"/>
                  </a:lnTo>
                  <a:lnTo>
                    <a:pt x="599163" y="1061720"/>
                  </a:lnTo>
                  <a:lnTo>
                    <a:pt x="599163" y="1054100"/>
                  </a:lnTo>
                  <a:close/>
                </a:path>
                <a:path w="3506470" h="1061720">
                  <a:moveTo>
                    <a:pt x="701310" y="1054100"/>
                  </a:moveTo>
                  <a:lnTo>
                    <a:pt x="650452" y="1054100"/>
                  </a:lnTo>
                  <a:lnTo>
                    <a:pt x="650452" y="1061720"/>
                  </a:lnTo>
                  <a:lnTo>
                    <a:pt x="701310" y="1061720"/>
                  </a:lnTo>
                  <a:lnTo>
                    <a:pt x="701310" y="1054100"/>
                  </a:lnTo>
                  <a:close/>
                </a:path>
                <a:path w="3506470" h="1061720">
                  <a:moveTo>
                    <a:pt x="803170" y="1054100"/>
                  </a:moveTo>
                  <a:lnTo>
                    <a:pt x="752312" y="1054100"/>
                  </a:lnTo>
                  <a:lnTo>
                    <a:pt x="752312" y="1061720"/>
                  </a:lnTo>
                  <a:lnTo>
                    <a:pt x="803170" y="1061720"/>
                  </a:lnTo>
                  <a:lnTo>
                    <a:pt x="803170" y="1054100"/>
                  </a:lnTo>
                  <a:close/>
                </a:path>
                <a:path w="3506470" h="1061720">
                  <a:moveTo>
                    <a:pt x="905317" y="1054100"/>
                  </a:moveTo>
                  <a:lnTo>
                    <a:pt x="854459" y="1054100"/>
                  </a:lnTo>
                  <a:lnTo>
                    <a:pt x="854459" y="1061720"/>
                  </a:lnTo>
                  <a:lnTo>
                    <a:pt x="905317" y="1061720"/>
                  </a:lnTo>
                  <a:lnTo>
                    <a:pt x="905317" y="1054100"/>
                  </a:lnTo>
                  <a:close/>
                </a:path>
                <a:path w="3506470" h="1061720">
                  <a:moveTo>
                    <a:pt x="1007177" y="1054100"/>
                  </a:moveTo>
                  <a:lnTo>
                    <a:pt x="956319" y="1054100"/>
                  </a:lnTo>
                  <a:lnTo>
                    <a:pt x="956319" y="1061720"/>
                  </a:lnTo>
                  <a:lnTo>
                    <a:pt x="1007177" y="1061720"/>
                  </a:lnTo>
                  <a:lnTo>
                    <a:pt x="1007177" y="1054100"/>
                  </a:lnTo>
                  <a:close/>
                </a:path>
                <a:path w="3506470" h="1061720">
                  <a:moveTo>
                    <a:pt x="1109325" y="1054100"/>
                  </a:moveTo>
                  <a:lnTo>
                    <a:pt x="1058466" y="1054100"/>
                  </a:lnTo>
                  <a:lnTo>
                    <a:pt x="1058466" y="1061720"/>
                  </a:lnTo>
                  <a:lnTo>
                    <a:pt x="1109325" y="1061720"/>
                  </a:lnTo>
                  <a:lnTo>
                    <a:pt x="1109325" y="1054100"/>
                  </a:lnTo>
                  <a:close/>
                </a:path>
                <a:path w="3506470" h="1061720">
                  <a:moveTo>
                    <a:pt x="1211184" y="1054100"/>
                  </a:moveTo>
                  <a:lnTo>
                    <a:pt x="1160183" y="1054100"/>
                  </a:lnTo>
                  <a:lnTo>
                    <a:pt x="1160183" y="1061720"/>
                  </a:lnTo>
                  <a:lnTo>
                    <a:pt x="1211184" y="1061720"/>
                  </a:lnTo>
                  <a:lnTo>
                    <a:pt x="1211184" y="1054100"/>
                  </a:lnTo>
                  <a:close/>
                </a:path>
                <a:path w="3506470" h="1061720">
                  <a:moveTo>
                    <a:pt x="1313332" y="1054100"/>
                  </a:moveTo>
                  <a:lnTo>
                    <a:pt x="1262330" y="1054100"/>
                  </a:lnTo>
                  <a:lnTo>
                    <a:pt x="1262330" y="1061720"/>
                  </a:lnTo>
                  <a:lnTo>
                    <a:pt x="1313332" y="1061720"/>
                  </a:lnTo>
                  <a:lnTo>
                    <a:pt x="1313332" y="1054100"/>
                  </a:lnTo>
                  <a:close/>
                </a:path>
                <a:path w="3506470" h="1061720">
                  <a:moveTo>
                    <a:pt x="1415048" y="1054100"/>
                  </a:moveTo>
                  <a:lnTo>
                    <a:pt x="1364190" y="1054100"/>
                  </a:lnTo>
                  <a:lnTo>
                    <a:pt x="1364190" y="1061720"/>
                  </a:lnTo>
                  <a:lnTo>
                    <a:pt x="1415048" y="1061720"/>
                  </a:lnTo>
                  <a:lnTo>
                    <a:pt x="1415048" y="1054100"/>
                  </a:lnTo>
                  <a:close/>
                </a:path>
                <a:path w="3506470" h="1061720">
                  <a:moveTo>
                    <a:pt x="1517339" y="1054100"/>
                  </a:moveTo>
                  <a:lnTo>
                    <a:pt x="1466337" y="1054100"/>
                  </a:lnTo>
                  <a:lnTo>
                    <a:pt x="1466337" y="1061720"/>
                  </a:lnTo>
                  <a:lnTo>
                    <a:pt x="1517339" y="1061720"/>
                  </a:lnTo>
                  <a:lnTo>
                    <a:pt x="1517339" y="1054100"/>
                  </a:lnTo>
                  <a:close/>
                </a:path>
                <a:path w="3506470" h="1061720">
                  <a:moveTo>
                    <a:pt x="1619055" y="1054100"/>
                  </a:moveTo>
                  <a:lnTo>
                    <a:pt x="1568197" y="1054100"/>
                  </a:lnTo>
                  <a:lnTo>
                    <a:pt x="1568197" y="1061720"/>
                  </a:lnTo>
                  <a:lnTo>
                    <a:pt x="1619055" y="1061720"/>
                  </a:lnTo>
                  <a:lnTo>
                    <a:pt x="1619055" y="1054100"/>
                  </a:lnTo>
                  <a:close/>
                </a:path>
                <a:path w="3506470" h="1061720">
                  <a:moveTo>
                    <a:pt x="1721202" y="1054100"/>
                  </a:moveTo>
                  <a:lnTo>
                    <a:pt x="1670344" y="1054100"/>
                  </a:lnTo>
                  <a:lnTo>
                    <a:pt x="1670344" y="1061720"/>
                  </a:lnTo>
                  <a:lnTo>
                    <a:pt x="1721202" y="1061720"/>
                  </a:lnTo>
                  <a:lnTo>
                    <a:pt x="1721202" y="1054100"/>
                  </a:lnTo>
                  <a:close/>
                </a:path>
                <a:path w="3506470" h="1061720">
                  <a:moveTo>
                    <a:pt x="1823062" y="1054100"/>
                  </a:moveTo>
                  <a:lnTo>
                    <a:pt x="1772204" y="1054100"/>
                  </a:lnTo>
                  <a:lnTo>
                    <a:pt x="1772204" y="1061720"/>
                  </a:lnTo>
                  <a:lnTo>
                    <a:pt x="1823062" y="1061720"/>
                  </a:lnTo>
                  <a:lnTo>
                    <a:pt x="1823062" y="1054100"/>
                  </a:lnTo>
                  <a:close/>
                </a:path>
                <a:path w="3506470" h="1061720">
                  <a:moveTo>
                    <a:pt x="1925210" y="1054100"/>
                  </a:moveTo>
                  <a:lnTo>
                    <a:pt x="1874352" y="1054100"/>
                  </a:lnTo>
                  <a:lnTo>
                    <a:pt x="1874352" y="1061720"/>
                  </a:lnTo>
                  <a:lnTo>
                    <a:pt x="1925210" y="1061720"/>
                  </a:lnTo>
                  <a:lnTo>
                    <a:pt x="1925210" y="1054100"/>
                  </a:lnTo>
                  <a:close/>
                </a:path>
                <a:path w="3506470" h="1061720">
                  <a:moveTo>
                    <a:pt x="2027070" y="1054100"/>
                  </a:moveTo>
                  <a:lnTo>
                    <a:pt x="1976068" y="1054100"/>
                  </a:lnTo>
                  <a:lnTo>
                    <a:pt x="1976068" y="1061720"/>
                  </a:lnTo>
                  <a:lnTo>
                    <a:pt x="2027070" y="1061720"/>
                  </a:lnTo>
                  <a:lnTo>
                    <a:pt x="2027070" y="1054100"/>
                  </a:lnTo>
                  <a:close/>
                </a:path>
                <a:path w="3506470" h="1061720">
                  <a:moveTo>
                    <a:pt x="2129217" y="1054100"/>
                  </a:moveTo>
                  <a:lnTo>
                    <a:pt x="2078359" y="1054100"/>
                  </a:lnTo>
                  <a:lnTo>
                    <a:pt x="2078359" y="1061720"/>
                  </a:lnTo>
                  <a:lnTo>
                    <a:pt x="2129217" y="1061720"/>
                  </a:lnTo>
                  <a:lnTo>
                    <a:pt x="2129217" y="1054100"/>
                  </a:lnTo>
                  <a:close/>
                </a:path>
                <a:path w="3506470" h="1061720">
                  <a:moveTo>
                    <a:pt x="2231077" y="1054100"/>
                  </a:moveTo>
                  <a:lnTo>
                    <a:pt x="2180075" y="1054100"/>
                  </a:lnTo>
                  <a:lnTo>
                    <a:pt x="2180075" y="1061720"/>
                  </a:lnTo>
                  <a:lnTo>
                    <a:pt x="2231077" y="1061720"/>
                  </a:lnTo>
                  <a:lnTo>
                    <a:pt x="2231077" y="1054100"/>
                  </a:lnTo>
                  <a:close/>
                </a:path>
                <a:path w="3506470" h="1061720">
                  <a:moveTo>
                    <a:pt x="2333224" y="1054100"/>
                  </a:moveTo>
                  <a:lnTo>
                    <a:pt x="2282222" y="1054100"/>
                  </a:lnTo>
                  <a:lnTo>
                    <a:pt x="2282222" y="1061720"/>
                  </a:lnTo>
                  <a:lnTo>
                    <a:pt x="2333224" y="1061720"/>
                  </a:lnTo>
                  <a:lnTo>
                    <a:pt x="2333224" y="1054100"/>
                  </a:lnTo>
                  <a:close/>
                </a:path>
                <a:path w="3506470" h="1061720">
                  <a:moveTo>
                    <a:pt x="2434940" y="1054100"/>
                  </a:moveTo>
                  <a:lnTo>
                    <a:pt x="2384082" y="1054100"/>
                  </a:lnTo>
                  <a:lnTo>
                    <a:pt x="2384082" y="1061720"/>
                  </a:lnTo>
                  <a:lnTo>
                    <a:pt x="2434940" y="1061720"/>
                  </a:lnTo>
                  <a:lnTo>
                    <a:pt x="2434940" y="1054100"/>
                  </a:lnTo>
                  <a:close/>
                </a:path>
                <a:path w="3506470" h="1061720">
                  <a:moveTo>
                    <a:pt x="2537088" y="1054100"/>
                  </a:moveTo>
                  <a:lnTo>
                    <a:pt x="2486229" y="1054100"/>
                  </a:lnTo>
                  <a:lnTo>
                    <a:pt x="2486229" y="1061720"/>
                  </a:lnTo>
                  <a:lnTo>
                    <a:pt x="2537088" y="1061720"/>
                  </a:lnTo>
                  <a:lnTo>
                    <a:pt x="2537088" y="1054100"/>
                  </a:lnTo>
                  <a:close/>
                </a:path>
                <a:path w="3506470" h="1061720">
                  <a:moveTo>
                    <a:pt x="2638947" y="1054100"/>
                  </a:moveTo>
                  <a:lnTo>
                    <a:pt x="2588089" y="1054100"/>
                  </a:lnTo>
                  <a:lnTo>
                    <a:pt x="2588089" y="1061720"/>
                  </a:lnTo>
                  <a:lnTo>
                    <a:pt x="2638947" y="1061720"/>
                  </a:lnTo>
                  <a:lnTo>
                    <a:pt x="2638947" y="1054100"/>
                  </a:lnTo>
                  <a:close/>
                </a:path>
                <a:path w="3506470" h="1061720">
                  <a:moveTo>
                    <a:pt x="2741095" y="1054100"/>
                  </a:moveTo>
                  <a:lnTo>
                    <a:pt x="2690237" y="1054100"/>
                  </a:lnTo>
                  <a:lnTo>
                    <a:pt x="2690237" y="1061720"/>
                  </a:lnTo>
                  <a:lnTo>
                    <a:pt x="2741095" y="1061720"/>
                  </a:lnTo>
                  <a:lnTo>
                    <a:pt x="2741095" y="1054100"/>
                  </a:lnTo>
                  <a:close/>
                </a:path>
                <a:path w="3506470" h="1061720">
                  <a:moveTo>
                    <a:pt x="2842955" y="1054100"/>
                  </a:moveTo>
                  <a:lnTo>
                    <a:pt x="2792097" y="1054100"/>
                  </a:lnTo>
                  <a:lnTo>
                    <a:pt x="2792097" y="1061720"/>
                  </a:lnTo>
                  <a:lnTo>
                    <a:pt x="2842955" y="1061720"/>
                  </a:lnTo>
                  <a:lnTo>
                    <a:pt x="2842955" y="1054100"/>
                  </a:lnTo>
                  <a:close/>
                </a:path>
                <a:path w="3506470" h="1061720">
                  <a:moveTo>
                    <a:pt x="2945102" y="1054100"/>
                  </a:moveTo>
                  <a:lnTo>
                    <a:pt x="2894244" y="1054100"/>
                  </a:lnTo>
                  <a:lnTo>
                    <a:pt x="2894244" y="1061720"/>
                  </a:lnTo>
                  <a:lnTo>
                    <a:pt x="2945102" y="1061720"/>
                  </a:lnTo>
                  <a:lnTo>
                    <a:pt x="2945102" y="1054100"/>
                  </a:lnTo>
                  <a:close/>
                </a:path>
                <a:path w="3506470" h="1061720">
                  <a:moveTo>
                    <a:pt x="3046962" y="1054100"/>
                  </a:moveTo>
                  <a:lnTo>
                    <a:pt x="2995960" y="1054100"/>
                  </a:lnTo>
                  <a:lnTo>
                    <a:pt x="2995960" y="1061720"/>
                  </a:lnTo>
                  <a:lnTo>
                    <a:pt x="3046962" y="1061720"/>
                  </a:lnTo>
                  <a:lnTo>
                    <a:pt x="3046962" y="1054100"/>
                  </a:lnTo>
                  <a:close/>
                </a:path>
                <a:path w="3506470" h="1061720">
                  <a:moveTo>
                    <a:pt x="3149109" y="1054100"/>
                  </a:moveTo>
                  <a:lnTo>
                    <a:pt x="3098107" y="1054100"/>
                  </a:lnTo>
                  <a:lnTo>
                    <a:pt x="3098107" y="1061720"/>
                  </a:lnTo>
                  <a:lnTo>
                    <a:pt x="3149109" y="1061720"/>
                  </a:lnTo>
                  <a:lnTo>
                    <a:pt x="3149109" y="1054100"/>
                  </a:lnTo>
                  <a:close/>
                </a:path>
                <a:path w="3506470" h="1061720">
                  <a:moveTo>
                    <a:pt x="3250825" y="1054100"/>
                  </a:moveTo>
                  <a:lnTo>
                    <a:pt x="3199967" y="1054100"/>
                  </a:lnTo>
                  <a:lnTo>
                    <a:pt x="3199967" y="1061720"/>
                  </a:lnTo>
                  <a:lnTo>
                    <a:pt x="3250825" y="1061720"/>
                  </a:lnTo>
                  <a:lnTo>
                    <a:pt x="3250825" y="1054100"/>
                  </a:lnTo>
                  <a:close/>
                </a:path>
                <a:path w="3506470" h="1061720">
                  <a:moveTo>
                    <a:pt x="3353116" y="1054100"/>
                  </a:moveTo>
                  <a:lnTo>
                    <a:pt x="3302115" y="1054100"/>
                  </a:lnTo>
                  <a:lnTo>
                    <a:pt x="3302115" y="1061720"/>
                  </a:lnTo>
                  <a:lnTo>
                    <a:pt x="3353116" y="1061720"/>
                  </a:lnTo>
                  <a:lnTo>
                    <a:pt x="3353116" y="1054100"/>
                  </a:lnTo>
                  <a:close/>
                </a:path>
                <a:path w="3506470" h="1061720">
                  <a:moveTo>
                    <a:pt x="3454833" y="1054100"/>
                  </a:moveTo>
                  <a:lnTo>
                    <a:pt x="3403974" y="1054100"/>
                  </a:lnTo>
                  <a:lnTo>
                    <a:pt x="3403974" y="1061720"/>
                  </a:lnTo>
                  <a:lnTo>
                    <a:pt x="3454833" y="1061720"/>
                  </a:lnTo>
                  <a:lnTo>
                    <a:pt x="3454833" y="1054100"/>
                  </a:lnTo>
                  <a:close/>
                </a:path>
                <a:path w="3506470" h="1061720">
                  <a:moveTo>
                    <a:pt x="2987484" y="0"/>
                  </a:moveTo>
                  <a:lnTo>
                    <a:pt x="2962055" y="0"/>
                  </a:lnTo>
                  <a:lnTo>
                    <a:pt x="2962055" y="8890"/>
                  </a:lnTo>
                  <a:lnTo>
                    <a:pt x="2932316" y="25400"/>
                  </a:lnTo>
                  <a:lnTo>
                    <a:pt x="8490" y="25400"/>
                  </a:lnTo>
                  <a:lnTo>
                    <a:pt x="8490" y="72390"/>
                  </a:lnTo>
                  <a:lnTo>
                    <a:pt x="68227" y="119380"/>
                  </a:lnTo>
                  <a:lnTo>
                    <a:pt x="140348" y="170180"/>
                  </a:lnTo>
                  <a:lnTo>
                    <a:pt x="216707" y="220980"/>
                  </a:lnTo>
                  <a:lnTo>
                    <a:pt x="221304" y="226060"/>
                  </a:lnTo>
                  <a:lnTo>
                    <a:pt x="216707" y="226060"/>
                  </a:lnTo>
                  <a:lnTo>
                    <a:pt x="216707" y="229870"/>
                  </a:lnTo>
                  <a:lnTo>
                    <a:pt x="8490" y="229870"/>
                  </a:lnTo>
                  <a:lnTo>
                    <a:pt x="8490" y="280670"/>
                  </a:lnTo>
                  <a:lnTo>
                    <a:pt x="0" y="280670"/>
                  </a:lnTo>
                  <a:lnTo>
                    <a:pt x="0" y="331470"/>
                  </a:lnTo>
                  <a:lnTo>
                    <a:pt x="8490" y="331470"/>
                  </a:lnTo>
                  <a:lnTo>
                    <a:pt x="8490" y="382270"/>
                  </a:lnTo>
                  <a:lnTo>
                    <a:pt x="0" y="382270"/>
                  </a:lnTo>
                  <a:lnTo>
                    <a:pt x="0" y="434340"/>
                  </a:lnTo>
                  <a:lnTo>
                    <a:pt x="8490" y="434340"/>
                  </a:lnTo>
                  <a:lnTo>
                    <a:pt x="8490" y="485140"/>
                  </a:lnTo>
                  <a:lnTo>
                    <a:pt x="0" y="485140"/>
                  </a:lnTo>
                  <a:lnTo>
                    <a:pt x="0" y="535940"/>
                  </a:lnTo>
                  <a:lnTo>
                    <a:pt x="8490" y="535940"/>
                  </a:lnTo>
                  <a:lnTo>
                    <a:pt x="8490" y="586740"/>
                  </a:lnTo>
                  <a:lnTo>
                    <a:pt x="0" y="586740"/>
                  </a:lnTo>
                  <a:lnTo>
                    <a:pt x="0" y="637540"/>
                  </a:lnTo>
                  <a:lnTo>
                    <a:pt x="8490" y="637540"/>
                  </a:lnTo>
                  <a:lnTo>
                    <a:pt x="8490" y="688340"/>
                  </a:lnTo>
                  <a:lnTo>
                    <a:pt x="0" y="688340"/>
                  </a:lnTo>
                  <a:lnTo>
                    <a:pt x="0" y="739140"/>
                  </a:lnTo>
                  <a:lnTo>
                    <a:pt x="8490" y="739140"/>
                  </a:lnTo>
                  <a:lnTo>
                    <a:pt x="8490" y="791210"/>
                  </a:lnTo>
                  <a:lnTo>
                    <a:pt x="0" y="791210"/>
                  </a:lnTo>
                  <a:lnTo>
                    <a:pt x="0" y="842010"/>
                  </a:lnTo>
                  <a:lnTo>
                    <a:pt x="8490" y="842010"/>
                  </a:lnTo>
                  <a:lnTo>
                    <a:pt x="8490" y="892810"/>
                  </a:lnTo>
                  <a:lnTo>
                    <a:pt x="0" y="892810"/>
                  </a:lnTo>
                  <a:lnTo>
                    <a:pt x="0" y="943610"/>
                  </a:lnTo>
                  <a:lnTo>
                    <a:pt x="8490" y="943610"/>
                  </a:lnTo>
                  <a:lnTo>
                    <a:pt x="8490" y="994410"/>
                  </a:lnTo>
                  <a:lnTo>
                    <a:pt x="0" y="994410"/>
                  </a:lnTo>
                  <a:lnTo>
                    <a:pt x="0" y="1045210"/>
                  </a:lnTo>
                  <a:lnTo>
                    <a:pt x="8490" y="1045210"/>
                  </a:lnTo>
                  <a:lnTo>
                    <a:pt x="8490" y="1054100"/>
                  </a:lnTo>
                  <a:lnTo>
                    <a:pt x="3497358" y="1054100"/>
                  </a:lnTo>
                  <a:lnTo>
                    <a:pt x="3497358" y="1010920"/>
                  </a:lnTo>
                  <a:lnTo>
                    <a:pt x="3506122" y="1010920"/>
                  </a:lnTo>
                  <a:lnTo>
                    <a:pt x="3506122" y="960120"/>
                  </a:lnTo>
                  <a:lnTo>
                    <a:pt x="3497358" y="960120"/>
                  </a:lnTo>
                  <a:lnTo>
                    <a:pt x="3497358" y="909320"/>
                  </a:lnTo>
                  <a:lnTo>
                    <a:pt x="3506122" y="909320"/>
                  </a:lnTo>
                  <a:lnTo>
                    <a:pt x="3506122" y="858520"/>
                  </a:lnTo>
                  <a:lnTo>
                    <a:pt x="3497358" y="858520"/>
                  </a:lnTo>
                  <a:lnTo>
                    <a:pt x="3497358" y="807720"/>
                  </a:lnTo>
                  <a:lnTo>
                    <a:pt x="3506122" y="807720"/>
                  </a:lnTo>
                  <a:lnTo>
                    <a:pt x="3506122" y="756920"/>
                  </a:lnTo>
                  <a:lnTo>
                    <a:pt x="3497358" y="756920"/>
                  </a:lnTo>
                  <a:lnTo>
                    <a:pt x="3497358" y="706120"/>
                  </a:lnTo>
                  <a:lnTo>
                    <a:pt x="3506122" y="706120"/>
                  </a:lnTo>
                  <a:lnTo>
                    <a:pt x="3506122" y="655320"/>
                  </a:lnTo>
                  <a:lnTo>
                    <a:pt x="3497358" y="655320"/>
                  </a:lnTo>
                  <a:lnTo>
                    <a:pt x="3497358" y="603250"/>
                  </a:lnTo>
                  <a:lnTo>
                    <a:pt x="3506122" y="603250"/>
                  </a:lnTo>
                  <a:lnTo>
                    <a:pt x="3506122" y="552450"/>
                  </a:lnTo>
                  <a:lnTo>
                    <a:pt x="3497358" y="552450"/>
                  </a:lnTo>
                  <a:lnTo>
                    <a:pt x="3497358" y="501650"/>
                  </a:lnTo>
                  <a:lnTo>
                    <a:pt x="3506122" y="501650"/>
                  </a:lnTo>
                  <a:lnTo>
                    <a:pt x="3506122" y="450850"/>
                  </a:lnTo>
                  <a:lnTo>
                    <a:pt x="3497358" y="450850"/>
                  </a:lnTo>
                  <a:lnTo>
                    <a:pt x="3497358" y="400050"/>
                  </a:lnTo>
                  <a:lnTo>
                    <a:pt x="3506122" y="400050"/>
                  </a:lnTo>
                  <a:lnTo>
                    <a:pt x="3506122" y="349250"/>
                  </a:lnTo>
                  <a:lnTo>
                    <a:pt x="3497358" y="349250"/>
                  </a:lnTo>
                  <a:lnTo>
                    <a:pt x="3497358" y="297180"/>
                  </a:lnTo>
                  <a:lnTo>
                    <a:pt x="3506122" y="297180"/>
                  </a:lnTo>
                  <a:lnTo>
                    <a:pt x="3506122" y="246380"/>
                  </a:lnTo>
                  <a:lnTo>
                    <a:pt x="3497358" y="246380"/>
                  </a:lnTo>
                  <a:lnTo>
                    <a:pt x="3497358" y="195580"/>
                  </a:lnTo>
                  <a:lnTo>
                    <a:pt x="3506122" y="195580"/>
                  </a:lnTo>
                  <a:lnTo>
                    <a:pt x="3506122" y="144780"/>
                  </a:lnTo>
                  <a:lnTo>
                    <a:pt x="3497358" y="144780"/>
                  </a:lnTo>
                  <a:lnTo>
                    <a:pt x="3497358" y="93980"/>
                  </a:lnTo>
                  <a:lnTo>
                    <a:pt x="3506122" y="93980"/>
                  </a:lnTo>
                  <a:lnTo>
                    <a:pt x="3506122" y="43180"/>
                  </a:lnTo>
                  <a:lnTo>
                    <a:pt x="3497358" y="43180"/>
                  </a:lnTo>
                  <a:lnTo>
                    <a:pt x="3497358" y="8890"/>
                  </a:lnTo>
                  <a:lnTo>
                    <a:pt x="2987484" y="8890"/>
                  </a:lnTo>
                  <a:lnTo>
                    <a:pt x="2987484" y="0"/>
                  </a:lnTo>
                  <a:close/>
                </a:path>
                <a:path w="3506470" h="1061720">
                  <a:moveTo>
                    <a:pt x="0" y="81280"/>
                  </a:moveTo>
                  <a:lnTo>
                    <a:pt x="0" y="128270"/>
                  </a:lnTo>
                  <a:lnTo>
                    <a:pt x="8490" y="128270"/>
                  </a:lnTo>
                  <a:lnTo>
                    <a:pt x="8490" y="179070"/>
                  </a:lnTo>
                  <a:lnTo>
                    <a:pt x="0" y="179070"/>
                  </a:lnTo>
                  <a:lnTo>
                    <a:pt x="0" y="229870"/>
                  </a:lnTo>
                  <a:lnTo>
                    <a:pt x="212469" y="229870"/>
                  </a:lnTo>
                  <a:lnTo>
                    <a:pt x="136110" y="179070"/>
                  </a:lnTo>
                  <a:lnTo>
                    <a:pt x="63989" y="128270"/>
                  </a:lnTo>
                  <a:lnTo>
                    <a:pt x="0" y="81280"/>
                  </a:lnTo>
                  <a:close/>
                </a:path>
                <a:path w="3506470" h="1061720">
                  <a:moveTo>
                    <a:pt x="30055" y="0"/>
                  </a:moveTo>
                  <a:lnTo>
                    <a:pt x="0" y="0"/>
                  </a:lnTo>
                  <a:lnTo>
                    <a:pt x="0" y="25400"/>
                  </a:lnTo>
                  <a:lnTo>
                    <a:pt x="2928149" y="25400"/>
                  </a:lnTo>
                  <a:lnTo>
                    <a:pt x="2923839" y="21590"/>
                  </a:lnTo>
                  <a:lnTo>
                    <a:pt x="2923839" y="17780"/>
                  </a:lnTo>
                  <a:lnTo>
                    <a:pt x="2928149" y="17780"/>
                  </a:lnTo>
                  <a:lnTo>
                    <a:pt x="2940864" y="8890"/>
                  </a:lnTo>
                  <a:lnTo>
                    <a:pt x="30055" y="8890"/>
                  </a:lnTo>
                  <a:lnTo>
                    <a:pt x="30055" y="0"/>
                  </a:lnTo>
                  <a:close/>
                </a:path>
                <a:path w="3506470" h="1061720">
                  <a:moveTo>
                    <a:pt x="131857" y="0"/>
                  </a:moveTo>
                  <a:lnTo>
                    <a:pt x="80956" y="0"/>
                  </a:lnTo>
                  <a:lnTo>
                    <a:pt x="80956" y="8890"/>
                  </a:lnTo>
                  <a:lnTo>
                    <a:pt x="131857" y="8890"/>
                  </a:lnTo>
                  <a:lnTo>
                    <a:pt x="131857" y="0"/>
                  </a:lnTo>
                  <a:close/>
                </a:path>
                <a:path w="3506470" h="1061720">
                  <a:moveTo>
                    <a:pt x="234033" y="0"/>
                  </a:moveTo>
                  <a:lnTo>
                    <a:pt x="182773" y="0"/>
                  </a:lnTo>
                  <a:lnTo>
                    <a:pt x="182773" y="8890"/>
                  </a:lnTo>
                  <a:lnTo>
                    <a:pt x="234033" y="8890"/>
                  </a:lnTo>
                  <a:lnTo>
                    <a:pt x="234033" y="0"/>
                  </a:lnTo>
                  <a:close/>
                </a:path>
                <a:path w="3506470" h="1061720">
                  <a:moveTo>
                    <a:pt x="335821" y="0"/>
                  </a:moveTo>
                  <a:lnTo>
                    <a:pt x="284934" y="0"/>
                  </a:lnTo>
                  <a:lnTo>
                    <a:pt x="284934" y="8890"/>
                  </a:lnTo>
                  <a:lnTo>
                    <a:pt x="335821" y="8890"/>
                  </a:lnTo>
                  <a:lnTo>
                    <a:pt x="335821" y="0"/>
                  </a:lnTo>
                  <a:close/>
                </a:path>
                <a:path w="3506470" h="1061720">
                  <a:moveTo>
                    <a:pt x="437968" y="0"/>
                  </a:moveTo>
                  <a:lnTo>
                    <a:pt x="386679" y="0"/>
                  </a:lnTo>
                  <a:lnTo>
                    <a:pt x="386679" y="8890"/>
                  </a:lnTo>
                  <a:lnTo>
                    <a:pt x="437968" y="8890"/>
                  </a:lnTo>
                  <a:lnTo>
                    <a:pt x="437968" y="0"/>
                  </a:lnTo>
                  <a:close/>
                </a:path>
                <a:path w="3506470" h="1061720">
                  <a:moveTo>
                    <a:pt x="539828" y="0"/>
                  </a:moveTo>
                  <a:lnTo>
                    <a:pt x="488970" y="0"/>
                  </a:lnTo>
                  <a:lnTo>
                    <a:pt x="488970" y="8890"/>
                  </a:lnTo>
                  <a:lnTo>
                    <a:pt x="539828" y="8890"/>
                  </a:lnTo>
                  <a:lnTo>
                    <a:pt x="539828" y="0"/>
                  </a:lnTo>
                  <a:close/>
                </a:path>
                <a:path w="3506470" h="1061720">
                  <a:moveTo>
                    <a:pt x="641976" y="0"/>
                  </a:moveTo>
                  <a:lnTo>
                    <a:pt x="590687" y="0"/>
                  </a:lnTo>
                  <a:lnTo>
                    <a:pt x="590687" y="8890"/>
                  </a:lnTo>
                  <a:lnTo>
                    <a:pt x="641976" y="8890"/>
                  </a:lnTo>
                  <a:lnTo>
                    <a:pt x="641976" y="0"/>
                  </a:lnTo>
                  <a:close/>
                </a:path>
                <a:path w="3506470" h="1061720">
                  <a:moveTo>
                    <a:pt x="743836" y="0"/>
                  </a:moveTo>
                  <a:lnTo>
                    <a:pt x="692834" y="0"/>
                  </a:lnTo>
                  <a:lnTo>
                    <a:pt x="692834" y="8890"/>
                  </a:lnTo>
                  <a:lnTo>
                    <a:pt x="743836" y="8890"/>
                  </a:lnTo>
                  <a:lnTo>
                    <a:pt x="743836" y="0"/>
                  </a:lnTo>
                  <a:close/>
                </a:path>
                <a:path w="3506470" h="1061720">
                  <a:moveTo>
                    <a:pt x="845983" y="0"/>
                  </a:moveTo>
                  <a:lnTo>
                    <a:pt x="794694" y="0"/>
                  </a:lnTo>
                  <a:lnTo>
                    <a:pt x="794694" y="8890"/>
                  </a:lnTo>
                  <a:lnTo>
                    <a:pt x="845983" y="8890"/>
                  </a:lnTo>
                  <a:lnTo>
                    <a:pt x="845983" y="0"/>
                  </a:lnTo>
                  <a:close/>
                </a:path>
                <a:path w="3506470" h="1061720">
                  <a:moveTo>
                    <a:pt x="947699" y="0"/>
                  </a:moveTo>
                  <a:lnTo>
                    <a:pt x="896841" y="0"/>
                  </a:lnTo>
                  <a:lnTo>
                    <a:pt x="896841" y="8890"/>
                  </a:lnTo>
                  <a:lnTo>
                    <a:pt x="947699" y="8890"/>
                  </a:lnTo>
                  <a:lnTo>
                    <a:pt x="947699" y="0"/>
                  </a:lnTo>
                  <a:close/>
                </a:path>
                <a:path w="3506470" h="1061720">
                  <a:moveTo>
                    <a:pt x="1049990" y="0"/>
                  </a:moveTo>
                  <a:lnTo>
                    <a:pt x="998701" y="0"/>
                  </a:lnTo>
                  <a:lnTo>
                    <a:pt x="998701" y="8890"/>
                  </a:lnTo>
                  <a:lnTo>
                    <a:pt x="1049990" y="8890"/>
                  </a:lnTo>
                  <a:lnTo>
                    <a:pt x="1049990" y="0"/>
                  </a:lnTo>
                  <a:close/>
                </a:path>
                <a:path w="3506470" h="1061720">
                  <a:moveTo>
                    <a:pt x="1151706" y="0"/>
                  </a:moveTo>
                  <a:lnTo>
                    <a:pt x="1100848" y="0"/>
                  </a:lnTo>
                  <a:lnTo>
                    <a:pt x="1100848" y="8890"/>
                  </a:lnTo>
                  <a:lnTo>
                    <a:pt x="1151706" y="8890"/>
                  </a:lnTo>
                  <a:lnTo>
                    <a:pt x="1151706" y="0"/>
                  </a:lnTo>
                  <a:close/>
                </a:path>
                <a:path w="3506470" h="1061720">
                  <a:moveTo>
                    <a:pt x="1253854" y="0"/>
                  </a:moveTo>
                  <a:lnTo>
                    <a:pt x="1202708" y="0"/>
                  </a:lnTo>
                  <a:lnTo>
                    <a:pt x="1202708" y="8890"/>
                  </a:lnTo>
                  <a:lnTo>
                    <a:pt x="1253854" y="8890"/>
                  </a:lnTo>
                  <a:lnTo>
                    <a:pt x="1253854" y="0"/>
                  </a:lnTo>
                  <a:close/>
                </a:path>
                <a:path w="3506470" h="1061720">
                  <a:moveTo>
                    <a:pt x="1355714" y="0"/>
                  </a:moveTo>
                  <a:lnTo>
                    <a:pt x="1304855" y="0"/>
                  </a:lnTo>
                  <a:lnTo>
                    <a:pt x="1304855" y="8890"/>
                  </a:lnTo>
                  <a:lnTo>
                    <a:pt x="1355714" y="8890"/>
                  </a:lnTo>
                  <a:lnTo>
                    <a:pt x="1355714" y="0"/>
                  </a:lnTo>
                  <a:close/>
                </a:path>
                <a:path w="3506470" h="1061720">
                  <a:moveTo>
                    <a:pt x="1457861" y="0"/>
                  </a:moveTo>
                  <a:lnTo>
                    <a:pt x="1406572" y="0"/>
                  </a:lnTo>
                  <a:lnTo>
                    <a:pt x="1406572" y="8890"/>
                  </a:lnTo>
                  <a:lnTo>
                    <a:pt x="1457861" y="8890"/>
                  </a:lnTo>
                  <a:lnTo>
                    <a:pt x="1457861" y="0"/>
                  </a:lnTo>
                  <a:close/>
                </a:path>
                <a:path w="3506470" h="1061720">
                  <a:moveTo>
                    <a:pt x="1559721" y="0"/>
                  </a:moveTo>
                  <a:lnTo>
                    <a:pt x="1508719" y="0"/>
                  </a:lnTo>
                  <a:lnTo>
                    <a:pt x="1508719" y="8890"/>
                  </a:lnTo>
                  <a:lnTo>
                    <a:pt x="1559721" y="8890"/>
                  </a:lnTo>
                  <a:lnTo>
                    <a:pt x="1559721" y="0"/>
                  </a:lnTo>
                  <a:close/>
                </a:path>
                <a:path w="3506470" h="1061720">
                  <a:moveTo>
                    <a:pt x="1661868" y="0"/>
                  </a:moveTo>
                  <a:lnTo>
                    <a:pt x="1610579" y="0"/>
                  </a:lnTo>
                  <a:lnTo>
                    <a:pt x="1610579" y="8890"/>
                  </a:lnTo>
                  <a:lnTo>
                    <a:pt x="1661868" y="8890"/>
                  </a:lnTo>
                  <a:lnTo>
                    <a:pt x="1661868" y="0"/>
                  </a:lnTo>
                  <a:close/>
                </a:path>
                <a:path w="3506470" h="1061720">
                  <a:moveTo>
                    <a:pt x="1763728" y="0"/>
                  </a:moveTo>
                  <a:lnTo>
                    <a:pt x="1712726" y="0"/>
                  </a:lnTo>
                  <a:lnTo>
                    <a:pt x="1712726" y="8890"/>
                  </a:lnTo>
                  <a:lnTo>
                    <a:pt x="1763728" y="8890"/>
                  </a:lnTo>
                  <a:lnTo>
                    <a:pt x="1763728" y="0"/>
                  </a:lnTo>
                  <a:close/>
                </a:path>
                <a:path w="3506470" h="1061720">
                  <a:moveTo>
                    <a:pt x="1865875" y="0"/>
                  </a:moveTo>
                  <a:lnTo>
                    <a:pt x="1814586" y="0"/>
                  </a:lnTo>
                  <a:lnTo>
                    <a:pt x="1814586" y="8890"/>
                  </a:lnTo>
                  <a:lnTo>
                    <a:pt x="1865875" y="8890"/>
                  </a:lnTo>
                  <a:lnTo>
                    <a:pt x="1865875" y="0"/>
                  </a:lnTo>
                  <a:close/>
                </a:path>
                <a:path w="3506470" h="1061720">
                  <a:moveTo>
                    <a:pt x="1967591" y="0"/>
                  </a:moveTo>
                  <a:lnTo>
                    <a:pt x="1916733" y="0"/>
                  </a:lnTo>
                  <a:lnTo>
                    <a:pt x="1916733" y="8890"/>
                  </a:lnTo>
                  <a:lnTo>
                    <a:pt x="1967591" y="8890"/>
                  </a:lnTo>
                  <a:lnTo>
                    <a:pt x="1967591" y="0"/>
                  </a:lnTo>
                  <a:close/>
                </a:path>
                <a:path w="3506470" h="1061720">
                  <a:moveTo>
                    <a:pt x="2069882" y="0"/>
                  </a:moveTo>
                  <a:lnTo>
                    <a:pt x="2018593" y="0"/>
                  </a:lnTo>
                  <a:lnTo>
                    <a:pt x="2018593" y="8890"/>
                  </a:lnTo>
                  <a:lnTo>
                    <a:pt x="2069882" y="8890"/>
                  </a:lnTo>
                  <a:lnTo>
                    <a:pt x="2069882" y="0"/>
                  </a:lnTo>
                  <a:close/>
                </a:path>
                <a:path w="3506470" h="1061720">
                  <a:moveTo>
                    <a:pt x="2171599" y="0"/>
                  </a:moveTo>
                  <a:lnTo>
                    <a:pt x="2120740" y="0"/>
                  </a:lnTo>
                  <a:lnTo>
                    <a:pt x="2120740" y="8890"/>
                  </a:lnTo>
                  <a:lnTo>
                    <a:pt x="2171599" y="8890"/>
                  </a:lnTo>
                  <a:lnTo>
                    <a:pt x="2171599" y="0"/>
                  </a:lnTo>
                  <a:close/>
                </a:path>
                <a:path w="3506470" h="1061720">
                  <a:moveTo>
                    <a:pt x="2273746" y="0"/>
                  </a:moveTo>
                  <a:lnTo>
                    <a:pt x="2222600" y="0"/>
                  </a:lnTo>
                  <a:lnTo>
                    <a:pt x="2222600" y="8890"/>
                  </a:lnTo>
                  <a:lnTo>
                    <a:pt x="2273746" y="8890"/>
                  </a:lnTo>
                  <a:lnTo>
                    <a:pt x="2273746" y="0"/>
                  </a:lnTo>
                  <a:close/>
                </a:path>
                <a:path w="3506470" h="1061720">
                  <a:moveTo>
                    <a:pt x="2375606" y="0"/>
                  </a:moveTo>
                  <a:lnTo>
                    <a:pt x="2324748" y="0"/>
                  </a:lnTo>
                  <a:lnTo>
                    <a:pt x="2324748" y="8890"/>
                  </a:lnTo>
                  <a:lnTo>
                    <a:pt x="2375606" y="8890"/>
                  </a:lnTo>
                  <a:lnTo>
                    <a:pt x="2375606" y="0"/>
                  </a:lnTo>
                  <a:close/>
                </a:path>
                <a:path w="3506470" h="1061720">
                  <a:moveTo>
                    <a:pt x="2477753" y="0"/>
                  </a:moveTo>
                  <a:lnTo>
                    <a:pt x="2426464" y="0"/>
                  </a:lnTo>
                  <a:lnTo>
                    <a:pt x="2426464" y="8890"/>
                  </a:lnTo>
                  <a:lnTo>
                    <a:pt x="2477753" y="8890"/>
                  </a:lnTo>
                  <a:lnTo>
                    <a:pt x="2477753" y="0"/>
                  </a:lnTo>
                  <a:close/>
                </a:path>
                <a:path w="3506470" h="1061720">
                  <a:moveTo>
                    <a:pt x="2579613" y="0"/>
                  </a:moveTo>
                  <a:lnTo>
                    <a:pt x="2528611" y="0"/>
                  </a:lnTo>
                  <a:lnTo>
                    <a:pt x="2528611" y="8890"/>
                  </a:lnTo>
                  <a:lnTo>
                    <a:pt x="2579613" y="8890"/>
                  </a:lnTo>
                  <a:lnTo>
                    <a:pt x="2579613" y="0"/>
                  </a:lnTo>
                  <a:close/>
                </a:path>
                <a:path w="3506470" h="1061720">
                  <a:moveTo>
                    <a:pt x="2681760" y="0"/>
                  </a:moveTo>
                  <a:lnTo>
                    <a:pt x="2630471" y="0"/>
                  </a:lnTo>
                  <a:lnTo>
                    <a:pt x="2630471" y="8890"/>
                  </a:lnTo>
                  <a:lnTo>
                    <a:pt x="2681760" y="8890"/>
                  </a:lnTo>
                  <a:lnTo>
                    <a:pt x="2681760" y="0"/>
                  </a:lnTo>
                  <a:close/>
                </a:path>
                <a:path w="3506470" h="1061720">
                  <a:moveTo>
                    <a:pt x="2783620" y="0"/>
                  </a:moveTo>
                  <a:lnTo>
                    <a:pt x="2732618" y="0"/>
                  </a:lnTo>
                  <a:lnTo>
                    <a:pt x="2732618" y="8890"/>
                  </a:lnTo>
                  <a:lnTo>
                    <a:pt x="2783620" y="8890"/>
                  </a:lnTo>
                  <a:lnTo>
                    <a:pt x="2783620" y="0"/>
                  </a:lnTo>
                  <a:close/>
                </a:path>
                <a:path w="3506470" h="1061720">
                  <a:moveTo>
                    <a:pt x="2885336" y="0"/>
                  </a:moveTo>
                  <a:lnTo>
                    <a:pt x="2834478" y="0"/>
                  </a:lnTo>
                  <a:lnTo>
                    <a:pt x="2834478" y="8890"/>
                  </a:lnTo>
                  <a:lnTo>
                    <a:pt x="2885336" y="8890"/>
                  </a:lnTo>
                  <a:lnTo>
                    <a:pt x="2885336" y="0"/>
                  </a:lnTo>
                  <a:close/>
                </a:path>
                <a:path w="3506470" h="1061720">
                  <a:moveTo>
                    <a:pt x="2953578" y="0"/>
                  </a:moveTo>
                  <a:lnTo>
                    <a:pt x="2936626" y="0"/>
                  </a:lnTo>
                  <a:lnTo>
                    <a:pt x="2936626" y="8890"/>
                  </a:lnTo>
                  <a:lnTo>
                    <a:pt x="2940864" y="8890"/>
                  </a:lnTo>
                  <a:lnTo>
                    <a:pt x="2953578" y="0"/>
                  </a:lnTo>
                  <a:close/>
                </a:path>
                <a:path w="3506470" h="1061720">
                  <a:moveTo>
                    <a:pt x="3089344" y="0"/>
                  </a:moveTo>
                  <a:lnTo>
                    <a:pt x="3038486" y="0"/>
                  </a:lnTo>
                  <a:lnTo>
                    <a:pt x="3038486" y="8890"/>
                  </a:lnTo>
                  <a:lnTo>
                    <a:pt x="3089344" y="8890"/>
                  </a:lnTo>
                  <a:lnTo>
                    <a:pt x="3089344" y="0"/>
                  </a:lnTo>
                  <a:close/>
                </a:path>
                <a:path w="3506470" h="1061720">
                  <a:moveTo>
                    <a:pt x="3191491" y="0"/>
                  </a:moveTo>
                  <a:lnTo>
                    <a:pt x="3140633" y="0"/>
                  </a:lnTo>
                  <a:lnTo>
                    <a:pt x="3140633" y="8890"/>
                  </a:lnTo>
                  <a:lnTo>
                    <a:pt x="3191491" y="8890"/>
                  </a:lnTo>
                  <a:lnTo>
                    <a:pt x="3191491" y="0"/>
                  </a:lnTo>
                  <a:close/>
                </a:path>
                <a:path w="3506470" h="1061720">
                  <a:moveTo>
                    <a:pt x="3293351" y="0"/>
                  </a:moveTo>
                  <a:lnTo>
                    <a:pt x="3242349" y="0"/>
                  </a:lnTo>
                  <a:lnTo>
                    <a:pt x="3242349" y="8890"/>
                  </a:lnTo>
                  <a:lnTo>
                    <a:pt x="3293351" y="8890"/>
                  </a:lnTo>
                  <a:lnTo>
                    <a:pt x="3293351" y="0"/>
                  </a:lnTo>
                  <a:close/>
                </a:path>
                <a:path w="3506470" h="1061720">
                  <a:moveTo>
                    <a:pt x="3395498" y="0"/>
                  </a:moveTo>
                  <a:lnTo>
                    <a:pt x="3344640" y="0"/>
                  </a:lnTo>
                  <a:lnTo>
                    <a:pt x="3344640" y="8890"/>
                  </a:lnTo>
                  <a:lnTo>
                    <a:pt x="3395498" y="8890"/>
                  </a:lnTo>
                  <a:lnTo>
                    <a:pt x="3395498" y="0"/>
                  </a:lnTo>
                  <a:close/>
                </a:path>
                <a:path w="3506470" h="1061720">
                  <a:moveTo>
                    <a:pt x="3497358" y="0"/>
                  </a:moveTo>
                  <a:lnTo>
                    <a:pt x="3446356" y="0"/>
                  </a:lnTo>
                  <a:lnTo>
                    <a:pt x="3446356" y="8890"/>
                  </a:lnTo>
                  <a:lnTo>
                    <a:pt x="3497358" y="8890"/>
                  </a:lnTo>
                  <a:lnTo>
                    <a:pt x="3497358" y="0"/>
                  </a:lnTo>
                  <a:close/>
                </a:path>
              </a:pathLst>
            </a:custGeom>
            <a:solidFill>
              <a:srgbClr val="FDFDE9"/>
            </a:solidFill>
          </p:spPr>
          <p:txBody>
            <a:bodyPr wrap="square" lIns="0" tIns="0" rIns="0" bIns="0" rtlCol="0"/>
            <a:lstStyle/>
            <a:p>
              <a:endParaRPr/>
            </a:p>
          </p:txBody>
        </p:sp>
        <p:pic>
          <p:nvPicPr>
            <p:cNvPr id="120" name="object 64">
              <a:extLst>
                <a:ext uri="{FF2B5EF4-FFF2-40B4-BE49-F238E27FC236}">
                  <a16:creationId xmlns:a16="http://schemas.microsoft.com/office/drawing/2014/main" id="{01310212-3D47-7487-5866-898951E34191}"/>
                </a:ext>
              </a:extLst>
            </p:cNvPr>
            <p:cNvPicPr/>
            <p:nvPr/>
          </p:nvPicPr>
          <p:blipFill>
            <a:blip r:embed="rId13" cstate="print"/>
            <a:stretch>
              <a:fillRect/>
            </a:stretch>
          </p:blipFill>
          <p:spPr>
            <a:xfrm>
              <a:off x="2019984" y="4716527"/>
              <a:ext cx="221304" cy="157065"/>
            </a:xfrm>
            <a:prstGeom prst="rect">
              <a:avLst/>
            </a:prstGeom>
          </p:spPr>
        </p:pic>
        <p:sp>
          <p:nvSpPr>
            <p:cNvPr id="121" name="object 65">
              <a:extLst>
                <a:ext uri="{FF2B5EF4-FFF2-40B4-BE49-F238E27FC236}">
                  <a16:creationId xmlns:a16="http://schemas.microsoft.com/office/drawing/2014/main" id="{2D07A2C2-1D2F-9A48-6718-7BE020176EC7}"/>
                </a:ext>
              </a:extLst>
            </p:cNvPr>
            <p:cNvSpPr/>
            <p:nvPr/>
          </p:nvSpPr>
          <p:spPr>
            <a:xfrm>
              <a:off x="4943823" y="4644162"/>
              <a:ext cx="38735" cy="26034"/>
            </a:xfrm>
            <a:custGeom>
              <a:avLst/>
              <a:gdLst/>
              <a:ahLst/>
              <a:cxnLst/>
              <a:rect l="l" t="t" r="r" b="b"/>
              <a:pathLst>
                <a:path w="38735" h="26035">
                  <a:moveTo>
                    <a:pt x="38215" y="0"/>
                  </a:moveTo>
                  <a:lnTo>
                    <a:pt x="29739" y="0"/>
                  </a:lnTo>
                  <a:lnTo>
                    <a:pt x="4310" y="16954"/>
                  </a:lnTo>
                  <a:lnTo>
                    <a:pt x="0" y="16954"/>
                  </a:lnTo>
                  <a:lnTo>
                    <a:pt x="0" y="21185"/>
                  </a:lnTo>
                  <a:lnTo>
                    <a:pt x="4310" y="25417"/>
                  </a:lnTo>
                  <a:lnTo>
                    <a:pt x="8476" y="25417"/>
                  </a:lnTo>
                  <a:lnTo>
                    <a:pt x="38215" y="8477"/>
                  </a:lnTo>
                  <a:lnTo>
                    <a:pt x="38215" y="0"/>
                  </a:lnTo>
                  <a:close/>
                </a:path>
              </a:pathLst>
            </a:custGeom>
            <a:solidFill>
              <a:srgbClr val="2A2A15"/>
            </a:solidFill>
          </p:spPr>
          <p:txBody>
            <a:bodyPr wrap="square" lIns="0" tIns="0" rIns="0" bIns="0" rtlCol="0"/>
            <a:lstStyle/>
            <a:p>
              <a:endParaRPr/>
            </a:p>
          </p:txBody>
        </p:sp>
        <p:sp>
          <p:nvSpPr>
            <p:cNvPr id="122" name="object 66">
              <a:extLst>
                <a:ext uri="{FF2B5EF4-FFF2-40B4-BE49-F238E27FC236}">
                  <a16:creationId xmlns:a16="http://schemas.microsoft.com/office/drawing/2014/main" id="{951B9DA5-B20C-F46C-3205-77385C6C3791}"/>
                </a:ext>
              </a:extLst>
            </p:cNvPr>
            <p:cNvSpPr/>
            <p:nvPr/>
          </p:nvSpPr>
          <p:spPr>
            <a:xfrm>
              <a:off x="2015745" y="4639930"/>
              <a:ext cx="3514725" cy="1070610"/>
            </a:xfrm>
            <a:custGeom>
              <a:avLst/>
              <a:gdLst/>
              <a:ahLst/>
              <a:cxnLst/>
              <a:rect l="l" t="t" r="r" b="b"/>
              <a:pathLst>
                <a:path w="3514725" h="1070610">
                  <a:moveTo>
                    <a:pt x="3514670" y="1015438"/>
                  </a:moveTo>
                  <a:lnTo>
                    <a:pt x="3501596" y="1015438"/>
                  </a:lnTo>
                  <a:lnTo>
                    <a:pt x="3501596" y="1057791"/>
                  </a:lnTo>
                  <a:lnTo>
                    <a:pt x="3459071" y="1057791"/>
                  </a:lnTo>
                  <a:lnTo>
                    <a:pt x="3459071" y="1070498"/>
                  </a:lnTo>
                  <a:lnTo>
                    <a:pt x="3514670" y="1070498"/>
                  </a:lnTo>
                  <a:lnTo>
                    <a:pt x="3514670" y="1015438"/>
                  </a:lnTo>
                  <a:close/>
                </a:path>
                <a:path w="3514725" h="1070610">
                  <a:moveTo>
                    <a:pt x="3514670" y="913431"/>
                  </a:moveTo>
                  <a:lnTo>
                    <a:pt x="3501596" y="913431"/>
                  </a:lnTo>
                  <a:lnTo>
                    <a:pt x="3501596" y="964260"/>
                  </a:lnTo>
                  <a:lnTo>
                    <a:pt x="3514670" y="964260"/>
                  </a:lnTo>
                  <a:lnTo>
                    <a:pt x="3514670" y="913431"/>
                  </a:lnTo>
                  <a:close/>
                </a:path>
                <a:path w="3514725" h="1070610">
                  <a:moveTo>
                    <a:pt x="3514670" y="811432"/>
                  </a:moveTo>
                  <a:lnTo>
                    <a:pt x="3501596" y="811432"/>
                  </a:lnTo>
                  <a:lnTo>
                    <a:pt x="3501596" y="862253"/>
                  </a:lnTo>
                  <a:lnTo>
                    <a:pt x="3514670" y="862253"/>
                  </a:lnTo>
                  <a:lnTo>
                    <a:pt x="3514670" y="811432"/>
                  </a:lnTo>
                  <a:close/>
                </a:path>
                <a:path w="3514725" h="1070610">
                  <a:moveTo>
                    <a:pt x="3514670" y="709433"/>
                  </a:moveTo>
                  <a:lnTo>
                    <a:pt x="3501596" y="709433"/>
                  </a:lnTo>
                  <a:lnTo>
                    <a:pt x="3501596" y="760253"/>
                  </a:lnTo>
                  <a:lnTo>
                    <a:pt x="3514670" y="760253"/>
                  </a:lnTo>
                  <a:lnTo>
                    <a:pt x="3514670" y="709433"/>
                  </a:lnTo>
                  <a:close/>
                </a:path>
                <a:path w="3514725" h="1070610">
                  <a:moveTo>
                    <a:pt x="3514670" y="607434"/>
                  </a:moveTo>
                  <a:lnTo>
                    <a:pt x="3501596" y="607434"/>
                  </a:lnTo>
                  <a:lnTo>
                    <a:pt x="3501596" y="658613"/>
                  </a:lnTo>
                  <a:lnTo>
                    <a:pt x="3514670" y="658613"/>
                  </a:lnTo>
                  <a:lnTo>
                    <a:pt x="3514670" y="607434"/>
                  </a:lnTo>
                  <a:close/>
                </a:path>
                <a:path w="3514725" h="1070610">
                  <a:moveTo>
                    <a:pt x="3514670" y="505420"/>
                  </a:moveTo>
                  <a:lnTo>
                    <a:pt x="3501596" y="505420"/>
                  </a:lnTo>
                  <a:lnTo>
                    <a:pt x="3501596" y="556599"/>
                  </a:lnTo>
                  <a:lnTo>
                    <a:pt x="3514670" y="556599"/>
                  </a:lnTo>
                  <a:lnTo>
                    <a:pt x="3514670" y="505420"/>
                  </a:lnTo>
                  <a:close/>
                </a:path>
                <a:path w="3514725" h="1070610">
                  <a:moveTo>
                    <a:pt x="3514670" y="403421"/>
                  </a:moveTo>
                  <a:lnTo>
                    <a:pt x="3501596" y="403421"/>
                  </a:lnTo>
                  <a:lnTo>
                    <a:pt x="3501596" y="454600"/>
                  </a:lnTo>
                  <a:lnTo>
                    <a:pt x="3514670" y="454600"/>
                  </a:lnTo>
                  <a:lnTo>
                    <a:pt x="3514670" y="403421"/>
                  </a:lnTo>
                  <a:close/>
                </a:path>
                <a:path w="3514725" h="1070610">
                  <a:moveTo>
                    <a:pt x="3514670" y="301422"/>
                  </a:moveTo>
                  <a:lnTo>
                    <a:pt x="3501596" y="301422"/>
                  </a:lnTo>
                  <a:lnTo>
                    <a:pt x="3501596" y="352600"/>
                  </a:lnTo>
                  <a:lnTo>
                    <a:pt x="3514670" y="352600"/>
                  </a:lnTo>
                  <a:lnTo>
                    <a:pt x="3514670" y="301422"/>
                  </a:lnTo>
                  <a:close/>
                </a:path>
                <a:path w="3514725" h="1070610">
                  <a:moveTo>
                    <a:pt x="3514670" y="199767"/>
                  </a:moveTo>
                  <a:lnTo>
                    <a:pt x="3501596" y="199767"/>
                  </a:lnTo>
                  <a:lnTo>
                    <a:pt x="3501596" y="250601"/>
                  </a:lnTo>
                  <a:lnTo>
                    <a:pt x="3514670" y="250601"/>
                  </a:lnTo>
                  <a:lnTo>
                    <a:pt x="3514670" y="199767"/>
                  </a:lnTo>
                  <a:close/>
                </a:path>
                <a:path w="3514725" h="1070610">
                  <a:moveTo>
                    <a:pt x="3514670" y="97767"/>
                  </a:moveTo>
                  <a:lnTo>
                    <a:pt x="3501596" y="97767"/>
                  </a:lnTo>
                  <a:lnTo>
                    <a:pt x="3501596" y="148588"/>
                  </a:lnTo>
                  <a:lnTo>
                    <a:pt x="3514670" y="148588"/>
                  </a:lnTo>
                  <a:lnTo>
                    <a:pt x="3514670" y="97767"/>
                  </a:lnTo>
                  <a:close/>
                </a:path>
                <a:path w="3514725" h="1070610">
                  <a:moveTo>
                    <a:pt x="12728" y="29648"/>
                  </a:moveTo>
                  <a:lnTo>
                    <a:pt x="0" y="29648"/>
                  </a:lnTo>
                  <a:lnTo>
                    <a:pt x="0" y="67774"/>
                  </a:lnTo>
                  <a:lnTo>
                    <a:pt x="4238" y="72006"/>
                  </a:lnTo>
                  <a:lnTo>
                    <a:pt x="12728" y="76596"/>
                  </a:lnTo>
                  <a:lnTo>
                    <a:pt x="12728" y="29648"/>
                  </a:lnTo>
                  <a:close/>
                </a:path>
                <a:path w="3514725" h="1070610">
                  <a:moveTo>
                    <a:pt x="85194" y="0"/>
                  </a:moveTo>
                  <a:lnTo>
                    <a:pt x="34293" y="0"/>
                  </a:lnTo>
                  <a:lnTo>
                    <a:pt x="34293" y="12708"/>
                  </a:lnTo>
                  <a:lnTo>
                    <a:pt x="85194" y="12708"/>
                  </a:lnTo>
                  <a:lnTo>
                    <a:pt x="85194" y="0"/>
                  </a:lnTo>
                  <a:close/>
                </a:path>
                <a:path w="3514725" h="1070610">
                  <a:moveTo>
                    <a:pt x="187011" y="0"/>
                  </a:moveTo>
                  <a:lnTo>
                    <a:pt x="136095" y="0"/>
                  </a:lnTo>
                  <a:lnTo>
                    <a:pt x="136095" y="12708"/>
                  </a:lnTo>
                  <a:lnTo>
                    <a:pt x="187011" y="12708"/>
                  </a:lnTo>
                  <a:lnTo>
                    <a:pt x="187011" y="0"/>
                  </a:lnTo>
                  <a:close/>
                </a:path>
                <a:path w="3514725" h="1070610">
                  <a:moveTo>
                    <a:pt x="289173" y="0"/>
                  </a:moveTo>
                  <a:lnTo>
                    <a:pt x="238271" y="0"/>
                  </a:lnTo>
                  <a:lnTo>
                    <a:pt x="238271" y="12708"/>
                  </a:lnTo>
                  <a:lnTo>
                    <a:pt x="289173" y="12708"/>
                  </a:lnTo>
                  <a:lnTo>
                    <a:pt x="289173" y="0"/>
                  </a:lnTo>
                  <a:close/>
                </a:path>
                <a:path w="3514725" h="1070610">
                  <a:moveTo>
                    <a:pt x="390918" y="0"/>
                  </a:moveTo>
                  <a:lnTo>
                    <a:pt x="340059" y="0"/>
                  </a:lnTo>
                  <a:lnTo>
                    <a:pt x="340059" y="12708"/>
                  </a:lnTo>
                  <a:lnTo>
                    <a:pt x="390918" y="12708"/>
                  </a:lnTo>
                  <a:lnTo>
                    <a:pt x="390918" y="0"/>
                  </a:lnTo>
                  <a:close/>
                </a:path>
                <a:path w="3514725" h="1070610">
                  <a:moveTo>
                    <a:pt x="493208" y="0"/>
                  </a:moveTo>
                  <a:lnTo>
                    <a:pt x="442207" y="0"/>
                  </a:lnTo>
                  <a:lnTo>
                    <a:pt x="442207" y="12708"/>
                  </a:lnTo>
                  <a:lnTo>
                    <a:pt x="493208" y="12708"/>
                  </a:lnTo>
                  <a:lnTo>
                    <a:pt x="493208" y="0"/>
                  </a:lnTo>
                  <a:close/>
                </a:path>
                <a:path w="3514725" h="1070610">
                  <a:moveTo>
                    <a:pt x="594925" y="0"/>
                  </a:moveTo>
                  <a:lnTo>
                    <a:pt x="544067" y="0"/>
                  </a:lnTo>
                  <a:lnTo>
                    <a:pt x="544067" y="12708"/>
                  </a:lnTo>
                  <a:lnTo>
                    <a:pt x="594925" y="12708"/>
                  </a:lnTo>
                  <a:lnTo>
                    <a:pt x="594925" y="0"/>
                  </a:lnTo>
                  <a:close/>
                </a:path>
                <a:path w="3514725" h="1070610">
                  <a:moveTo>
                    <a:pt x="697072" y="0"/>
                  </a:moveTo>
                  <a:lnTo>
                    <a:pt x="646214" y="0"/>
                  </a:lnTo>
                  <a:lnTo>
                    <a:pt x="646214" y="12708"/>
                  </a:lnTo>
                  <a:lnTo>
                    <a:pt x="697072" y="12708"/>
                  </a:lnTo>
                  <a:lnTo>
                    <a:pt x="697072" y="0"/>
                  </a:lnTo>
                  <a:close/>
                </a:path>
                <a:path w="3514725" h="1070610">
                  <a:moveTo>
                    <a:pt x="798932" y="0"/>
                  </a:moveTo>
                  <a:lnTo>
                    <a:pt x="748074" y="0"/>
                  </a:lnTo>
                  <a:lnTo>
                    <a:pt x="748074" y="12708"/>
                  </a:lnTo>
                  <a:lnTo>
                    <a:pt x="798932" y="12708"/>
                  </a:lnTo>
                  <a:lnTo>
                    <a:pt x="798932" y="0"/>
                  </a:lnTo>
                  <a:close/>
                </a:path>
                <a:path w="3514725" h="1070610">
                  <a:moveTo>
                    <a:pt x="901079" y="0"/>
                  </a:moveTo>
                  <a:lnTo>
                    <a:pt x="850221" y="0"/>
                  </a:lnTo>
                  <a:lnTo>
                    <a:pt x="850221" y="12708"/>
                  </a:lnTo>
                  <a:lnTo>
                    <a:pt x="901079" y="12708"/>
                  </a:lnTo>
                  <a:lnTo>
                    <a:pt x="901079" y="0"/>
                  </a:lnTo>
                  <a:close/>
                </a:path>
                <a:path w="3514725" h="1070610">
                  <a:moveTo>
                    <a:pt x="1002939" y="0"/>
                  </a:moveTo>
                  <a:lnTo>
                    <a:pt x="951937" y="0"/>
                  </a:lnTo>
                  <a:lnTo>
                    <a:pt x="951937" y="12708"/>
                  </a:lnTo>
                  <a:lnTo>
                    <a:pt x="1002939" y="12708"/>
                  </a:lnTo>
                  <a:lnTo>
                    <a:pt x="1002939" y="0"/>
                  </a:lnTo>
                  <a:close/>
                </a:path>
                <a:path w="3514725" h="1070610">
                  <a:moveTo>
                    <a:pt x="1105086" y="0"/>
                  </a:moveTo>
                  <a:lnTo>
                    <a:pt x="1054228" y="0"/>
                  </a:lnTo>
                  <a:lnTo>
                    <a:pt x="1054228" y="12708"/>
                  </a:lnTo>
                  <a:lnTo>
                    <a:pt x="1105086" y="12708"/>
                  </a:lnTo>
                  <a:lnTo>
                    <a:pt x="1105086" y="0"/>
                  </a:lnTo>
                  <a:close/>
                </a:path>
                <a:path w="3514725" h="1070610">
                  <a:moveTo>
                    <a:pt x="1206946" y="0"/>
                  </a:moveTo>
                  <a:lnTo>
                    <a:pt x="1155944" y="0"/>
                  </a:lnTo>
                  <a:lnTo>
                    <a:pt x="1155944" y="12708"/>
                  </a:lnTo>
                  <a:lnTo>
                    <a:pt x="1206946" y="12708"/>
                  </a:lnTo>
                  <a:lnTo>
                    <a:pt x="1206946" y="0"/>
                  </a:lnTo>
                  <a:close/>
                </a:path>
                <a:path w="3514725" h="1070610">
                  <a:moveTo>
                    <a:pt x="1309094" y="0"/>
                  </a:moveTo>
                  <a:lnTo>
                    <a:pt x="1258092" y="0"/>
                  </a:lnTo>
                  <a:lnTo>
                    <a:pt x="1258092" y="12708"/>
                  </a:lnTo>
                  <a:lnTo>
                    <a:pt x="1309094" y="12708"/>
                  </a:lnTo>
                  <a:lnTo>
                    <a:pt x="1309094" y="0"/>
                  </a:lnTo>
                  <a:close/>
                </a:path>
                <a:path w="3514725" h="1070610">
                  <a:moveTo>
                    <a:pt x="1410810" y="0"/>
                  </a:moveTo>
                  <a:lnTo>
                    <a:pt x="1359952" y="0"/>
                  </a:lnTo>
                  <a:lnTo>
                    <a:pt x="1359952" y="12708"/>
                  </a:lnTo>
                  <a:lnTo>
                    <a:pt x="1410810" y="12708"/>
                  </a:lnTo>
                  <a:lnTo>
                    <a:pt x="1410810" y="0"/>
                  </a:lnTo>
                  <a:close/>
                </a:path>
                <a:path w="3514725" h="1070610">
                  <a:moveTo>
                    <a:pt x="1512957" y="0"/>
                  </a:moveTo>
                  <a:lnTo>
                    <a:pt x="1462099" y="0"/>
                  </a:lnTo>
                  <a:lnTo>
                    <a:pt x="1462099" y="12708"/>
                  </a:lnTo>
                  <a:lnTo>
                    <a:pt x="1512957" y="12708"/>
                  </a:lnTo>
                  <a:lnTo>
                    <a:pt x="1512957" y="0"/>
                  </a:lnTo>
                  <a:close/>
                </a:path>
                <a:path w="3514725" h="1070610">
                  <a:moveTo>
                    <a:pt x="1614817" y="0"/>
                  </a:moveTo>
                  <a:lnTo>
                    <a:pt x="1563959" y="0"/>
                  </a:lnTo>
                  <a:lnTo>
                    <a:pt x="1563959" y="12708"/>
                  </a:lnTo>
                  <a:lnTo>
                    <a:pt x="1614817" y="12708"/>
                  </a:lnTo>
                  <a:lnTo>
                    <a:pt x="1614817" y="0"/>
                  </a:lnTo>
                  <a:close/>
                </a:path>
                <a:path w="3514725" h="1070610">
                  <a:moveTo>
                    <a:pt x="1716964" y="0"/>
                  </a:moveTo>
                  <a:lnTo>
                    <a:pt x="1666106" y="0"/>
                  </a:lnTo>
                  <a:lnTo>
                    <a:pt x="1666106" y="12708"/>
                  </a:lnTo>
                  <a:lnTo>
                    <a:pt x="1716964" y="12708"/>
                  </a:lnTo>
                  <a:lnTo>
                    <a:pt x="1716964" y="0"/>
                  </a:lnTo>
                  <a:close/>
                </a:path>
                <a:path w="3514725" h="1070610">
                  <a:moveTo>
                    <a:pt x="1818824" y="0"/>
                  </a:moveTo>
                  <a:lnTo>
                    <a:pt x="1767966" y="0"/>
                  </a:lnTo>
                  <a:lnTo>
                    <a:pt x="1767966" y="12708"/>
                  </a:lnTo>
                  <a:lnTo>
                    <a:pt x="1818824" y="12708"/>
                  </a:lnTo>
                  <a:lnTo>
                    <a:pt x="1818824" y="0"/>
                  </a:lnTo>
                  <a:close/>
                </a:path>
                <a:path w="3514725" h="1070610">
                  <a:moveTo>
                    <a:pt x="1920971" y="0"/>
                  </a:moveTo>
                  <a:lnTo>
                    <a:pt x="1870113" y="0"/>
                  </a:lnTo>
                  <a:lnTo>
                    <a:pt x="1870113" y="12708"/>
                  </a:lnTo>
                  <a:lnTo>
                    <a:pt x="1920971" y="12708"/>
                  </a:lnTo>
                  <a:lnTo>
                    <a:pt x="1920971" y="0"/>
                  </a:lnTo>
                  <a:close/>
                </a:path>
                <a:path w="3514725" h="1070610">
                  <a:moveTo>
                    <a:pt x="2022831" y="0"/>
                  </a:moveTo>
                  <a:lnTo>
                    <a:pt x="1971830" y="0"/>
                  </a:lnTo>
                  <a:lnTo>
                    <a:pt x="1971830" y="12708"/>
                  </a:lnTo>
                  <a:lnTo>
                    <a:pt x="2022831" y="12708"/>
                  </a:lnTo>
                  <a:lnTo>
                    <a:pt x="2022831" y="0"/>
                  </a:lnTo>
                  <a:close/>
                </a:path>
                <a:path w="3514725" h="1070610">
                  <a:moveTo>
                    <a:pt x="2124979" y="0"/>
                  </a:moveTo>
                  <a:lnTo>
                    <a:pt x="2074121" y="0"/>
                  </a:lnTo>
                  <a:lnTo>
                    <a:pt x="2074121" y="12708"/>
                  </a:lnTo>
                  <a:lnTo>
                    <a:pt x="2124979" y="12708"/>
                  </a:lnTo>
                  <a:lnTo>
                    <a:pt x="2124979" y="0"/>
                  </a:lnTo>
                  <a:close/>
                </a:path>
                <a:path w="3514725" h="1070610">
                  <a:moveTo>
                    <a:pt x="2226839" y="0"/>
                  </a:moveTo>
                  <a:lnTo>
                    <a:pt x="2175837" y="0"/>
                  </a:lnTo>
                  <a:lnTo>
                    <a:pt x="2175837" y="12708"/>
                  </a:lnTo>
                  <a:lnTo>
                    <a:pt x="2226839" y="12708"/>
                  </a:lnTo>
                  <a:lnTo>
                    <a:pt x="2226839" y="0"/>
                  </a:lnTo>
                  <a:close/>
                </a:path>
                <a:path w="3514725" h="1070610">
                  <a:moveTo>
                    <a:pt x="2328986" y="0"/>
                  </a:moveTo>
                  <a:lnTo>
                    <a:pt x="2277984" y="0"/>
                  </a:lnTo>
                  <a:lnTo>
                    <a:pt x="2277984" y="12708"/>
                  </a:lnTo>
                  <a:lnTo>
                    <a:pt x="2328986" y="12708"/>
                  </a:lnTo>
                  <a:lnTo>
                    <a:pt x="2328986" y="0"/>
                  </a:lnTo>
                  <a:close/>
                </a:path>
                <a:path w="3514725" h="1070610">
                  <a:moveTo>
                    <a:pt x="2430702" y="0"/>
                  </a:moveTo>
                  <a:lnTo>
                    <a:pt x="2379844" y="0"/>
                  </a:lnTo>
                  <a:lnTo>
                    <a:pt x="2379844" y="12708"/>
                  </a:lnTo>
                  <a:lnTo>
                    <a:pt x="2430702" y="12708"/>
                  </a:lnTo>
                  <a:lnTo>
                    <a:pt x="2430702" y="0"/>
                  </a:lnTo>
                  <a:close/>
                </a:path>
                <a:path w="3514725" h="1070610">
                  <a:moveTo>
                    <a:pt x="2532849" y="0"/>
                  </a:moveTo>
                  <a:lnTo>
                    <a:pt x="2481991" y="0"/>
                  </a:lnTo>
                  <a:lnTo>
                    <a:pt x="2481991" y="12708"/>
                  </a:lnTo>
                  <a:lnTo>
                    <a:pt x="2532849" y="12708"/>
                  </a:lnTo>
                  <a:lnTo>
                    <a:pt x="2532849" y="0"/>
                  </a:lnTo>
                  <a:close/>
                </a:path>
                <a:path w="3514725" h="1070610">
                  <a:moveTo>
                    <a:pt x="2634709" y="0"/>
                  </a:moveTo>
                  <a:lnTo>
                    <a:pt x="2583851" y="0"/>
                  </a:lnTo>
                  <a:lnTo>
                    <a:pt x="2583851" y="12708"/>
                  </a:lnTo>
                  <a:lnTo>
                    <a:pt x="2634709" y="12708"/>
                  </a:lnTo>
                  <a:lnTo>
                    <a:pt x="2634709" y="0"/>
                  </a:lnTo>
                  <a:close/>
                </a:path>
                <a:path w="3514725" h="1070610">
                  <a:moveTo>
                    <a:pt x="2736857" y="0"/>
                  </a:moveTo>
                  <a:lnTo>
                    <a:pt x="2685998" y="0"/>
                  </a:lnTo>
                  <a:lnTo>
                    <a:pt x="2685998" y="12708"/>
                  </a:lnTo>
                  <a:lnTo>
                    <a:pt x="2736857" y="12708"/>
                  </a:lnTo>
                  <a:lnTo>
                    <a:pt x="2736857" y="0"/>
                  </a:lnTo>
                  <a:close/>
                </a:path>
                <a:path w="3514725" h="1070610">
                  <a:moveTo>
                    <a:pt x="2838716" y="0"/>
                  </a:moveTo>
                  <a:lnTo>
                    <a:pt x="2787858" y="0"/>
                  </a:lnTo>
                  <a:lnTo>
                    <a:pt x="2787858" y="12708"/>
                  </a:lnTo>
                  <a:lnTo>
                    <a:pt x="2838716" y="12708"/>
                  </a:lnTo>
                  <a:lnTo>
                    <a:pt x="2838716" y="0"/>
                  </a:lnTo>
                  <a:close/>
                </a:path>
                <a:path w="3514725" h="1070610">
                  <a:moveTo>
                    <a:pt x="2940864" y="0"/>
                  </a:moveTo>
                  <a:lnTo>
                    <a:pt x="2889575" y="0"/>
                  </a:lnTo>
                  <a:lnTo>
                    <a:pt x="2889575" y="12708"/>
                  </a:lnTo>
                  <a:lnTo>
                    <a:pt x="2940864" y="12708"/>
                  </a:lnTo>
                  <a:lnTo>
                    <a:pt x="2940864" y="0"/>
                  </a:lnTo>
                  <a:close/>
                </a:path>
                <a:path w="3514725" h="1070610">
                  <a:moveTo>
                    <a:pt x="3042724" y="0"/>
                  </a:moveTo>
                  <a:lnTo>
                    <a:pt x="2991722" y="0"/>
                  </a:lnTo>
                  <a:lnTo>
                    <a:pt x="2991722" y="12708"/>
                  </a:lnTo>
                  <a:lnTo>
                    <a:pt x="3042724" y="12708"/>
                  </a:lnTo>
                  <a:lnTo>
                    <a:pt x="3042724" y="0"/>
                  </a:lnTo>
                  <a:close/>
                </a:path>
                <a:path w="3514725" h="1070610">
                  <a:moveTo>
                    <a:pt x="3144871" y="0"/>
                  </a:moveTo>
                  <a:lnTo>
                    <a:pt x="3093582" y="0"/>
                  </a:lnTo>
                  <a:lnTo>
                    <a:pt x="3093582" y="12708"/>
                  </a:lnTo>
                  <a:lnTo>
                    <a:pt x="3144871" y="12708"/>
                  </a:lnTo>
                  <a:lnTo>
                    <a:pt x="3144871" y="0"/>
                  </a:lnTo>
                  <a:close/>
                </a:path>
                <a:path w="3514725" h="1070610">
                  <a:moveTo>
                    <a:pt x="3246587" y="0"/>
                  </a:moveTo>
                  <a:lnTo>
                    <a:pt x="3195729" y="0"/>
                  </a:lnTo>
                  <a:lnTo>
                    <a:pt x="3195729" y="12708"/>
                  </a:lnTo>
                  <a:lnTo>
                    <a:pt x="3246587" y="12708"/>
                  </a:lnTo>
                  <a:lnTo>
                    <a:pt x="3246587" y="0"/>
                  </a:lnTo>
                  <a:close/>
                </a:path>
                <a:path w="3514725" h="1070610">
                  <a:moveTo>
                    <a:pt x="3348878" y="0"/>
                  </a:moveTo>
                  <a:lnTo>
                    <a:pt x="3297589" y="0"/>
                  </a:lnTo>
                  <a:lnTo>
                    <a:pt x="3297589" y="12708"/>
                  </a:lnTo>
                  <a:lnTo>
                    <a:pt x="3348878" y="12708"/>
                  </a:lnTo>
                  <a:lnTo>
                    <a:pt x="3348878" y="0"/>
                  </a:lnTo>
                  <a:close/>
                </a:path>
                <a:path w="3514725" h="1070610">
                  <a:moveTo>
                    <a:pt x="3450594" y="0"/>
                  </a:moveTo>
                  <a:lnTo>
                    <a:pt x="3399736" y="0"/>
                  </a:lnTo>
                  <a:lnTo>
                    <a:pt x="3399736" y="12708"/>
                  </a:lnTo>
                  <a:lnTo>
                    <a:pt x="3450594" y="12708"/>
                  </a:lnTo>
                  <a:lnTo>
                    <a:pt x="3450594" y="0"/>
                  </a:lnTo>
                  <a:close/>
                </a:path>
                <a:path w="3514725" h="1070610">
                  <a:moveTo>
                    <a:pt x="3514670" y="0"/>
                  </a:moveTo>
                  <a:lnTo>
                    <a:pt x="3501596" y="0"/>
                  </a:lnTo>
                  <a:lnTo>
                    <a:pt x="3501596" y="46588"/>
                  </a:lnTo>
                  <a:lnTo>
                    <a:pt x="3514670" y="46588"/>
                  </a:lnTo>
                  <a:lnTo>
                    <a:pt x="3514670" y="0"/>
                  </a:lnTo>
                  <a:close/>
                </a:path>
              </a:pathLst>
            </a:custGeom>
            <a:solidFill>
              <a:srgbClr val="D3D3D3"/>
            </a:solidFill>
          </p:spPr>
          <p:txBody>
            <a:bodyPr wrap="square" lIns="0" tIns="0" rIns="0" bIns="0" rtlCol="0"/>
            <a:lstStyle/>
            <a:p>
              <a:endParaRPr/>
            </a:p>
          </p:txBody>
        </p:sp>
        <p:sp>
          <p:nvSpPr>
            <p:cNvPr id="123" name="object 67">
              <a:extLst>
                <a:ext uri="{FF2B5EF4-FFF2-40B4-BE49-F238E27FC236}">
                  <a16:creationId xmlns:a16="http://schemas.microsoft.com/office/drawing/2014/main" id="{BFA5AABE-4999-13CF-1639-C39184480D4E}"/>
                </a:ext>
              </a:extLst>
            </p:cNvPr>
            <p:cNvSpPr/>
            <p:nvPr/>
          </p:nvSpPr>
          <p:spPr>
            <a:xfrm>
              <a:off x="2015745" y="4707705"/>
              <a:ext cx="13335" cy="13335"/>
            </a:xfrm>
            <a:custGeom>
              <a:avLst/>
              <a:gdLst/>
              <a:ahLst/>
              <a:cxnLst/>
              <a:rect l="l" t="t" r="r" b="b"/>
              <a:pathLst>
                <a:path w="13335" h="13335">
                  <a:moveTo>
                    <a:pt x="0" y="0"/>
                  </a:moveTo>
                  <a:lnTo>
                    <a:pt x="0" y="13052"/>
                  </a:lnTo>
                  <a:lnTo>
                    <a:pt x="12728" y="13052"/>
                  </a:lnTo>
                  <a:lnTo>
                    <a:pt x="12728" y="8821"/>
                  </a:lnTo>
                  <a:lnTo>
                    <a:pt x="4238" y="4231"/>
                  </a:lnTo>
                  <a:lnTo>
                    <a:pt x="0" y="0"/>
                  </a:lnTo>
                  <a:close/>
                </a:path>
              </a:pathLst>
            </a:custGeom>
            <a:solidFill>
              <a:srgbClr val="000000"/>
            </a:solidFill>
          </p:spPr>
          <p:txBody>
            <a:bodyPr wrap="square" lIns="0" tIns="0" rIns="0" bIns="0" rtlCol="0"/>
            <a:lstStyle/>
            <a:p>
              <a:endParaRPr/>
            </a:p>
          </p:txBody>
        </p:sp>
        <p:sp>
          <p:nvSpPr>
            <p:cNvPr id="124" name="object 68">
              <a:extLst>
                <a:ext uri="{FF2B5EF4-FFF2-40B4-BE49-F238E27FC236}">
                  <a16:creationId xmlns:a16="http://schemas.microsoft.com/office/drawing/2014/main" id="{57D9AA18-6DC9-26F5-048C-A19491436AE7}"/>
                </a:ext>
              </a:extLst>
            </p:cNvPr>
            <p:cNvSpPr/>
            <p:nvPr/>
          </p:nvSpPr>
          <p:spPr>
            <a:xfrm>
              <a:off x="2015745" y="4771578"/>
              <a:ext cx="3408679" cy="939165"/>
            </a:xfrm>
            <a:custGeom>
              <a:avLst/>
              <a:gdLst/>
              <a:ahLst/>
              <a:cxnLst/>
              <a:rect l="l" t="t" r="r" b="b"/>
              <a:pathLst>
                <a:path w="3408679" h="939164">
                  <a:moveTo>
                    <a:pt x="144586" y="926143"/>
                  </a:moveTo>
                  <a:lnTo>
                    <a:pt x="93685" y="926143"/>
                  </a:lnTo>
                  <a:lnTo>
                    <a:pt x="93685" y="938850"/>
                  </a:lnTo>
                  <a:lnTo>
                    <a:pt x="144586" y="938850"/>
                  </a:lnTo>
                  <a:lnTo>
                    <a:pt x="144586" y="926143"/>
                  </a:lnTo>
                  <a:close/>
                </a:path>
                <a:path w="3408679" h="939164">
                  <a:moveTo>
                    <a:pt x="246748" y="926143"/>
                  </a:moveTo>
                  <a:lnTo>
                    <a:pt x="195487" y="926143"/>
                  </a:lnTo>
                  <a:lnTo>
                    <a:pt x="195487" y="938850"/>
                  </a:lnTo>
                  <a:lnTo>
                    <a:pt x="246748" y="938850"/>
                  </a:lnTo>
                  <a:lnTo>
                    <a:pt x="246748" y="926143"/>
                  </a:lnTo>
                  <a:close/>
                </a:path>
                <a:path w="3408679" h="939164">
                  <a:moveTo>
                    <a:pt x="348536" y="926143"/>
                  </a:moveTo>
                  <a:lnTo>
                    <a:pt x="297649" y="926143"/>
                  </a:lnTo>
                  <a:lnTo>
                    <a:pt x="297649" y="938850"/>
                  </a:lnTo>
                  <a:lnTo>
                    <a:pt x="348536" y="938850"/>
                  </a:lnTo>
                  <a:lnTo>
                    <a:pt x="348536" y="926143"/>
                  </a:lnTo>
                  <a:close/>
                </a:path>
                <a:path w="3408679" h="939164">
                  <a:moveTo>
                    <a:pt x="450683" y="926143"/>
                  </a:moveTo>
                  <a:lnTo>
                    <a:pt x="399538" y="926143"/>
                  </a:lnTo>
                  <a:lnTo>
                    <a:pt x="399538" y="938850"/>
                  </a:lnTo>
                  <a:lnTo>
                    <a:pt x="450683" y="938850"/>
                  </a:lnTo>
                  <a:lnTo>
                    <a:pt x="450683" y="926143"/>
                  </a:lnTo>
                  <a:close/>
                </a:path>
                <a:path w="3408679" h="939164">
                  <a:moveTo>
                    <a:pt x="552543" y="926143"/>
                  </a:moveTo>
                  <a:lnTo>
                    <a:pt x="501685" y="926143"/>
                  </a:lnTo>
                  <a:lnTo>
                    <a:pt x="501685" y="938850"/>
                  </a:lnTo>
                  <a:lnTo>
                    <a:pt x="552543" y="938850"/>
                  </a:lnTo>
                  <a:lnTo>
                    <a:pt x="552543" y="926143"/>
                  </a:lnTo>
                  <a:close/>
                </a:path>
                <a:path w="3408679" h="939164">
                  <a:moveTo>
                    <a:pt x="654690" y="926143"/>
                  </a:moveTo>
                  <a:lnTo>
                    <a:pt x="603401" y="926143"/>
                  </a:lnTo>
                  <a:lnTo>
                    <a:pt x="603401" y="938850"/>
                  </a:lnTo>
                  <a:lnTo>
                    <a:pt x="654690" y="938850"/>
                  </a:lnTo>
                  <a:lnTo>
                    <a:pt x="654690" y="926143"/>
                  </a:lnTo>
                  <a:close/>
                </a:path>
                <a:path w="3408679" h="939164">
                  <a:moveTo>
                    <a:pt x="756550" y="926143"/>
                  </a:moveTo>
                  <a:lnTo>
                    <a:pt x="705548" y="926143"/>
                  </a:lnTo>
                  <a:lnTo>
                    <a:pt x="705548" y="938850"/>
                  </a:lnTo>
                  <a:lnTo>
                    <a:pt x="756550" y="938850"/>
                  </a:lnTo>
                  <a:lnTo>
                    <a:pt x="756550" y="926143"/>
                  </a:lnTo>
                  <a:close/>
                </a:path>
                <a:path w="3408679" h="939164">
                  <a:moveTo>
                    <a:pt x="858697" y="926143"/>
                  </a:moveTo>
                  <a:lnTo>
                    <a:pt x="807408" y="926143"/>
                  </a:lnTo>
                  <a:lnTo>
                    <a:pt x="807408" y="938850"/>
                  </a:lnTo>
                  <a:lnTo>
                    <a:pt x="858697" y="938850"/>
                  </a:lnTo>
                  <a:lnTo>
                    <a:pt x="858697" y="926143"/>
                  </a:lnTo>
                  <a:close/>
                </a:path>
                <a:path w="3408679" h="939164">
                  <a:moveTo>
                    <a:pt x="960557" y="926143"/>
                  </a:moveTo>
                  <a:lnTo>
                    <a:pt x="909556" y="926143"/>
                  </a:lnTo>
                  <a:lnTo>
                    <a:pt x="909556" y="938850"/>
                  </a:lnTo>
                  <a:lnTo>
                    <a:pt x="960557" y="938850"/>
                  </a:lnTo>
                  <a:lnTo>
                    <a:pt x="960557" y="926143"/>
                  </a:lnTo>
                  <a:close/>
                </a:path>
                <a:path w="3408679" h="939164">
                  <a:moveTo>
                    <a:pt x="1062705" y="926143"/>
                  </a:moveTo>
                  <a:lnTo>
                    <a:pt x="1011415" y="926143"/>
                  </a:lnTo>
                  <a:lnTo>
                    <a:pt x="1011415" y="938850"/>
                  </a:lnTo>
                  <a:lnTo>
                    <a:pt x="1062705" y="938850"/>
                  </a:lnTo>
                  <a:lnTo>
                    <a:pt x="1062705" y="926143"/>
                  </a:lnTo>
                  <a:close/>
                </a:path>
                <a:path w="3408679" h="939164">
                  <a:moveTo>
                    <a:pt x="1164421" y="926143"/>
                  </a:moveTo>
                  <a:lnTo>
                    <a:pt x="1113563" y="926143"/>
                  </a:lnTo>
                  <a:lnTo>
                    <a:pt x="1113563" y="938850"/>
                  </a:lnTo>
                  <a:lnTo>
                    <a:pt x="1164421" y="938850"/>
                  </a:lnTo>
                  <a:lnTo>
                    <a:pt x="1164421" y="926143"/>
                  </a:lnTo>
                  <a:close/>
                </a:path>
                <a:path w="3408679" h="939164">
                  <a:moveTo>
                    <a:pt x="1266568" y="926143"/>
                  </a:moveTo>
                  <a:lnTo>
                    <a:pt x="1215423" y="926143"/>
                  </a:lnTo>
                  <a:lnTo>
                    <a:pt x="1215423" y="938850"/>
                  </a:lnTo>
                  <a:lnTo>
                    <a:pt x="1266568" y="938850"/>
                  </a:lnTo>
                  <a:lnTo>
                    <a:pt x="1266568" y="926143"/>
                  </a:lnTo>
                  <a:close/>
                </a:path>
                <a:path w="3408679" h="939164">
                  <a:moveTo>
                    <a:pt x="1368428" y="926143"/>
                  </a:moveTo>
                  <a:lnTo>
                    <a:pt x="1317570" y="926143"/>
                  </a:lnTo>
                  <a:lnTo>
                    <a:pt x="1317570" y="938850"/>
                  </a:lnTo>
                  <a:lnTo>
                    <a:pt x="1368428" y="938850"/>
                  </a:lnTo>
                  <a:lnTo>
                    <a:pt x="1368428" y="926143"/>
                  </a:lnTo>
                  <a:close/>
                </a:path>
                <a:path w="3408679" h="939164">
                  <a:moveTo>
                    <a:pt x="1470575" y="926143"/>
                  </a:moveTo>
                  <a:lnTo>
                    <a:pt x="1419286" y="926143"/>
                  </a:lnTo>
                  <a:lnTo>
                    <a:pt x="1419286" y="938850"/>
                  </a:lnTo>
                  <a:lnTo>
                    <a:pt x="1470575" y="938850"/>
                  </a:lnTo>
                  <a:lnTo>
                    <a:pt x="1470575" y="926143"/>
                  </a:lnTo>
                  <a:close/>
                </a:path>
                <a:path w="3408679" h="939164">
                  <a:moveTo>
                    <a:pt x="1572435" y="926143"/>
                  </a:moveTo>
                  <a:lnTo>
                    <a:pt x="1521577" y="926143"/>
                  </a:lnTo>
                  <a:lnTo>
                    <a:pt x="1521577" y="938850"/>
                  </a:lnTo>
                  <a:lnTo>
                    <a:pt x="1572435" y="938850"/>
                  </a:lnTo>
                  <a:lnTo>
                    <a:pt x="1572435" y="926143"/>
                  </a:lnTo>
                  <a:close/>
                </a:path>
                <a:path w="3408679" h="939164">
                  <a:moveTo>
                    <a:pt x="1674582" y="926143"/>
                  </a:moveTo>
                  <a:lnTo>
                    <a:pt x="1623293" y="926143"/>
                  </a:lnTo>
                  <a:lnTo>
                    <a:pt x="1623293" y="938850"/>
                  </a:lnTo>
                  <a:lnTo>
                    <a:pt x="1674582" y="938850"/>
                  </a:lnTo>
                  <a:lnTo>
                    <a:pt x="1674582" y="926143"/>
                  </a:lnTo>
                  <a:close/>
                </a:path>
                <a:path w="3408679" h="939164">
                  <a:moveTo>
                    <a:pt x="1776442" y="926143"/>
                  </a:moveTo>
                  <a:lnTo>
                    <a:pt x="1725441" y="926143"/>
                  </a:lnTo>
                  <a:lnTo>
                    <a:pt x="1725441" y="938850"/>
                  </a:lnTo>
                  <a:lnTo>
                    <a:pt x="1776442" y="938850"/>
                  </a:lnTo>
                  <a:lnTo>
                    <a:pt x="1776442" y="926143"/>
                  </a:lnTo>
                  <a:close/>
                </a:path>
                <a:path w="3408679" h="939164">
                  <a:moveTo>
                    <a:pt x="1878590" y="926143"/>
                  </a:moveTo>
                  <a:lnTo>
                    <a:pt x="1827301" y="926143"/>
                  </a:lnTo>
                  <a:lnTo>
                    <a:pt x="1827301" y="938850"/>
                  </a:lnTo>
                  <a:lnTo>
                    <a:pt x="1878590" y="938850"/>
                  </a:lnTo>
                  <a:lnTo>
                    <a:pt x="1878590" y="926143"/>
                  </a:lnTo>
                  <a:close/>
                </a:path>
                <a:path w="3408679" h="939164">
                  <a:moveTo>
                    <a:pt x="1980306" y="926143"/>
                  </a:moveTo>
                  <a:lnTo>
                    <a:pt x="1929448" y="926143"/>
                  </a:lnTo>
                  <a:lnTo>
                    <a:pt x="1929448" y="938850"/>
                  </a:lnTo>
                  <a:lnTo>
                    <a:pt x="1980306" y="938850"/>
                  </a:lnTo>
                  <a:lnTo>
                    <a:pt x="1980306" y="926143"/>
                  </a:lnTo>
                  <a:close/>
                </a:path>
                <a:path w="3408679" h="939164">
                  <a:moveTo>
                    <a:pt x="2082597" y="926143"/>
                  </a:moveTo>
                  <a:lnTo>
                    <a:pt x="2031308" y="926143"/>
                  </a:lnTo>
                  <a:lnTo>
                    <a:pt x="2031308" y="938850"/>
                  </a:lnTo>
                  <a:lnTo>
                    <a:pt x="2082597" y="938850"/>
                  </a:lnTo>
                  <a:lnTo>
                    <a:pt x="2082597" y="926143"/>
                  </a:lnTo>
                  <a:close/>
                </a:path>
                <a:path w="3408679" h="939164">
                  <a:moveTo>
                    <a:pt x="2184313" y="926143"/>
                  </a:moveTo>
                  <a:lnTo>
                    <a:pt x="2133455" y="926143"/>
                  </a:lnTo>
                  <a:lnTo>
                    <a:pt x="2133455" y="938850"/>
                  </a:lnTo>
                  <a:lnTo>
                    <a:pt x="2184313" y="938850"/>
                  </a:lnTo>
                  <a:lnTo>
                    <a:pt x="2184313" y="926143"/>
                  </a:lnTo>
                  <a:close/>
                </a:path>
                <a:path w="3408679" h="939164">
                  <a:moveTo>
                    <a:pt x="2286460" y="926143"/>
                  </a:moveTo>
                  <a:lnTo>
                    <a:pt x="2235315" y="926143"/>
                  </a:lnTo>
                  <a:lnTo>
                    <a:pt x="2235315" y="938850"/>
                  </a:lnTo>
                  <a:lnTo>
                    <a:pt x="2286460" y="938850"/>
                  </a:lnTo>
                  <a:lnTo>
                    <a:pt x="2286460" y="926143"/>
                  </a:lnTo>
                  <a:close/>
                </a:path>
                <a:path w="3408679" h="939164">
                  <a:moveTo>
                    <a:pt x="2388320" y="926143"/>
                  </a:moveTo>
                  <a:lnTo>
                    <a:pt x="2337462" y="926143"/>
                  </a:lnTo>
                  <a:lnTo>
                    <a:pt x="2337462" y="938850"/>
                  </a:lnTo>
                  <a:lnTo>
                    <a:pt x="2388320" y="938850"/>
                  </a:lnTo>
                  <a:lnTo>
                    <a:pt x="2388320" y="926143"/>
                  </a:lnTo>
                  <a:close/>
                </a:path>
                <a:path w="3408679" h="939164">
                  <a:moveTo>
                    <a:pt x="2490468" y="926143"/>
                  </a:moveTo>
                  <a:lnTo>
                    <a:pt x="2439178" y="926143"/>
                  </a:lnTo>
                  <a:lnTo>
                    <a:pt x="2439178" y="938850"/>
                  </a:lnTo>
                  <a:lnTo>
                    <a:pt x="2490468" y="938850"/>
                  </a:lnTo>
                  <a:lnTo>
                    <a:pt x="2490468" y="926143"/>
                  </a:lnTo>
                  <a:close/>
                </a:path>
                <a:path w="3408679" h="939164">
                  <a:moveTo>
                    <a:pt x="2592328" y="926143"/>
                  </a:moveTo>
                  <a:lnTo>
                    <a:pt x="2541326" y="926143"/>
                  </a:lnTo>
                  <a:lnTo>
                    <a:pt x="2541326" y="938850"/>
                  </a:lnTo>
                  <a:lnTo>
                    <a:pt x="2592328" y="938850"/>
                  </a:lnTo>
                  <a:lnTo>
                    <a:pt x="2592328" y="926143"/>
                  </a:lnTo>
                  <a:close/>
                </a:path>
                <a:path w="3408679" h="939164">
                  <a:moveTo>
                    <a:pt x="2694475" y="926143"/>
                  </a:moveTo>
                  <a:lnTo>
                    <a:pt x="2643186" y="926143"/>
                  </a:lnTo>
                  <a:lnTo>
                    <a:pt x="2643186" y="938850"/>
                  </a:lnTo>
                  <a:lnTo>
                    <a:pt x="2694475" y="938850"/>
                  </a:lnTo>
                  <a:lnTo>
                    <a:pt x="2694475" y="926143"/>
                  </a:lnTo>
                  <a:close/>
                </a:path>
                <a:path w="3408679" h="939164">
                  <a:moveTo>
                    <a:pt x="2796335" y="926143"/>
                  </a:moveTo>
                  <a:lnTo>
                    <a:pt x="2745333" y="926143"/>
                  </a:lnTo>
                  <a:lnTo>
                    <a:pt x="2745333" y="938850"/>
                  </a:lnTo>
                  <a:lnTo>
                    <a:pt x="2796335" y="938850"/>
                  </a:lnTo>
                  <a:lnTo>
                    <a:pt x="2796335" y="926143"/>
                  </a:lnTo>
                  <a:close/>
                </a:path>
                <a:path w="3408679" h="939164">
                  <a:moveTo>
                    <a:pt x="2898482" y="926143"/>
                  </a:moveTo>
                  <a:lnTo>
                    <a:pt x="2847193" y="926143"/>
                  </a:lnTo>
                  <a:lnTo>
                    <a:pt x="2847193" y="938850"/>
                  </a:lnTo>
                  <a:lnTo>
                    <a:pt x="2898482" y="938850"/>
                  </a:lnTo>
                  <a:lnTo>
                    <a:pt x="2898482" y="926143"/>
                  </a:lnTo>
                  <a:close/>
                </a:path>
                <a:path w="3408679" h="939164">
                  <a:moveTo>
                    <a:pt x="3000198" y="926143"/>
                  </a:moveTo>
                  <a:lnTo>
                    <a:pt x="2949340" y="926143"/>
                  </a:lnTo>
                  <a:lnTo>
                    <a:pt x="2949340" y="938850"/>
                  </a:lnTo>
                  <a:lnTo>
                    <a:pt x="3000198" y="938850"/>
                  </a:lnTo>
                  <a:lnTo>
                    <a:pt x="3000198" y="926143"/>
                  </a:lnTo>
                  <a:close/>
                </a:path>
                <a:path w="3408679" h="939164">
                  <a:moveTo>
                    <a:pt x="3102346" y="926143"/>
                  </a:moveTo>
                  <a:lnTo>
                    <a:pt x="3051200" y="926143"/>
                  </a:lnTo>
                  <a:lnTo>
                    <a:pt x="3051200" y="938850"/>
                  </a:lnTo>
                  <a:lnTo>
                    <a:pt x="3102346" y="938850"/>
                  </a:lnTo>
                  <a:lnTo>
                    <a:pt x="3102346" y="926143"/>
                  </a:lnTo>
                  <a:close/>
                </a:path>
                <a:path w="3408679" h="939164">
                  <a:moveTo>
                    <a:pt x="3204205" y="926143"/>
                  </a:moveTo>
                  <a:lnTo>
                    <a:pt x="3153347" y="926143"/>
                  </a:lnTo>
                  <a:lnTo>
                    <a:pt x="3153347" y="938850"/>
                  </a:lnTo>
                  <a:lnTo>
                    <a:pt x="3204205" y="938850"/>
                  </a:lnTo>
                  <a:lnTo>
                    <a:pt x="3204205" y="926143"/>
                  </a:lnTo>
                  <a:close/>
                </a:path>
                <a:path w="3408679" h="939164">
                  <a:moveTo>
                    <a:pt x="3306353" y="926143"/>
                  </a:moveTo>
                  <a:lnTo>
                    <a:pt x="3255064" y="926143"/>
                  </a:lnTo>
                  <a:lnTo>
                    <a:pt x="3255064" y="938850"/>
                  </a:lnTo>
                  <a:lnTo>
                    <a:pt x="3306353" y="938850"/>
                  </a:lnTo>
                  <a:lnTo>
                    <a:pt x="3306353" y="926143"/>
                  </a:lnTo>
                  <a:close/>
                </a:path>
                <a:path w="3408679" h="939164">
                  <a:moveTo>
                    <a:pt x="3408213" y="926143"/>
                  </a:moveTo>
                  <a:lnTo>
                    <a:pt x="3357355" y="926143"/>
                  </a:lnTo>
                  <a:lnTo>
                    <a:pt x="3357355" y="938850"/>
                  </a:lnTo>
                  <a:lnTo>
                    <a:pt x="3408213" y="938850"/>
                  </a:lnTo>
                  <a:lnTo>
                    <a:pt x="3408213" y="926143"/>
                  </a:lnTo>
                  <a:close/>
                </a:path>
                <a:path w="3408679" h="939164">
                  <a:moveTo>
                    <a:pt x="12728" y="917673"/>
                  </a:moveTo>
                  <a:lnTo>
                    <a:pt x="0" y="917673"/>
                  </a:lnTo>
                  <a:lnTo>
                    <a:pt x="0" y="938850"/>
                  </a:lnTo>
                  <a:lnTo>
                    <a:pt x="42769" y="938850"/>
                  </a:lnTo>
                  <a:lnTo>
                    <a:pt x="42769" y="926143"/>
                  </a:lnTo>
                  <a:lnTo>
                    <a:pt x="12728" y="926143"/>
                  </a:lnTo>
                  <a:lnTo>
                    <a:pt x="12728" y="917673"/>
                  </a:lnTo>
                  <a:close/>
                </a:path>
                <a:path w="3408679" h="939164">
                  <a:moveTo>
                    <a:pt x="12728" y="815671"/>
                  </a:moveTo>
                  <a:lnTo>
                    <a:pt x="0" y="815671"/>
                  </a:lnTo>
                  <a:lnTo>
                    <a:pt x="0" y="866495"/>
                  </a:lnTo>
                  <a:lnTo>
                    <a:pt x="12728" y="866495"/>
                  </a:lnTo>
                  <a:lnTo>
                    <a:pt x="12728" y="815671"/>
                  </a:lnTo>
                  <a:close/>
                </a:path>
                <a:path w="3408679" h="939164">
                  <a:moveTo>
                    <a:pt x="12728" y="713664"/>
                  </a:moveTo>
                  <a:lnTo>
                    <a:pt x="0" y="713664"/>
                  </a:lnTo>
                  <a:lnTo>
                    <a:pt x="0" y="764843"/>
                  </a:lnTo>
                  <a:lnTo>
                    <a:pt x="12728" y="764843"/>
                  </a:lnTo>
                  <a:lnTo>
                    <a:pt x="12728" y="713664"/>
                  </a:lnTo>
                  <a:close/>
                </a:path>
                <a:path w="3408679" h="939164">
                  <a:moveTo>
                    <a:pt x="12728" y="611665"/>
                  </a:moveTo>
                  <a:lnTo>
                    <a:pt x="0" y="611665"/>
                  </a:lnTo>
                  <a:lnTo>
                    <a:pt x="0" y="662844"/>
                  </a:lnTo>
                  <a:lnTo>
                    <a:pt x="12728" y="662844"/>
                  </a:lnTo>
                  <a:lnTo>
                    <a:pt x="12728" y="611665"/>
                  </a:lnTo>
                  <a:close/>
                </a:path>
                <a:path w="3408679" h="939164">
                  <a:moveTo>
                    <a:pt x="12728" y="509666"/>
                  </a:moveTo>
                  <a:lnTo>
                    <a:pt x="0" y="509666"/>
                  </a:lnTo>
                  <a:lnTo>
                    <a:pt x="0" y="560845"/>
                  </a:lnTo>
                  <a:lnTo>
                    <a:pt x="12728" y="560845"/>
                  </a:lnTo>
                  <a:lnTo>
                    <a:pt x="12728" y="509666"/>
                  </a:lnTo>
                  <a:close/>
                </a:path>
                <a:path w="3408679" h="939164">
                  <a:moveTo>
                    <a:pt x="12728" y="407667"/>
                  </a:moveTo>
                  <a:lnTo>
                    <a:pt x="0" y="407667"/>
                  </a:lnTo>
                  <a:lnTo>
                    <a:pt x="0" y="458831"/>
                  </a:lnTo>
                  <a:lnTo>
                    <a:pt x="12728" y="458831"/>
                  </a:lnTo>
                  <a:lnTo>
                    <a:pt x="12728" y="407667"/>
                  </a:lnTo>
                  <a:close/>
                </a:path>
                <a:path w="3408679" h="939164">
                  <a:moveTo>
                    <a:pt x="12728" y="306012"/>
                  </a:moveTo>
                  <a:lnTo>
                    <a:pt x="0" y="306012"/>
                  </a:lnTo>
                  <a:lnTo>
                    <a:pt x="0" y="356832"/>
                  </a:lnTo>
                  <a:lnTo>
                    <a:pt x="12728" y="356832"/>
                  </a:lnTo>
                  <a:lnTo>
                    <a:pt x="12728" y="306012"/>
                  </a:lnTo>
                  <a:close/>
                </a:path>
                <a:path w="3408679" h="939164">
                  <a:moveTo>
                    <a:pt x="12728" y="204012"/>
                  </a:moveTo>
                  <a:lnTo>
                    <a:pt x="0" y="204012"/>
                  </a:lnTo>
                  <a:lnTo>
                    <a:pt x="0" y="254833"/>
                  </a:lnTo>
                  <a:lnTo>
                    <a:pt x="12728" y="254833"/>
                  </a:lnTo>
                  <a:lnTo>
                    <a:pt x="12728" y="204012"/>
                  </a:lnTo>
                  <a:close/>
                </a:path>
                <a:path w="3408679" h="939164">
                  <a:moveTo>
                    <a:pt x="12728" y="102013"/>
                  </a:moveTo>
                  <a:lnTo>
                    <a:pt x="0" y="102013"/>
                  </a:lnTo>
                  <a:lnTo>
                    <a:pt x="0" y="152833"/>
                  </a:lnTo>
                  <a:lnTo>
                    <a:pt x="12728" y="152833"/>
                  </a:lnTo>
                  <a:lnTo>
                    <a:pt x="12728" y="102013"/>
                  </a:lnTo>
                  <a:close/>
                </a:path>
                <a:path w="3408679" h="939164">
                  <a:moveTo>
                    <a:pt x="12728" y="0"/>
                  </a:moveTo>
                  <a:lnTo>
                    <a:pt x="0" y="0"/>
                  </a:lnTo>
                  <a:lnTo>
                    <a:pt x="0" y="50834"/>
                  </a:lnTo>
                  <a:lnTo>
                    <a:pt x="12728" y="50834"/>
                  </a:lnTo>
                  <a:lnTo>
                    <a:pt x="12728" y="0"/>
                  </a:lnTo>
                  <a:close/>
                </a:path>
              </a:pathLst>
            </a:custGeom>
            <a:solidFill>
              <a:srgbClr val="D3D3D3"/>
            </a:solidFill>
          </p:spPr>
          <p:txBody>
            <a:bodyPr wrap="square" lIns="0" tIns="0" rIns="0" bIns="0" rtlCol="0"/>
            <a:lstStyle/>
            <a:p>
              <a:endParaRPr/>
            </a:p>
          </p:txBody>
        </p:sp>
        <p:pic>
          <p:nvPicPr>
            <p:cNvPr id="125" name="object 69">
              <a:extLst>
                <a:ext uri="{FF2B5EF4-FFF2-40B4-BE49-F238E27FC236}">
                  <a16:creationId xmlns:a16="http://schemas.microsoft.com/office/drawing/2014/main" id="{CDFD9A60-DB41-3868-AED3-F0FE7857E87D}"/>
                </a:ext>
              </a:extLst>
            </p:cNvPr>
            <p:cNvPicPr/>
            <p:nvPr/>
          </p:nvPicPr>
          <p:blipFill>
            <a:blip r:embed="rId14" cstate="print"/>
            <a:stretch>
              <a:fillRect/>
            </a:stretch>
          </p:blipFill>
          <p:spPr>
            <a:xfrm>
              <a:off x="2100940" y="4622984"/>
              <a:ext cx="985986" cy="670969"/>
            </a:xfrm>
            <a:prstGeom prst="rect">
              <a:avLst/>
            </a:prstGeom>
          </p:spPr>
        </p:pic>
        <p:sp>
          <p:nvSpPr>
            <p:cNvPr id="126" name="object 70">
              <a:extLst>
                <a:ext uri="{FF2B5EF4-FFF2-40B4-BE49-F238E27FC236}">
                  <a16:creationId xmlns:a16="http://schemas.microsoft.com/office/drawing/2014/main" id="{9E141A3E-870F-72BB-DC8F-5378E1027B71}"/>
                </a:ext>
              </a:extLst>
            </p:cNvPr>
            <p:cNvSpPr/>
            <p:nvPr/>
          </p:nvSpPr>
          <p:spPr>
            <a:xfrm>
              <a:off x="4110986" y="4928644"/>
              <a:ext cx="659130" cy="302260"/>
            </a:xfrm>
            <a:custGeom>
              <a:avLst/>
              <a:gdLst/>
              <a:ahLst/>
              <a:cxnLst/>
              <a:rect l="l" t="t" r="r" b="b"/>
              <a:pathLst>
                <a:path w="659129" h="302260">
                  <a:moveTo>
                    <a:pt x="463182" y="0"/>
                  </a:moveTo>
                  <a:lnTo>
                    <a:pt x="0" y="225184"/>
                  </a:lnTo>
                  <a:lnTo>
                    <a:pt x="288770" y="301766"/>
                  </a:lnTo>
                  <a:lnTo>
                    <a:pt x="658569" y="38470"/>
                  </a:lnTo>
                  <a:lnTo>
                    <a:pt x="463182" y="0"/>
                  </a:lnTo>
                  <a:close/>
                </a:path>
              </a:pathLst>
            </a:custGeom>
            <a:solidFill>
              <a:srgbClr val="FFDFE6"/>
            </a:solidFill>
          </p:spPr>
          <p:txBody>
            <a:bodyPr wrap="square" lIns="0" tIns="0" rIns="0" bIns="0" rtlCol="0"/>
            <a:lstStyle/>
            <a:p>
              <a:endParaRPr/>
            </a:p>
          </p:txBody>
        </p:sp>
        <p:sp>
          <p:nvSpPr>
            <p:cNvPr id="127" name="object 71">
              <a:extLst>
                <a:ext uri="{FF2B5EF4-FFF2-40B4-BE49-F238E27FC236}">
                  <a16:creationId xmlns:a16="http://schemas.microsoft.com/office/drawing/2014/main" id="{A9C8748B-7D3C-6D32-DB34-EF476CC2733A}"/>
                </a:ext>
              </a:extLst>
            </p:cNvPr>
            <p:cNvSpPr/>
            <p:nvPr/>
          </p:nvSpPr>
          <p:spPr>
            <a:xfrm>
              <a:off x="4102509" y="4920181"/>
              <a:ext cx="675640" cy="318770"/>
            </a:xfrm>
            <a:custGeom>
              <a:avLst/>
              <a:gdLst/>
              <a:ahLst/>
              <a:cxnLst/>
              <a:rect l="l" t="t" r="r" b="b"/>
              <a:pathLst>
                <a:path w="675639" h="318770">
                  <a:moveTo>
                    <a:pt x="12786" y="229415"/>
                  </a:moveTo>
                  <a:lnTo>
                    <a:pt x="4310" y="229415"/>
                  </a:lnTo>
                  <a:lnTo>
                    <a:pt x="0" y="233647"/>
                  </a:lnTo>
                  <a:lnTo>
                    <a:pt x="4310" y="237878"/>
                  </a:lnTo>
                  <a:lnTo>
                    <a:pt x="8476" y="242110"/>
                  </a:lnTo>
                  <a:lnTo>
                    <a:pt x="293080" y="318706"/>
                  </a:lnTo>
                  <a:lnTo>
                    <a:pt x="296124" y="306330"/>
                  </a:lnTo>
                  <a:lnTo>
                    <a:pt x="293080" y="301766"/>
                  </a:lnTo>
                  <a:lnTo>
                    <a:pt x="294177" y="300985"/>
                  </a:lnTo>
                  <a:lnTo>
                    <a:pt x="62696" y="242110"/>
                  </a:lnTo>
                  <a:lnTo>
                    <a:pt x="12786" y="242110"/>
                  </a:lnTo>
                  <a:lnTo>
                    <a:pt x="12786" y="235798"/>
                  </a:lnTo>
                  <a:lnTo>
                    <a:pt x="8476" y="233647"/>
                  </a:lnTo>
                  <a:lnTo>
                    <a:pt x="12786" y="229415"/>
                  </a:lnTo>
                  <a:close/>
                </a:path>
                <a:path w="675639" h="318770">
                  <a:moveTo>
                    <a:pt x="645144" y="51098"/>
                  </a:moveTo>
                  <a:lnTo>
                    <a:pt x="294177" y="300985"/>
                  </a:lnTo>
                  <a:lnTo>
                    <a:pt x="297247" y="301766"/>
                  </a:lnTo>
                  <a:lnTo>
                    <a:pt x="296124" y="306330"/>
                  </a:lnTo>
                  <a:lnTo>
                    <a:pt x="301557" y="314474"/>
                  </a:lnTo>
                  <a:lnTo>
                    <a:pt x="675522" y="55410"/>
                  </a:lnTo>
                  <a:lnTo>
                    <a:pt x="662879" y="55410"/>
                  </a:lnTo>
                  <a:lnTo>
                    <a:pt x="662416" y="54498"/>
                  </a:lnTo>
                  <a:lnTo>
                    <a:pt x="645144" y="51098"/>
                  </a:lnTo>
                  <a:close/>
                </a:path>
                <a:path w="675639" h="318770">
                  <a:moveTo>
                    <a:pt x="29926" y="233775"/>
                  </a:moveTo>
                  <a:lnTo>
                    <a:pt x="12786" y="242110"/>
                  </a:lnTo>
                  <a:lnTo>
                    <a:pt x="62696" y="242110"/>
                  </a:lnTo>
                  <a:lnTo>
                    <a:pt x="29926" y="233775"/>
                  </a:lnTo>
                  <a:close/>
                </a:path>
                <a:path w="675639" h="318770">
                  <a:moveTo>
                    <a:pt x="12786" y="229415"/>
                  </a:moveTo>
                  <a:lnTo>
                    <a:pt x="12786" y="235798"/>
                  </a:lnTo>
                  <a:lnTo>
                    <a:pt x="16952" y="237878"/>
                  </a:lnTo>
                  <a:lnTo>
                    <a:pt x="16952" y="230475"/>
                  </a:lnTo>
                  <a:lnTo>
                    <a:pt x="12786" y="229415"/>
                  </a:lnTo>
                  <a:close/>
                </a:path>
                <a:path w="675639" h="318770">
                  <a:moveTo>
                    <a:pt x="471658" y="0"/>
                  </a:moveTo>
                  <a:lnTo>
                    <a:pt x="467348" y="0"/>
                  </a:lnTo>
                  <a:lnTo>
                    <a:pt x="8476" y="229415"/>
                  </a:lnTo>
                  <a:lnTo>
                    <a:pt x="16952" y="229415"/>
                  </a:lnTo>
                  <a:lnTo>
                    <a:pt x="16952" y="230475"/>
                  </a:lnTo>
                  <a:lnTo>
                    <a:pt x="29926" y="233775"/>
                  </a:lnTo>
                  <a:lnTo>
                    <a:pt x="474624" y="17524"/>
                  </a:lnTo>
                  <a:lnTo>
                    <a:pt x="471658" y="16940"/>
                  </a:lnTo>
                  <a:lnTo>
                    <a:pt x="471658" y="8462"/>
                  </a:lnTo>
                  <a:lnTo>
                    <a:pt x="514641" y="8462"/>
                  </a:lnTo>
                  <a:lnTo>
                    <a:pt x="471658" y="0"/>
                  </a:lnTo>
                  <a:close/>
                </a:path>
                <a:path w="675639" h="318770">
                  <a:moveTo>
                    <a:pt x="662879" y="54590"/>
                  </a:moveTo>
                  <a:lnTo>
                    <a:pt x="662879" y="55410"/>
                  </a:lnTo>
                  <a:lnTo>
                    <a:pt x="667046" y="55410"/>
                  </a:lnTo>
                  <a:lnTo>
                    <a:pt x="662879" y="54590"/>
                  </a:lnTo>
                  <a:close/>
                </a:path>
                <a:path w="675639" h="318770">
                  <a:moveTo>
                    <a:pt x="671356" y="38470"/>
                  </a:moveTo>
                  <a:lnTo>
                    <a:pt x="662879" y="38470"/>
                  </a:lnTo>
                  <a:lnTo>
                    <a:pt x="662879" y="42701"/>
                  </a:lnTo>
                  <a:lnTo>
                    <a:pt x="667046" y="46933"/>
                  </a:lnTo>
                  <a:lnTo>
                    <a:pt x="667046" y="55410"/>
                  </a:lnTo>
                  <a:lnTo>
                    <a:pt x="675522" y="55410"/>
                  </a:lnTo>
                  <a:lnTo>
                    <a:pt x="675522" y="42701"/>
                  </a:lnTo>
                  <a:lnTo>
                    <a:pt x="671356" y="38470"/>
                  </a:lnTo>
                  <a:close/>
                </a:path>
                <a:path w="675639" h="318770">
                  <a:moveTo>
                    <a:pt x="662879" y="42701"/>
                  </a:moveTo>
                  <a:lnTo>
                    <a:pt x="658569" y="46933"/>
                  </a:lnTo>
                  <a:lnTo>
                    <a:pt x="662416" y="54498"/>
                  </a:lnTo>
                  <a:lnTo>
                    <a:pt x="662879" y="54590"/>
                  </a:lnTo>
                  <a:lnTo>
                    <a:pt x="662879" y="42701"/>
                  </a:lnTo>
                  <a:close/>
                </a:path>
                <a:path w="675639" h="318770">
                  <a:moveTo>
                    <a:pt x="514641" y="8462"/>
                  </a:moveTo>
                  <a:lnTo>
                    <a:pt x="471658" y="8462"/>
                  </a:lnTo>
                  <a:lnTo>
                    <a:pt x="475825" y="16940"/>
                  </a:lnTo>
                  <a:lnTo>
                    <a:pt x="474624" y="17524"/>
                  </a:lnTo>
                  <a:lnTo>
                    <a:pt x="645144" y="51098"/>
                  </a:lnTo>
                  <a:lnTo>
                    <a:pt x="662879" y="38470"/>
                  </a:lnTo>
                  <a:lnTo>
                    <a:pt x="667046" y="38470"/>
                  </a:lnTo>
                  <a:lnTo>
                    <a:pt x="514641" y="8462"/>
                  </a:lnTo>
                  <a:close/>
                </a:path>
              </a:pathLst>
            </a:custGeom>
            <a:solidFill>
              <a:srgbClr val="000000"/>
            </a:solidFill>
          </p:spPr>
          <p:txBody>
            <a:bodyPr wrap="square" lIns="0" tIns="0" rIns="0" bIns="0" rtlCol="0"/>
            <a:lstStyle/>
            <a:p>
              <a:endParaRPr/>
            </a:p>
          </p:txBody>
        </p:sp>
        <p:sp>
          <p:nvSpPr>
            <p:cNvPr id="128" name="object 72">
              <a:extLst>
                <a:ext uri="{FF2B5EF4-FFF2-40B4-BE49-F238E27FC236}">
                  <a16:creationId xmlns:a16="http://schemas.microsoft.com/office/drawing/2014/main" id="{CEB9F202-0F0C-F41F-5167-7C429148FDA0}"/>
                </a:ext>
              </a:extLst>
            </p:cNvPr>
            <p:cNvSpPr/>
            <p:nvPr/>
          </p:nvSpPr>
          <p:spPr>
            <a:xfrm>
              <a:off x="4127938" y="4784287"/>
              <a:ext cx="654685" cy="416559"/>
            </a:xfrm>
            <a:custGeom>
              <a:avLst/>
              <a:gdLst/>
              <a:ahLst/>
              <a:cxnLst/>
              <a:rect l="l" t="t" r="r" b="b"/>
              <a:pathLst>
                <a:path w="654685" h="416560">
                  <a:moveTo>
                    <a:pt x="441919" y="0"/>
                  </a:moveTo>
                  <a:lnTo>
                    <a:pt x="0" y="191304"/>
                  </a:lnTo>
                  <a:lnTo>
                    <a:pt x="46691" y="356832"/>
                  </a:lnTo>
                  <a:lnTo>
                    <a:pt x="267651" y="416488"/>
                  </a:lnTo>
                  <a:lnTo>
                    <a:pt x="603545" y="182826"/>
                  </a:lnTo>
                  <a:lnTo>
                    <a:pt x="654403" y="38126"/>
                  </a:lnTo>
                  <a:lnTo>
                    <a:pt x="441919" y="0"/>
                  </a:lnTo>
                  <a:close/>
                </a:path>
              </a:pathLst>
            </a:custGeom>
            <a:solidFill>
              <a:srgbClr val="FFDFE6"/>
            </a:solidFill>
          </p:spPr>
          <p:txBody>
            <a:bodyPr wrap="square" lIns="0" tIns="0" rIns="0" bIns="0" rtlCol="0"/>
            <a:lstStyle/>
            <a:p>
              <a:endParaRPr/>
            </a:p>
          </p:txBody>
        </p:sp>
        <p:sp>
          <p:nvSpPr>
            <p:cNvPr id="129" name="object 73">
              <a:extLst>
                <a:ext uri="{FF2B5EF4-FFF2-40B4-BE49-F238E27FC236}">
                  <a16:creationId xmlns:a16="http://schemas.microsoft.com/office/drawing/2014/main" id="{E30A43EC-DAF2-58AE-1F83-50C3E9D555DF}"/>
                </a:ext>
              </a:extLst>
            </p:cNvPr>
            <p:cNvSpPr/>
            <p:nvPr/>
          </p:nvSpPr>
          <p:spPr>
            <a:xfrm>
              <a:off x="4119461" y="4775835"/>
              <a:ext cx="671830" cy="433705"/>
            </a:xfrm>
            <a:custGeom>
              <a:avLst/>
              <a:gdLst/>
              <a:ahLst/>
              <a:cxnLst/>
              <a:rect l="l" t="t" r="r" b="b"/>
              <a:pathLst>
                <a:path w="671829" h="433704">
                  <a:moveTo>
                    <a:pt x="58547" y="361975"/>
                  </a:moveTo>
                  <a:lnTo>
                    <a:pt x="55168" y="361061"/>
                  </a:lnTo>
                  <a:lnTo>
                    <a:pt x="58026" y="362483"/>
                  </a:lnTo>
                  <a:lnTo>
                    <a:pt x="58547" y="361975"/>
                  </a:lnTo>
                  <a:close/>
                </a:path>
                <a:path w="671829" h="433704">
                  <a:moveTo>
                    <a:pt x="671347" y="46583"/>
                  </a:moveTo>
                  <a:lnTo>
                    <a:pt x="669188" y="42341"/>
                  </a:lnTo>
                  <a:lnTo>
                    <a:pt x="667042" y="38112"/>
                  </a:lnTo>
                  <a:lnTo>
                    <a:pt x="662876" y="38112"/>
                  </a:lnTo>
                  <a:lnTo>
                    <a:pt x="650697" y="35890"/>
                  </a:lnTo>
                  <a:lnTo>
                    <a:pt x="650697" y="64744"/>
                  </a:lnTo>
                  <a:lnTo>
                    <a:pt x="608279" y="185445"/>
                  </a:lnTo>
                  <a:lnTo>
                    <a:pt x="612013" y="182816"/>
                  </a:lnTo>
                  <a:lnTo>
                    <a:pt x="612013" y="191287"/>
                  </a:lnTo>
                  <a:lnTo>
                    <a:pt x="607707" y="187058"/>
                  </a:lnTo>
                  <a:lnTo>
                    <a:pt x="608279" y="185445"/>
                  </a:lnTo>
                  <a:lnTo>
                    <a:pt x="286753" y="410260"/>
                  </a:lnTo>
                  <a:lnTo>
                    <a:pt x="305866" y="280238"/>
                  </a:lnTo>
                  <a:lnTo>
                    <a:pt x="288912" y="275996"/>
                  </a:lnTo>
                  <a:lnTo>
                    <a:pt x="268541" y="418668"/>
                  </a:lnTo>
                  <a:lnTo>
                    <a:pt x="70840" y="365290"/>
                  </a:lnTo>
                  <a:lnTo>
                    <a:pt x="63042" y="363181"/>
                  </a:lnTo>
                  <a:lnTo>
                    <a:pt x="63639" y="365290"/>
                  </a:lnTo>
                  <a:lnTo>
                    <a:pt x="58026" y="362483"/>
                  </a:lnTo>
                  <a:lnTo>
                    <a:pt x="55168" y="365290"/>
                  </a:lnTo>
                  <a:lnTo>
                    <a:pt x="55168" y="361061"/>
                  </a:lnTo>
                  <a:lnTo>
                    <a:pt x="59474" y="361061"/>
                  </a:lnTo>
                  <a:lnTo>
                    <a:pt x="58547" y="361975"/>
                  </a:lnTo>
                  <a:lnTo>
                    <a:pt x="63042" y="363181"/>
                  </a:lnTo>
                  <a:lnTo>
                    <a:pt x="62445" y="361061"/>
                  </a:lnTo>
                  <a:lnTo>
                    <a:pt x="21831" y="217144"/>
                  </a:lnTo>
                  <a:lnTo>
                    <a:pt x="297383" y="275996"/>
                  </a:lnTo>
                  <a:lnTo>
                    <a:pt x="301548" y="271754"/>
                  </a:lnTo>
                  <a:lnTo>
                    <a:pt x="308686" y="267525"/>
                  </a:lnTo>
                  <a:lnTo>
                    <a:pt x="650697" y="64744"/>
                  </a:lnTo>
                  <a:lnTo>
                    <a:pt x="650697" y="35890"/>
                  </a:lnTo>
                  <a:lnTo>
                    <a:pt x="641070" y="34124"/>
                  </a:lnTo>
                  <a:lnTo>
                    <a:pt x="641070" y="51142"/>
                  </a:lnTo>
                  <a:lnTo>
                    <a:pt x="295287" y="257733"/>
                  </a:lnTo>
                  <a:lnTo>
                    <a:pt x="301548" y="259054"/>
                  </a:lnTo>
                  <a:lnTo>
                    <a:pt x="297383" y="267525"/>
                  </a:lnTo>
                  <a:lnTo>
                    <a:pt x="293077" y="259054"/>
                  </a:lnTo>
                  <a:lnTo>
                    <a:pt x="295287" y="257733"/>
                  </a:lnTo>
                  <a:lnTo>
                    <a:pt x="28333" y="201498"/>
                  </a:lnTo>
                  <a:lnTo>
                    <a:pt x="32334" y="199758"/>
                  </a:lnTo>
                  <a:lnTo>
                    <a:pt x="453440" y="17487"/>
                  </a:lnTo>
                  <a:lnTo>
                    <a:pt x="450392" y="16941"/>
                  </a:lnTo>
                  <a:lnTo>
                    <a:pt x="450392" y="8458"/>
                  </a:lnTo>
                  <a:lnTo>
                    <a:pt x="454698" y="16941"/>
                  </a:lnTo>
                  <a:lnTo>
                    <a:pt x="453440" y="17487"/>
                  </a:lnTo>
                  <a:lnTo>
                    <a:pt x="641070" y="51142"/>
                  </a:lnTo>
                  <a:lnTo>
                    <a:pt x="641070" y="34124"/>
                  </a:lnTo>
                  <a:lnTo>
                    <a:pt x="500926" y="8458"/>
                  </a:lnTo>
                  <a:lnTo>
                    <a:pt x="454698" y="0"/>
                  </a:lnTo>
                  <a:lnTo>
                    <a:pt x="450392" y="0"/>
                  </a:lnTo>
                  <a:lnTo>
                    <a:pt x="450392" y="4229"/>
                  </a:lnTo>
                  <a:lnTo>
                    <a:pt x="4305" y="195516"/>
                  </a:lnTo>
                  <a:lnTo>
                    <a:pt x="3543" y="196265"/>
                  </a:lnTo>
                  <a:lnTo>
                    <a:pt x="0" y="195516"/>
                  </a:lnTo>
                  <a:lnTo>
                    <a:pt x="0" y="199758"/>
                  </a:lnTo>
                  <a:lnTo>
                    <a:pt x="0" y="204000"/>
                  </a:lnTo>
                  <a:lnTo>
                    <a:pt x="0" y="212471"/>
                  </a:lnTo>
                  <a:lnTo>
                    <a:pt x="2540" y="213017"/>
                  </a:lnTo>
                  <a:lnTo>
                    <a:pt x="46685" y="369519"/>
                  </a:lnTo>
                  <a:lnTo>
                    <a:pt x="51003" y="373773"/>
                  </a:lnTo>
                  <a:lnTo>
                    <a:pt x="271818" y="433412"/>
                  </a:lnTo>
                  <a:lnTo>
                    <a:pt x="274675" y="424942"/>
                  </a:lnTo>
                  <a:lnTo>
                    <a:pt x="276047" y="424942"/>
                  </a:lnTo>
                  <a:lnTo>
                    <a:pt x="280289" y="429183"/>
                  </a:lnTo>
                  <a:lnTo>
                    <a:pt x="620496" y="199758"/>
                  </a:lnTo>
                  <a:lnTo>
                    <a:pt x="620496" y="195516"/>
                  </a:lnTo>
                  <a:lnTo>
                    <a:pt x="624954" y="182816"/>
                  </a:lnTo>
                  <a:lnTo>
                    <a:pt x="669861" y="55041"/>
                  </a:lnTo>
                  <a:lnTo>
                    <a:pt x="671347" y="50812"/>
                  </a:lnTo>
                  <a:lnTo>
                    <a:pt x="671347" y="46583"/>
                  </a:lnTo>
                  <a:close/>
                </a:path>
              </a:pathLst>
            </a:custGeom>
            <a:solidFill>
              <a:srgbClr val="000000"/>
            </a:solidFill>
          </p:spPr>
          <p:txBody>
            <a:bodyPr wrap="square" lIns="0" tIns="0" rIns="0" bIns="0" rtlCol="0"/>
            <a:lstStyle/>
            <a:p>
              <a:endParaRPr/>
            </a:p>
          </p:txBody>
        </p:sp>
        <p:pic>
          <p:nvPicPr>
            <p:cNvPr id="130" name="object 74">
              <a:extLst>
                <a:ext uri="{FF2B5EF4-FFF2-40B4-BE49-F238E27FC236}">
                  <a16:creationId xmlns:a16="http://schemas.microsoft.com/office/drawing/2014/main" id="{4A87FEDE-EEDC-2236-DAF6-D524C3D61183}"/>
                </a:ext>
              </a:extLst>
            </p:cNvPr>
            <p:cNvPicPr/>
            <p:nvPr/>
          </p:nvPicPr>
          <p:blipFill>
            <a:blip r:embed="rId15" cstate="print"/>
            <a:stretch>
              <a:fillRect/>
            </a:stretch>
          </p:blipFill>
          <p:spPr>
            <a:xfrm>
              <a:off x="4272183" y="4818167"/>
              <a:ext cx="399531" cy="199777"/>
            </a:xfrm>
            <a:prstGeom prst="rect">
              <a:avLst/>
            </a:prstGeom>
          </p:spPr>
        </p:pic>
        <p:sp>
          <p:nvSpPr>
            <p:cNvPr id="131" name="object 75">
              <a:extLst>
                <a:ext uri="{FF2B5EF4-FFF2-40B4-BE49-F238E27FC236}">
                  <a16:creationId xmlns:a16="http://schemas.microsoft.com/office/drawing/2014/main" id="{12188B54-04A8-6358-1D42-F73ECD9D2EA2}"/>
                </a:ext>
              </a:extLst>
            </p:cNvPr>
            <p:cNvSpPr/>
            <p:nvPr/>
          </p:nvSpPr>
          <p:spPr>
            <a:xfrm>
              <a:off x="3103880" y="5060302"/>
              <a:ext cx="990600" cy="17780"/>
            </a:xfrm>
            <a:custGeom>
              <a:avLst/>
              <a:gdLst/>
              <a:ahLst/>
              <a:cxnLst/>
              <a:rect l="l" t="t" r="r" b="b"/>
              <a:pathLst>
                <a:path w="990600" h="17779">
                  <a:moveTo>
                    <a:pt x="42379" y="0"/>
                  </a:moveTo>
                  <a:lnTo>
                    <a:pt x="0" y="0"/>
                  </a:lnTo>
                  <a:lnTo>
                    <a:pt x="0" y="8813"/>
                  </a:lnTo>
                  <a:lnTo>
                    <a:pt x="42379" y="8813"/>
                  </a:lnTo>
                  <a:lnTo>
                    <a:pt x="42379" y="0"/>
                  </a:lnTo>
                  <a:close/>
                </a:path>
                <a:path w="990600" h="17779">
                  <a:moveTo>
                    <a:pt x="101714" y="4584"/>
                  </a:moveTo>
                  <a:lnTo>
                    <a:pt x="97548" y="4584"/>
                  </a:lnTo>
                  <a:lnTo>
                    <a:pt x="97548" y="0"/>
                  </a:lnTo>
                  <a:lnTo>
                    <a:pt x="59334" y="0"/>
                  </a:lnTo>
                  <a:lnTo>
                    <a:pt x="59334" y="8813"/>
                  </a:lnTo>
                  <a:lnTo>
                    <a:pt x="97548" y="8813"/>
                  </a:lnTo>
                  <a:lnTo>
                    <a:pt x="101714" y="4584"/>
                  </a:lnTo>
                  <a:close/>
                </a:path>
                <a:path w="990600" h="17779">
                  <a:moveTo>
                    <a:pt x="161480" y="4584"/>
                  </a:moveTo>
                  <a:lnTo>
                    <a:pt x="156883" y="4584"/>
                  </a:lnTo>
                  <a:lnTo>
                    <a:pt x="156883" y="0"/>
                  </a:lnTo>
                  <a:lnTo>
                    <a:pt x="122974" y="0"/>
                  </a:lnTo>
                  <a:lnTo>
                    <a:pt x="118808" y="4584"/>
                  </a:lnTo>
                  <a:lnTo>
                    <a:pt x="118808" y="8813"/>
                  </a:lnTo>
                  <a:lnTo>
                    <a:pt x="161480" y="8813"/>
                  </a:lnTo>
                  <a:lnTo>
                    <a:pt x="161480" y="4584"/>
                  </a:lnTo>
                  <a:close/>
                </a:path>
                <a:path w="990600" h="17779">
                  <a:moveTo>
                    <a:pt x="220954" y="4584"/>
                  </a:moveTo>
                  <a:lnTo>
                    <a:pt x="216649" y="4584"/>
                  </a:lnTo>
                  <a:lnTo>
                    <a:pt x="182740" y="0"/>
                  </a:lnTo>
                  <a:lnTo>
                    <a:pt x="178422" y="4584"/>
                  </a:lnTo>
                  <a:lnTo>
                    <a:pt x="178422" y="8813"/>
                  </a:lnTo>
                  <a:lnTo>
                    <a:pt x="182740" y="8813"/>
                  </a:lnTo>
                  <a:lnTo>
                    <a:pt x="212471" y="13068"/>
                  </a:lnTo>
                  <a:lnTo>
                    <a:pt x="216649" y="13068"/>
                  </a:lnTo>
                  <a:lnTo>
                    <a:pt x="220954" y="8813"/>
                  </a:lnTo>
                  <a:lnTo>
                    <a:pt x="220954" y="4584"/>
                  </a:lnTo>
                  <a:close/>
                </a:path>
                <a:path w="990600" h="17779">
                  <a:moveTo>
                    <a:pt x="280289" y="4584"/>
                  </a:moveTo>
                  <a:lnTo>
                    <a:pt x="237909" y="4584"/>
                  </a:lnTo>
                  <a:lnTo>
                    <a:pt x="237909" y="8813"/>
                  </a:lnTo>
                  <a:lnTo>
                    <a:pt x="242074" y="13068"/>
                  </a:lnTo>
                  <a:lnTo>
                    <a:pt x="276123" y="13068"/>
                  </a:lnTo>
                  <a:lnTo>
                    <a:pt x="280289" y="8813"/>
                  </a:lnTo>
                  <a:lnTo>
                    <a:pt x="280289" y="4584"/>
                  </a:lnTo>
                  <a:close/>
                </a:path>
                <a:path w="990600" h="17779">
                  <a:moveTo>
                    <a:pt x="339623" y="8813"/>
                  </a:moveTo>
                  <a:lnTo>
                    <a:pt x="335457" y="4584"/>
                  </a:lnTo>
                  <a:lnTo>
                    <a:pt x="297243" y="4584"/>
                  </a:lnTo>
                  <a:lnTo>
                    <a:pt x="297243" y="13068"/>
                  </a:lnTo>
                  <a:lnTo>
                    <a:pt x="335457" y="13068"/>
                  </a:lnTo>
                  <a:lnTo>
                    <a:pt x="335457" y="8813"/>
                  </a:lnTo>
                  <a:lnTo>
                    <a:pt x="339623" y="8813"/>
                  </a:lnTo>
                  <a:close/>
                </a:path>
                <a:path w="990600" h="17779">
                  <a:moveTo>
                    <a:pt x="399389" y="4584"/>
                  </a:moveTo>
                  <a:lnTo>
                    <a:pt x="352412" y="4584"/>
                  </a:lnTo>
                  <a:lnTo>
                    <a:pt x="352412" y="8813"/>
                  </a:lnTo>
                  <a:lnTo>
                    <a:pt x="356717" y="13068"/>
                  </a:lnTo>
                  <a:lnTo>
                    <a:pt x="395224" y="13068"/>
                  </a:lnTo>
                  <a:lnTo>
                    <a:pt x="399389" y="8813"/>
                  </a:lnTo>
                  <a:lnTo>
                    <a:pt x="399389" y="4584"/>
                  </a:lnTo>
                  <a:close/>
                </a:path>
                <a:path w="990600" h="17779">
                  <a:moveTo>
                    <a:pt x="454558" y="4584"/>
                  </a:moveTo>
                  <a:lnTo>
                    <a:pt x="412178" y="4584"/>
                  </a:lnTo>
                  <a:lnTo>
                    <a:pt x="412178" y="8813"/>
                  </a:lnTo>
                  <a:lnTo>
                    <a:pt x="416344" y="13068"/>
                  </a:lnTo>
                  <a:lnTo>
                    <a:pt x="454558" y="13068"/>
                  </a:lnTo>
                  <a:lnTo>
                    <a:pt x="454558" y="4584"/>
                  </a:lnTo>
                  <a:close/>
                </a:path>
                <a:path w="990600" h="17779">
                  <a:moveTo>
                    <a:pt x="514032" y="4584"/>
                  </a:moveTo>
                  <a:lnTo>
                    <a:pt x="475818" y="4584"/>
                  </a:lnTo>
                  <a:lnTo>
                    <a:pt x="471512" y="8813"/>
                  </a:lnTo>
                  <a:lnTo>
                    <a:pt x="471512" y="13068"/>
                  </a:lnTo>
                  <a:lnTo>
                    <a:pt x="514032" y="13068"/>
                  </a:lnTo>
                  <a:lnTo>
                    <a:pt x="514032" y="4584"/>
                  </a:lnTo>
                  <a:close/>
                </a:path>
                <a:path w="990600" h="17779">
                  <a:moveTo>
                    <a:pt x="573659" y="4584"/>
                  </a:moveTo>
                  <a:lnTo>
                    <a:pt x="535152" y="4584"/>
                  </a:lnTo>
                  <a:lnTo>
                    <a:pt x="530987" y="8813"/>
                  </a:lnTo>
                  <a:lnTo>
                    <a:pt x="530987" y="13068"/>
                  </a:lnTo>
                  <a:lnTo>
                    <a:pt x="573659" y="13068"/>
                  </a:lnTo>
                  <a:lnTo>
                    <a:pt x="573659" y="4584"/>
                  </a:lnTo>
                  <a:close/>
                </a:path>
                <a:path w="990600" h="17779">
                  <a:moveTo>
                    <a:pt x="633133" y="4584"/>
                  </a:moveTo>
                  <a:lnTo>
                    <a:pt x="594918" y="4584"/>
                  </a:lnTo>
                  <a:lnTo>
                    <a:pt x="590753" y="8813"/>
                  </a:lnTo>
                  <a:lnTo>
                    <a:pt x="590753" y="13068"/>
                  </a:lnTo>
                  <a:lnTo>
                    <a:pt x="633133" y="13068"/>
                  </a:lnTo>
                  <a:lnTo>
                    <a:pt x="633133" y="4584"/>
                  </a:lnTo>
                  <a:close/>
                </a:path>
                <a:path w="990600" h="17779">
                  <a:moveTo>
                    <a:pt x="692467" y="8813"/>
                  </a:moveTo>
                  <a:lnTo>
                    <a:pt x="688301" y="4584"/>
                  </a:lnTo>
                  <a:lnTo>
                    <a:pt x="654253" y="4584"/>
                  </a:lnTo>
                  <a:lnTo>
                    <a:pt x="654253" y="13068"/>
                  </a:lnTo>
                  <a:lnTo>
                    <a:pt x="692467" y="13068"/>
                  </a:lnTo>
                  <a:lnTo>
                    <a:pt x="692467" y="8813"/>
                  </a:lnTo>
                  <a:close/>
                </a:path>
                <a:path w="990600" h="17779">
                  <a:moveTo>
                    <a:pt x="751941" y="8813"/>
                  </a:moveTo>
                  <a:lnTo>
                    <a:pt x="747636" y="8813"/>
                  </a:lnTo>
                  <a:lnTo>
                    <a:pt x="713727" y="4584"/>
                  </a:lnTo>
                  <a:lnTo>
                    <a:pt x="709422" y="8813"/>
                  </a:lnTo>
                  <a:lnTo>
                    <a:pt x="709422" y="13068"/>
                  </a:lnTo>
                  <a:lnTo>
                    <a:pt x="713727" y="13068"/>
                  </a:lnTo>
                  <a:lnTo>
                    <a:pt x="747636" y="17297"/>
                  </a:lnTo>
                  <a:lnTo>
                    <a:pt x="751941" y="13068"/>
                  </a:lnTo>
                  <a:lnTo>
                    <a:pt x="751941" y="8813"/>
                  </a:lnTo>
                  <a:close/>
                </a:path>
                <a:path w="990600" h="17779">
                  <a:moveTo>
                    <a:pt x="811568" y="8813"/>
                  </a:moveTo>
                  <a:lnTo>
                    <a:pt x="768896" y="8813"/>
                  </a:lnTo>
                  <a:lnTo>
                    <a:pt x="768896" y="13068"/>
                  </a:lnTo>
                  <a:lnTo>
                    <a:pt x="773061" y="17297"/>
                  </a:lnTo>
                  <a:lnTo>
                    <a:pt x="807402" y="17297"/>
                  </a:lnTo>
                  <a:lnTo>
                    <a:pt x="811568" y="13068"/>
                  </a:lnTo>
                  <a:lnTo>
                    <a:pt x="811568" y="8813"/>
                  </a:lnTo>
                  <a:close/>
                </a:path>
                <a:path w="990600" h="17779">
                  <a:moveTo>
                    <a:pt x="871042" y="13068"/>
                  </a:moveTo>
                  <a:lnTo>
                    <a:pt x="866736" y="8813"/>
                  </a:lnTo>
                  <a:lnTo>
                    <a:pt x="828662" y="8813"/>
                  </a:lnTo>
                  <a:lnTo>
                    <a:pt x="828662" y="17297"/>
                  </a:lnTo>
                  <a:lnTo>
                    <a:pt x="866736" y="17297"/>
                  </a:lnTo>
                  <a:lnTo>
                    <a:pt x="866736" y="13068"/>
                  </a:lnTo>
                  <a:lnTo>
                    <a:pt x="871042" y="13068"/>
                  </a:lnTo>
                  <a:close/>
                </a:path>
                <a:path w="990600" h="17779">
                  <a:moveTo>
                    <a:pt x="930376" y="13068"/>
                  </a:moveTo>
                  <a:lnTo>
                    <a:pt x="926211" y="8813"/>
                  </a:lnTo>
                  <a:lnTo>
                    <a:pt x="887996" y="8813"/>
                  </a:lnTo>
                  <a:lnTo>
                    <a:pt x="887996" y="17297"/>
                  </a:lnTo>
                  <a:lnTo>
                    <a:pt x="926211" y="17297"/>
                  </a:lnTo>
                  <a:lnTo>
                    <a:pt x="926211" y="13068"/>
                  </a:lnTo>
                  <a:lnTo>
                    <a:pt x="930376" y="13068"/>
                  </a:lnTo>
                  <a:close/>
                </a:path>
                <a:path w="990600" h="17779">
                  <a:moveTo>
                    <a:pt x="990142" y="8813"/>
                  </a:moveTo>
                  <a:lnTo>
                    <a:pt x="951649" y="8813"/>
                  </a:lnTo>
                  <a:lnTo>
                    <a:pt x="947331" y="8813"/>
                  </a:lnTo>
                  <a:lnTo>
                    <a:pt x="947331" y="17297"/>
                  </a:lnTo>
                  <a:lnTo>
                    <a:pt x="985977" y="17297"/>
                  </a:lnTo>
                  <a:lnTo>
                    <a:pt x="990142" y="13068"/>
                  </a:lnTo>
                  <a:lnTo>
                    <a:pt x="990142" y="8813"/>
                  </a:lnTo>
                  <a:close/>
                </a:path>
              </a:pathLst>
            </a:custGeom>
            <a:solidFill>
              <a:srgbClr val="000000"/>
            </a:solidFill>
          </p:spPr>
          <p:txBody>
            <a:bodyPr wrap="square" lIns="0" tIns="0" rIns="0" bIns="0" rtlCol="0"/>
            <a:lstStyle/>
            <a:p>
              <a:endParaRPr/>
            </a:p>
          </p:txBody>
        </p:sp>
        <p:pic>
          <p:nvPicPr>
            <p:cNvPr id="132" name="object 76">
              <a:extLst>
                <a:ext uri="{FF2B5EF4-FFF2-40B4-BE49-F238E27FC236}">
                  <a16:creationId xmlns:a16="http://schemas.microsoft.com/office/drawing/2014/main" id="{95D0E5E3-FBF5-15E6-9632-86CC2104E612}"/>
                </a:ext>
              </a:extLst>
            </p:cNvPr>
            <p:cNvPicPr/>
            <p:nvPr/>
          </p:nvPicPr>
          <p:blipFill>
            <a:blip r:embed="rId16" cstate="print"/>
            <a:stretch>
              <a:fillRect/>
            </a:stretch>
          </p:blipFill>
          <p:spPr>
            <a:xfrm>
              <a:off x="4735650" y="4673811"/>
              <a:ext cx="195530" cy="110476"/>
            </a:xfrm>
            <a:prstGeom prst="rect">
              <a:avLst/>
            </a:prstGeom>
          </p:spPr>
        </p:pic>
        <p:sp>
          <p:nvSpPr>
            <p:cNvPr id="133" name="object 77">
              <a:extLst>
                <a:ext uri="{FF2B5EF4-FFF2-40B4-BE49-F238E27FC236}">
                  <a16:creationId xmlns:a16="http://schemas.microsoft.com/office/drawing/2014/main" id="{63ABFBF3-933D-22F8-12C3-3B0AC2F5E618}"/>
                </a:ext>
              </a:extLst>
            </p:cNvPr>
            <p:cNvSpPr/>
            <p:nvPr/>
          </p:nvSpPr>
          <p:spPr>
            <a:xfrm>
              <a:off x="3987576" y="5043352"/>
              <a:ext cx="132080" cy="51435"/>
            </a:xfrm>
            <a:custGeom>
              <a:avLst/>
              <a:gdLst/>
              <a:ahLst/>
              <a:cxnLst/>
              <a:rect l="l" t="t" r="r" b="b"/>
              <a:pathLst>
                <a:path w="132079" h="51435">
                  <a:moveTo>
                    <a:pt x="0" y="0"/>
                  </a:moveTo>
                  <a:lnTo>
                    <a:pt x="0" y="51178"/>
                  </a:lnTo>
                  <a:lnTo>
                    <a:pt x="131886" y="30007"/>
                  </a:lnTo>
                  <a:lnTo>
                    <a:pt x="0" y="0"/>
                  </a:lnTo>
                  <a:close/>
                </a:path>
              </a:pathLst>
            </a:custGeom>
            <a:solidFill>
              <a:srgbClr val="000000"/>
            </a:solidFill>
          </p:spPr>
          <p:txBody>
            <a:bodyPr wrap="square" lIns="0" tIns="0" rIns="0" bIns="0" rtlCol="0"/>
            <a:lstStyle/>
            <a:p>
              <a:endParaRPr/>
            </a:p>
          </p:txBody>
        </p:sp>
        <p:sp>
          <p:nvSpPr>
            <p:cNvPr id="134" name="object 78">
              <a:extLst>
                <a:ext uri="{FF2B5EF4-FFF2-40B4-BE49-F238E27FC236}">
                  <a16:creationId xmlns:a16="http://schemas.microsoft.com/office/drawing/2014/main" id="{9710B6FB-32B5-67C4-0373-25244BF413DC}"/>
                </a:ext>
              </a:extLst>
            </p:cNvPr>
            <p:cNvSpPr/>
            <p:nvPr/>
          </p:nvSpPr>
          <p:spPr>
            <a:xfrm>
              <a:off x="3987576" y="5043352"/>
              <a:ext cx="132080" cy="51435"/>
            </a:xfrm>
            <a:custGeom>
              <a:avLst/>
              <a:gdLst/>
              <a:ahLst/>
              <a:cxnLst/>
              <a:rect l="l" t="t" r="r" b="b"/>
              <a:pathLst>
                <a:path w="132079" h="51435">
                  <a:moveTo>
                    <a:pt x="0" y="0"/>
                  </a:moveTo>
                  <a:lnTo>
                    <a:pt x="0" y="51178"/>
                  </a:lnTo>
                  <a:lnTo>
                    <a:pt x="131886" y="30007"/>
                  </a:lnTo>
                  <a:lnTo>
                    <a:pt x="0" y="0"/>
                  </a:lnTo>
                </a:path>
              </a:pathLst>
            </a:custGeom>
            <a:ln w="8472">
              <a:solidFill>
                <a:srgbClr val="000000"/>
              </a:solidFill>
            </a:ln>
          </p:spPr>
          <p:txBody>
            <a:bodyPr wrap="square" lIns="0" tIns="0" rIns="0" bIns="0" rtlCol="0"/>
            <a:lstStyle/>
            <a:p>
              <a:endParaRPr/>
            </a:p>
          </p:txBody>
        </p:sp>
      </p:grpSp>
      <p:sp>
        <p:nvSpPr>
          <p:cNvPr id="135" name="object 79">
            <a:extLst>
              <a:ext uri="{FF2B5EF4-FFF2-40B4-BE49-F238E27FC236}">
                <a16:creationId xmlns:a16="http://schemas.microsoft.com/office/drawing/2014/main" id="{2E9EE3E6-E86D-F6DC-115A-FC35191171C0}"/>
              </a:ext>
            </a:extLst>
          </p:cNvPr>
          <p:cNvSpPr txBox="1"/>
          <p:nvPr/>
        </p:nvSpPr>
        <p:spPr>
          <a:xfrm>
            <a:off x="8061470" y="3927592"/>
            <a:ext cx="735965" cy="188595"/>
          </a:xfrm>
          <a:prstGeom prst="rect">
            <a:avLst/>
          </a:prstGeom>
        </p:spPr>
        <p:txBody>
          <a:bodyPr vert="horz" wrap="square" lIns="0" tIns="15240" rIns="0" bIns="0" rtlCol="0">
            <a:spAutoFit/>
          </a:bodyPr>
          <a:lstStyle/>
          <a:p>
            <a:pPr marL="12700">
              <a:lnSpc>
                <a:spcPct val="100000"/>
              </a:lnSpc>
              <a:spcBef>
                <a:spcPts val="120"/>
              </a:spcBef>
            </a:pPr>
            <a:r>
              <a:rPr sz="1050" b="1" spc="5" dirty="0">
                <a:latin typeface="Arial"/>
                <a:cs typeface="Arial"/>
              </a:rPr>
              <a:t>Molten</a:t>
            </a:r>
            <a:r>
              <a:rPr sz="1050" b="1" spc="-50" dirty="0">
                <a:latin typeface="Arial"/>
                <a:cs typeface="Arial"/>
              </a:rPr>
              <a:t> </a:t>
            </a:r>
            <a:r>
              <a:rPr sz="1050" b="1" spc="5" dirty="0">
                <a:latin typeface="Arial"/>
                <a:cs typeface="Arial"/>
              </a:rPr>
              <a:t>salt</a:t>
            </a:r>
            <a:endParaRPr sz="1050">
              <a:latin typeface="Arial"/>
              <a:cs typeface="Arial"/>
            </a:endParaRPr>
          </a:p>
        </p:txBody>
      </p:sp>
      <p:sp>
        <p:nvSpPr>
          <p:cNvPr id="136" name="object 80">
            <a:extLst>
              <a:ext uri="{FF2B5EF4-FFF2-40B4-BE49-F238E27FC236}">
                <a16:creationId xmlns:a16="http://schemas.microsoft.com/office/drawing/2014/main" id="{B311AAF9-B484-64A5-95F6-60CD5869A3BB}"/>
              </a:ext>
            </a:extLst>
          </p:cNvPr>
          <p:cNvSpPr txBox="1"/>
          <p:nvPr/>
        </p:nvSpPr>
        <p:spPr>
          <a:xfrm>
            <a:off x="6455416" y="5254658"/>
            <a:ext cx="913765" cy="353060"/>
          </a:xfrm>
          <a:prstGeom prst="rect">
            <a:avLst/>
          </a:prstGeom>
        </p:spPr>
        <p:txBody>
          <a:bodyPr vert="horz" wrap="square" lIns="0" tIns="10795" rIns="0" bIns="0" rtlCol="0">
            <a:spAutoFit/>
          </a:bodyPr>
          <a:lstStyle/>
          <a:p>
            <a:pPr marL="12700" marR="5080">
              <a:lnSpc>
                <a:spcPct val="102600"/>
              </a:lnSpc>
              <a:spcBef>
                <a:spcPts val="85"/>
              </a:spcBef>
            </a:pPr>
            <a:r>
              <a:rPr sz="1050" b="1" spc="10" dirty="0">
                <a:latin typeface="Arial"/>
                <a:cs typeface="Arial"/>
              </a:rPr>
              <a:t>Condenser </a:t>
            </a:r>
            <a:r>
              <a:rPr sz="1050" b="1" spc="15" dirty="0">
                <a:latin typeface="Arial"/>
                <a:cs typeface="Arial"/>
              </a:rPr>
              <a:t> </a:t>
            </a:r>
            <a:r>
              <a:rPr sz="1050" b="1" spc="10" dirty="0">
                <a:latin typeface="Arial"/>
                <a:cs typeface="Arial"/>
              </a:rPr>
              <a:t>cooling</a:t>
            </a:r>
            <a:r>
              <a:rPr sz="1050" b="1" spc="-70" dirty="0">
                <a:latin typeface="Arial"/>
                <a:cs typeface="Arial"/>
              </a:rPr>
              <a:t> </a:t>
            </a:r>
            <a:r>
              <a:rPr sz="1050" b="1" spc="10" dirty="0">
                <a:latin typeface="Arial"/>
                <a:cs typeface="Arial"/>
              </a:rPr>
              <a:t>tower</a:t>
            </a:r>
            <a:endParaRPr sz="1050">
              <a:latin typeface="Arial"/>
              <a:cs typeface="Arial"/>
            </a:endParaRPr>
          </a:p>
        </p:txBody>
      </p:sp>
      <p:sp>
        <p:nvSpPr>
          <p:cNvPr id="137" name="object 81">
            <a:extLst>
              <a:ext uri="{FF2B5EF4-FFF2-40B4-BE49-F238E27FC236}">
                <a16:creationId xmlns:a16="http://schemas.microsoft.com/office/drawing/2014/main" id="{58B003C4-C472-21E2-A766-508B8574858D}"/>
              </a:ext>
            </a:extLst>
          </p:cNvPr>
          <p:cNvSpPr txBox="1"/>
          <p:nvPr/>
        </p:nvSpPr>
        <p:spPr>
          <a:xfrm>
            <a:off x="4139948" y="5473130"/>
            <a:ext cx="1452880" cy="353060"/>
          </a:xfrm>
          <a:prstGeom prst="rect">
            <a:avLst/>
          </a:prstGeom>
        </p:spPr>
        <p:txBody>
          <a:bodyPr vert="horz" wrap="square" lIns="0" tIns="15240" rIns="0" bIns="0" rtlCol="0">
            <a:spAutoFit/>
          </a:bodyPr>
          <a:lstStyle/>
          <a:p>
            <a:pPr marL="12700">
              <a:lnSpc>
                <a:spcPct val="100000"/>
              </a:lnSpc>
              <a:spcBef>
                <a:spcPts val="120"/>
              </a:spcBef>
            </a:pPr>
            <a:r>
              <a:rPr sz="1050" b="1" spc="10" dirty="0">
                <a:latin typeface="Arial"/>
                <a:cs typeface="Arial"/>
              </a:rPr>
              <a:t>Steam</a:t>
            </a:r>
            <a:r>
              <a:rPr sz="1050" b="1" spc="-20" dirty="0">
                <a:latin typeface="Arial"/>
                <a:cs typeface="Arial"/>
              </a:rPr>
              <a:t> </a:t>
            </a:r>
            <a:r>
              <a:rPr sz="1050" b="1" spc="5" dirty="0">
                <a:latin typeface="Arial"/>
                <a:cs typeface="Arial"/>
              </a:rPr>
              <a:t>turbine</a:t>
            </a:r>
            <a:endParaRPr sz="1050">
              <a:latin typeface="Arial"/>
              <a:cs typeface="Arial"/>
            </a:endParaRPr>
          </a:p>
          <a:p>
            <a:pPr marL="12700">
              <a:lnSpc>
                <a:spcPct val="100000"/>
              </a:lnSpc>
              <a:spcBef>
                <a:spcPts val="30"/>
              </a:spcBef>
            </a:pPr>
            <a:r>
              <a:rPr sz="1050" b="1" spc="10" dirty="0">
                <a:latin typeface="Arial"/>
                <a:cs typeface="Arial"/>
              </a:rPr>
              <a:t>and</a:t>
            </a:r>
            <a:r>
              <a:rPr sz="1050" b="1" spc="-20" dirty="0">
                <a:latin typeface="Arial"/>
                <a:cs typeface="Arial"/>
              </a:rPr>
              <a:t> </a:t>
            </a:r>
            <a:r>
              <a:rPr sz="1050" b="1" spc="5" dirty="0">
                <a:latin typeface="Arial"/>
                <a:cs typeface="Arial"/>
              </a:rPr>
              <a:t>electric</a:t>
            </a:r>
            <a:r>
              <a:rPr sz="1050" b="1" spc="-10" dirty="0">
                <a:latin typeface="Arial"/>
                <a:cs typeface="Arial"/>
              </a:rPr>
              <a:t> </a:t>
            </a:r>
            <a:r>
              <a:rPr sz="1050" b="1" spc="10" dirty="0">
                <a:latin typeface="Arial"/>
                <a:cs typeface="Arial"/>
              </a:rPr>
              <a:t>generator</a:t>
            </a:r>
            <a:endParaRPr sz="1050">
              <a:latin typeface="Arial"/>
              <a:cs typeface="Arial"/>
            </a:endParaRPr>
          </a:p>
        </p:txBody>
      </p:sp>
      <p:sp>
        <p:nvSpPr>
          <p:cNvPr id="138" name="object 82">
            <a:extLst>
              <a:ext uri="{FF2B5EF4-FFF2-40B4-BE49-F238E27FC236}">
                <a16:creationId xmlns:a16="http://schemas.microsoft.com/office/drawing/2014/main" id="{71DAA4E0-9601-B58F-EFDB-07948EA78E2F}"/>
              </a:ext>
            </a:extLst>
          </p:cNvPr>
          <p:cNvSpPr/>
          <p:nvPr/>
        </p:nvSpPr>
        <p:spPr>
          <a:xfrm>
            <a:off x="9519604" y="2048485"/>
            <a:ext cx="572135" cy="553720"/>
          </a:xfrm>
          <a:custGeom>
            <a:avLst/>
            <a:gdLst/>
            <a:ahLst/>
            <a:cxnLst/>
            <a:rect l="l" t="t" r="r" b="b"/>
            <a:pathLst>
              <a:path w="572134" h="553719">
                <a:moveTo>
                  <a:pt x="0" y="553429"/>
                </a:moveTo>
                <a:lnTo>
                  <a:pt x="571622" y="553429"/>
                </a:lnTo>
                <a:lnTo>
                  <a:pt x="571622" y="0"/>
                </a:lnTo>
                <a:lnTo>
                  <a:pt x="0" y="0"/>
                </a:lnTo>
                <a:lnTo>
                  <a:pt x="0" y="553429"/>
                </a:lnTo>
                <a:close/>
              </a:path>
            </a:pathLst>
          </a:custGeom>
          <a:solidFill>
            <a:srgbClr val="FEFEFE"/>
          </a:solidFill>
        </p:spPr>
        <p:txBody>
          <a:bodyPr wrap="square" lIns="0" tIns="0" rIns="0" bIns="0" rtlCol="0"/>
          <a:lstStyle/>
          <a:p>
            <a:endParaRPr/>
          </a:p>
        </p:txBody>
      </p:sp>
      <p:sp>
        <p:nvSpPr>
          <p:cNvPr id="8" name="CasellaDiTesto 7">
            <a:extLst>
              <a:ext uri="{FF2B5EF4-FFF2-40B4-BE49-F238E27FC236}">
                <a16:creationId xmlns:a16="http://schemas.microsoft.com/office/drawing/2014/main" id="{F6E1F58D-5527-3216-E75D-99B7BC12842B}"/>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
        <p:nvSpPr>
          <p:cNvPr id="7" name="CasellaDiTesto 6">
            <a:extLst>
              <a:ext uri="{FF2B5EF4-FFF2-40B4-BE49-F238E27FC236}">
                <a16:creationId xmlns:a16="http://schemas.microsoft.com/office/drawing/2014/main" id="{F14A06C4-E556-69EB-C6B0-E068F7303786}"/>
              </a:ext>
            </a:extLst>
          </p:cNvPr>
          <p:cNvSpPr txBox="1"/>
          <p:nvPr/>
        </p:nvSpPr>
        <p:spPr>
          <a:xfrm>
            <a:off x="1060430" y="1041161"/>
            <a:ext cx="10965690" cy="461665"/>
          </a:xfrm>
          <a:prstGeom prst="rect">
            <a:avLst/>
          </a:prstGeom>
          <a:noFill/>
        </p:spPr>
        <p:txBody>
          <a:bodyPr wrap="square">
            <a:spAutoFit/>
          </a:bodyPr>
          <a:lstStyle/>
          <a:p>
            <a:r>
              <a:rPr lang="it-IT" sz="2400" b="1" dirty="0"/>
              <a:t>Breve sintesi delle configurazioni di impianto CST/CSP più adottate: torri solari</a:t>
            </a:r>
          </a:p>
        </p:txBody>
      </p:sp>
    </p:spTree>
    <p:extLst>
      <p:ext uri="{BB962C8B-B14F-4D97-AF65-F5344CB8AC3E}">
        <p14:creationId xmlns:p14="http://schemas.microsoft.com/office/powerpoint/2010/main" val="296193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FF8A3-0C29-2BA7-C8C5-DE190D345B1C}"/>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6464085D-C629-449B-3433-20A96C4EB349}"/>
              </a:ext>
            </a:extLst>
          </p:cNvPr>
          <p:cNvPicPr>
            <a:picLocks noChangeAspect="1"/>
          </p:cNvPicPr>
          <p:nvPr/>
        </p:nvPicPr>
        <p:blipFill>
          <a:blip r:embed="rId3"/>
          <a:stretch>
            <a:fillRect/>
          </a:stretch>
        </p:blipFill>
        <p:spPr>
          <a:xfrm>
            <a:off x="-1" y="0"/>
            <a:ext cx="9478223" cy="974558"/>
          </a:xfrm>
          <a:prstGeom prst="rect">
            <a:avLst/>
          </a:prstGeom>
        </p:spPr>
      </p:pic>
      <p:pic>
        <p:nvPicPr>
          <p:cNvPr id="3" name="Immagine 2">
            <a:extLst>
              <a:ext uri="{FF2B5EF4-FFF2-40B4-BE49-F238E27FC236}">
                <a16:creationId xmlns:a16="http://schemas.microsoft.com/office/drawing/2014/main" id="{C63D3C82-48B5-1355-4AFC-2B1F5A448CDA}"/>
              </a:ext>
            </a:extLst>
          </p:cNvPr>
          <p:cNvPicPr>
            <a:picLocks noChangeAspect="1"/>
          </p:cNvPicPr>
          <p:nvPr/>
        </p:nvPicPr>
        <p:blipFill>
          <a:blip r:embed="rId4"/>
          <a:stretch>
            <a:fillRect/>
          </a:stretch>
        </p:blipFill>
        <p:spPr>
          <a:xfrm>
            <a:off x="9466999" y="-37226"/>
            <a:ext cx="2725001" cy="1096005"/>
          </a:xfrm>
          <a:prstGeom prst="rect">
            <a:avLst/>
          </a:prstGeom>
        </p:spPr>
      </p:pic>
      <p:pic>
        <p:nvPicPr>
          <p:cNvPr id="4" name="Picture 2" descr="Identità e Logo di Ateneo | Università degli Studi di Palermo">
            <a:extLst>
              <a:ext uri="{FF2B5EF4-FFF2-40B4-BE49-F238E27FC236}">
                <a16:creationId xmlns:a16="http://schemas.microsoft.com/office/drawing/2014/main" id="{8EF790C5-63F5-34FF-F078-45B95E01AF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441" y="5791338"/>
            <a:ext cx="3034247" cy="931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gegneria | Università degli Studi di Palermo">
            <a:extLst>
              <a:ext uri="{FF2B5EF4-FFF2-40B4-BE49-F238E27FC236}">
                <a16:creationId xmlns:a16="http://schemas.microsoft.com/office/drawing/2014/main" id="{821A5DBA-72E5-5580-CB03-95D30602CD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1922" y="6040501"/>
            <a:ext cx="1454198" cy="599130"/>
          </a:xfrm>
          <a:prstGeom prst="rect">
            <a:avLst/>
          </a:prstGeom>
          <a:noFill/>
          <a:extLst>
            <a:ext uri="{909E8E84-426E-40DD-AFC4-6F175D3DCCD1}">
              <a14:hiddenFill xmlns:a14="http://schemas.microsoft.com/office/drawing/2010/main">
                <a:solidFill>
                  <a:srgbClr val="FFFFFF"/>
                </a:solidFill>
              </a14:hiddenFill>
            </a:ext>
          </a:extLst>
        </p:spPr>
      </p:pic>
      <p:pic>
        <p:nvPicPr>
          <p:cNvPr id="10" name="object 4">
            <a:extLst>
              <a:ext uri="{FF2B5EF4-FFF2-40B4-BE49-F238E27FC236}">
                <a16:creationId xmlns:a16="http://schemas.microsoft.com/office/drawing/2014/main" id="{F297342D-33D3-FAEC-BCDC-D22EAB1A0D3C}"/>
              </a:ext>
            </a:extLst>
          </p:cNvPr>
          <p:cNvPicPr/>
          <p:nvPr/>
        </p:nvPicPr>
        <p:blipFill>
          <a:blip r:embed="rId7" cstate="print"/>
          <a:stretch>
            <a:fillRect/>
          </a:stretch>
        </p:blipFill>
        <p:spPr>
          <a:xfrm>
            <a:off x="856975" y="2187806"/>
            <a:ext cx="3979125" cy="3204101"/>
          </a:xfrm>
          <a:prstGeom prst="rect">
            <a:avLst/>
          </a:prstGeom>
        </p:spPr>
      </p:pic>
      <p:grpSp>
        <p:nvGrpSpPr>
          <p:cNvPr id="11" name="object 5">
            <a:extLst>
              <a:ext uri="{FF2B5EF4-FFF2-40B4-BE49-F238E27FC236}">
                <a16:creationId xmlns:a16="http://schemas.microsoft.com/office/drawing/2014/main" id="{FFD3404C-878C-73C2-A1CA-A526C17162D9}"/>
              </a:ext>
            </a:extLst>
          </p:cNvPr>
          <p:cNvGrpSpPr/>
          <p:nvPr/>
        </p:nvGrpSpPr>
        <p:grpSpPr>
          <a:xfrm>
            <a:off x="5231723" y="2369566"/>
            <a:ext cx="5488600" cy="3728049"/>
            <a:chOff x="4282417" y="1967357"/>
            <a:chExt cx="4862195" cy="2988945"/>
          </a:xfrm>
        </p:grpSpPr>
        <p:pic>
          <p:nvPicPr>
            <p:cNvPr id="13" name="object 6">
              <a:extLst>
                <a:ext uri="{FF2B5EF4-FFF2-40B4-BE49-F238E27FC236}">
                  <a16:creationId xmlns:a16="http://schemas.microsoft.com/office/drawing/2014/main" id="{C16770A0-77D6-A314-9CD5-F00A9097ADF5}"/>
                </a:ext>
              </a:extLst>
            </p:cNvPr>
            <p:cNvPicPr/>
            <p:nvPr/>
          </p:nvPicPr>
          <p:blipFill>
            <a:blip r:embed="rId8" cstate="print"/>
            <a:stretch>
              <a:fillRect/>
            </a:stretch>
          </p:blipFill>
          <p:spPr>
            <a:xfrm>
              <a:off x="4282417" y="1967357"/>
              <a:ext cx="4861582" cy="2988818"/>
            </a:xfrm>
            <a:prstGeom prst="rect">
              <a:avLst/>
            </a:prstGeom>
          </p:spPr>
        </p:pic>
        <p:pic>
          <p:nvPicPr>
            <p:cNvPr id="14" name="object 7">
              <a:extLst>
                <a:ext uri="{FF2B5EF4-FFF2-40B4-BE49-F238E27FC236}">
                  <a16:creationId xmlns:a16="http://schemas.microsoft.com/office/drawing/2014/main" id="{AAF59D58-C487-E34F-E12D-EB536F6DCC9C}"/>
                </a:ext>
              </a:extLst>
            </p:cNvPr>
            <p:cNvPicPr/>
            <p:nvPr/>
          </p:nvPicPr>
          <p:blipFill>
            <a:blip r:embed="rId9" cstate="print"/>
            <a:stretch>
              <a:fillRect/>
            </a:stretch>
          </p:blipFill>
          <p:spPr>
            <a:xfrm>
              <a:off x="4440936" y="2125980"/>
              <a:ext cx="4489704" cy="2473452"/>
            </a:xfrm>
            <a:prstGeom prst="rect">
              <a:avLst/>
            </a:prstGeom>
          </p:spPr>
        </p:pic>
      </p:grpSp>
      <p:sp>
        <p:nvSpPr>
          <p:cNvPr id="8" name="CasellaDiTesto 7">
            <a:extLst>
              <a:ext uri="{FF2B5EF4-FFF2-40B4-BE49-F238E27FC236}">
                <a16:creationId xmlns:a16="http://schemas.microsoft.com/office/drawing/2014/main" id="{4D9F93F4-BB7E-9842-2E30-28CB72BC2327}"/>
              </a:ext>
            </a:extLst>
          </p:cNvPr>
          <p:cNvSpPr txBox="1"/>
          <p:nvPr/>
        </p:nvSpPr>
        <p:spPr>
          <a:xfrm>
            <a:off x="910964" y="1786413"/>
            <a:ext cx="8471971" cy="369332"/>
          </a:xfrm>
          <a:prstGeom prst="rect">
            <a:avLst/>
          </a:prstGeom>
          <a:noFill/>
        </p:spPr>
        <p:txBody>
          <a:bodyPr wrap="square">
            <a:spAutoFit/>
          </a:bodyPr>
          <a:lstStyle/>
          <a:p>
            <a:r>
              <a:rPr lang="it-IT" dirty="0">
                <a:effectLst/>
                <a:latin typeface="Times New Roman" panose="02020603050405020304" pitchFamily="18" charset="0"/>
                <a:cs typeface="Times New Roman" panose="02020603050405020304" pitchFamily="18" charset="0"/>
              </a:rPr>
              <a:t>Un concentratore parabolico (PTC) utilizza la tecnologia «line focus» per il CSP.</a:t>
            </a:r>
          </a:p>
        </p:txBody>
      </p:sp>
      <p:sp>
        <p:nvSpPr>
          <p:cNvPr id="7" name="CasellaDiTesto 6">
            <a:extLst>
              <a:ext uri="{FF2B5EF4-FFF2-40B4-BE49-F238E27FC236}">
                <a16:creationId xmlns:a16="http://schemas.microsoft.com/office/drawing/2014/main" id="{8C0BB27F-FC6B-1A97-6197-3AF04ECD5D3B}"/>
              </a:ext>
            </a:extLst>
          </p:cNvPr>
          <p:cNvSpPr txBox="1"/>
          <p:nvPr/>
        </p:nvSpPr>
        <p:spPr>
          <a:xfrm>
            <a:off x="2284823" y="6340066"/>
            <a:ext cx="7945393" cy="523220"/>
          </a:xfrm>
          <a:prstGeom prst="rect">
            <a:avLst/>
          </a:prstGeom>
          <a:noFill/>
        </p:spPr>
        <p:txBody>
          <a:bodyPr wrap="square">
            <a:spAutoFit/>
          </a:bodyPr>
          <a:lstStyle/>
          <a:p>
            <a:pPr algn="ctr">
              <a:spcAft>
                <a:spcPts val="1625"/>
              </a:spcAft>
            </a:pPr>
            <a:r>
              <a:rPr lang="it-IT" sz="1400" b="1" i="1" dirty="0">
                <a:solidFill>
                  <a:srgbClr val="FF0000"/>
                </a:solidFill>
                <a:latin typeface="Trebuchet MS" panose="020B0703020202090204" pitchFamily="34" charset="0"/>
                <a:ea typeface="Times New Roman" panose="02020603050405020304" pitchFamily="18" charset="0"/>
                <a:cs typeface="Arial MT"/>
              </a:rPr>
              <a:t>S</a:t>
            </a:r>
            <a:r>
              <a:rPr lang="it-IT" sz="1400" b="1" i="1" dirty="0">
                <a:solidFill>
                  <a:srgbClr val="FF0000"/>
                </a:solidFill>
                <a:effectLst/>
                <a:latin typeface="Trebuchet MS" panose="020B0703020202090204" pitchFamily="34" charset="0"/>
                <a:ea typeface="Times New Roman" panose="02020603050405020304" pitchFamily="18" charset="0"/>
                <a:cs typeface="Arial MT"/>
              </a:rPr>
              <a:t>eminario su innovazione tecnologica per l'uso efficiente dell'energia solare: stato dell'arte e Progetto NEST</a:t>
            </a:r>
            <a:endParaRPr lang="it-IT" sz="1400" dirty="0">
              <a:effectLst/>
              <a:latin typeface="Arial MT"/>
              <a:ea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61D29CA5-B3C9-4EA2-6CD1-7F5508886511}"/>
              </a:ext>
            </a:extLst>
          </p:cNvPr>
          <p:cNvSpPr txBox="1"/>
          <p:nvPr/>
        </p:nvSpPr>
        <p:spPr>
          <a:xfrm>
            <a:off x="910964" y="923355"/>
            <a:ext cx="12026120" cy="830997"/>
          </a:xfrm>
          <a:prstGeom prst="rect">
            <a:avLst/>
          </a:prstGeom>
          <a:noFill/>
        </p:spPr>
        <p:txBody>
          <a:bodyPr wrap="square">
            <a:spAutoFit/>
          </a:bodyPr>
          <a:lstStyle/>
          <a:p>
            <a:r>
              <a:rPr lang="it-IT" sz="2400" b="1" dirty="0"/>
              <a:t>Breve sintesi delle configurazioni di impianto CST/CSP più adottate: collettori solari (o collettori parabolici lineari)</a:t>
            </a:r>
          </a:p>
        </p:txBody>
      </p:sp>
    </p:spTree>
    <p:extLst>
      <p:ext uri="{BB962C8B-B14F-4D97-AF65-F5344CB8AC3E}">
        <p14:creationId xmlns:p14="http://schemas.microsoft.com/office/powerpoint/2010/main" val="46532464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426c7f-9d78-4225-a759-ae4b236acc82">
      <Terms xmlns="http://schemas.microsoft.com/office/infopath/2007/PartnerControls"/>
    </lcf76f155ced4ddcb4097134ff3c332f>
    <TaxCatchAll xmlns="9a6f10e3-d504-489e-9dae-b282712a247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D32E52B462F4479074F81C987D12FE" ma:contentTypeVersion="14" ma:contentTypeDescription="Create a new document." ma:contentTypeScope="" ma:versionID="0fec0ea5433f09a1d3d6fbeab8f92ca3">
  <xsd:schema xmlns:xsd="http://www.w3.org/2001/XMLSchema" xmlns:xs="http://www.w3.org/2001/XMLSchema" xmlns:p="http://schemas.microsoft.com/office/2006/metadata/properties" xmlns:ns2="de426c7f-9d78-4225-a759-ae4b236acc82" xmlns:ns3="9a6f10e3-d504-489e-9dae-b282712a2473" targetNamespace="http://schemas.microsoft.com/office/2006/metadata/properties" ma:root="true" ma:fieldsID="40c0d1321498ba481491c885cc278a09" ns2:_="" ns3:_="">
    <xsd:import namespace="de426c7f-9d78-4225-a759-ae4b236acc82"/>
    <xsd:import namespace="9a6f10e3-d504-489e-9dae-b282712a247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426c7f-9d78-4225-a759-ae4b236acc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0026b0-1aff-43e1-897f-d8dda1b3c3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6f10e3-d504-489e-9dae-b282712a247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5dc9d1b-7558-4552-97ea-4e9881b6e3f3}" ma:internalName="TaxCatchAll" ma:showField="CatchAllData" ma:web="9a6f10e3-d504-489e-9dae-b282712a2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EE0D67-6D2E-459F-AAB9-22FDEB5B6F73}">
  <ds:schemaRefs>
    <ds:schemaRef ds:uri="http://purl.org/dc/dcmitype/"/>
    <ds:schemaRef ds:uri="de426c7f-9d78-4225-a759-ae4b236acc82"/>
    <ds:schemaRef ds:uri="http://purl.org/dc/elements/1.1/"/>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9a6f10e3-d504-489e-9dae-b282712a2473"/>
    <ds:schemaRef ds:uri="http://purl.org/dc/terms/"/>
  </ds:schemaRefs>
</ds:datastoreItem>
</file>

<file path=customXml/itemProps2.xml><?xml version="1.0" encoding="utf-8"?>
<ds:datastoreItem xmlns:ds="http://schemas.openxmlformats.org/officeDocument/2006/customXml" ds:itemID="{7B37E26A-55A6-4EC2-A7D5-31979D627C76}"/>
</file>

<file path=customXml/itemProps3.xml><?xml version="1.0" encoding="utf-8"?>
<ds:datastoreItem xmlns:ds="http://schemas.openxmlformats.org/officeDocument/2006/customXml" ds:itemID="{2A714124-B105-4C1D-8B12-FB4F74C721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14854</TotalTime>
  <Words>3463</Words>
  <Application>Microsoft Macintosh PowerPoint</Application>
  <PresentationFormat>Widescreen</PresentationFormat>
  <Paragraphs>580</Paragraphs>
  <Slides>35</Slides>
  <Notes>33</Notes>
  <HiddenSlides>2</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35</vt:i4>
      </vt:variant>
    </vt:vector>
  </HeadingPairs>
  <TitlesOfParts>
    <vt:vector size="47" baseType="lpstr">
      <vt:lpstr>Arial</vt:lpstr>
      <vt:lpstr>Arial MT</vt:lpstr>
      <vt:lpstr>Calibri</vt:lpstr>
      <vt:lpstr>Calibri Light</vt:lpstr>
      <vt:lpstr>Cambria Math</vt:lpstr>
      <vt:lpstr>Helvetica</vt:lpstr>
      <vt:lpstr>Microsoft Sans Serif</vt:lpstr>
      <vt:lpstr>Montserrat</vt:lpstr>
      <vt:lpstr>Times New Roman</vt:lpstr>
      <vt:lpstr>Trebuchet MS</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Principi per il dimensionamento e l’ottimizzazione degli impianti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Combinazione di tecnologie PV e CSP per la decarbonizzazione della domanda energetica di un distretto industriale: profilo di carico piatto e piccole variazioni stagionali della radiazione solare durante l'anno.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CLAUDIA PRESTIGIACOMO</dc:creator>
  <cp:lastModifiedBy>Claudia Prestigiacomo</cp:lastModifiedBy>
  <cp:revision>166</cp:revision>
  <dcterms:created xsi:type="dcterms:W3CDTF">2023-01-20T08:38:20Z</dcterms:created>
  <dcterms:modified xsi:type="dcterms:W3CDTF">2025-04-11T08:05:08Z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0x01010071D32E52B462F4479074F81C987D12FE</vt:lpwstr>
  </property>
  <property fmtid="{D5CDD505-2E9C-101B-9397-08002B2CF9AE}" pid="3" name="MediaServiceImageTags">
    <vt:lpwstr/>
  </property>
</Properties>
</file>